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95"/>
  </p:notesMasterIdLst>
  <p:sldIdLst>
    <p:sldId id="256" r:id="rId3"/>
    <p:sldId id="371" r:id="rId4"/>
    <p:sldId id="257" r:id="rId5"/>
    <p:sldId id="372" r:id="rId6"/>
    <p:sldId id="259" r:id="rId7"/>
    <p:sldId id="493" r:id="rId8"/>
    <p:sldId id="265" r:id="rId9"/>
    <p:sldId id="720" r:id="rId10"/>
    <p:sldId id="266" r:id="rId11"/>
    <p:sldId id="456" r:id="rId12"/>
    <p:sldId id="520" r:id="rId13"/>
    <p:sldId id="519" r:id="rId14"/>
    <p:sldId id="479" r:id="rId15"/>
    <p:sldId id="270" r:id="rId16"/>
    <p:sldId id="272" r:id="rId17"/>
    <p:sldId id="271" r:id="rId18"/>
    <p:sldId id="302" r:id="rId19"/>
    <p:sldId id="273" r:id="rId20"/>
    <p:sldId id="274" r:id="rId21"/>
    <p:sldId id="275" r:id="rId22"/>
    <p:sldId id="276" r:id="rId23"/>
    <p:sldId id="277" r:id="rId24"/>
    <p:sldId id="496" r:id="rId25"/>
    <p:sldId id="497" r:id="rId26"/>
    <p:sldId id="498" r:id="rId27"/>
    <p:sldId id="499" r:id="rId28"/>
    <p:sldId id="500" r:id="rId29"/>
    <p:sldId id="502" r:id="rId30"/>
    <p:sldId id="501" r:id="rId31"/>
    <p:sldId id="503" r:id="rId32"/>
    <p:sldId id="504" r:id="rId33"/>
    <p:sldId id="505" r:id="rId34"/>
    <p:sldId id="506" r:id="rId35"/>
    <p:sldId id="507" r:id="rId36"/>
    <p:sldId id="508" r:id="rId37"/>
    <p:sldId id="509" r:id="rId38"/>
    <p:sldId id="510" r:id="rId39"/>
    <p:sldId id="721" r:id="rId40"/>
    <p:sldId id="512" r:id="rId41"/>
    <p:sldId id="513" r:id="rId42"/>
    <p:sldId id="278" r:id="rId43"/>
    <p:sldId id="279" r:id="rId44"/>
    <p:sldId id="280" r:id="rId45"/>
    <p:sldId id="281" r:id="rId46"/>
    <p:sldId id="694" r:id="rId47"/>
    <p:sldId id="695" r:id="rId48"/>
    <p:sldId id="30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73" r:id="rId95"/>
    <p:sldId id="375" r:id="rId96"/>
    <p:sldId id="258" r:id="rId97"/>
    <p:sldId id="376" r:id="rId98"/>
    <p:sldId id="377" r:id="rId99"/>
    <p:sldId id="378" r:id="rId100"/>
    <p:sldId id="379" r:id="rId101"/>
    <p:sldId id="380" r:id="rId102"/>
    <p:sldId id="381" r:id="rId103"/>
    <p:sldId id="382" r:id="rId104"/>
    <p:sldId id="383" r:id="rId105"/>
    <p:sldId id="384" r:id="rId106"/>
    <p:sldId id="385" r:id="rId107"/>
    <p:sldId id="386" r:id="rId108"/>
    <p:sldId id="387" r:id="rId109"/>
    <p:sldId id="388" r:id="rId110"/>
    <p:sldId id="389" r:id="rId111"/>
    <p:sldId id="390" r:id="rId112"/>
    <p:sldId id="391" r:id="rId113"/>
    <p:sldId id="449" r:id="rId114"/>
    <p:sldId id="393" r:id="rId115"/>
    <p:sldId id="691" r:id="rId116"/>
    <p:sldId id="392" r:id="rId117"/>
    <p:sldId id="692" r:id="rId118"/>
    <p:sldId id="693" r:id="rId119"/>
    <p:sldId id="696" r:id="rId120"/>
    <p:sldId id="640" r:id="rId121"/>
    <p:sldId id="743" r:id="rId122"/>
    <p:sldId id="744" r:id="rId123"/>
    <p:sldId id="745" r:id="rId124"/>
    <p:sldId id="746" r:id="rId125"/>
    <p:sldId id="747" r:id="rId126"/>
    <p:sldId id="748" r:id="rId127"/>
    <p:sldId id="749" r:id="rId128"/>
    <p:sldId id="750" r:id="rId129"/>
    <p:sldId id="751" r:id="rId130"/>
    <p:sldId id="752" r:id="rId131"/>
    <p:sldId id="753" r:id="rId132"/>
    <p:sldId id="754" r:id="rId133"/>
    <p:sldId id="755" r:id="rId134"/>
    <p:sldId id="756" r:id="rId135"/>
    <p:sldId id="757" r:id="rId136"/>
    <p:sldId id="758" r:id="rId137"/>
    <p:sldId id="759" r:id="rId138"/>
    <p:sldId id="760" r:id="rId139"/>
    <p:sldId id="761" r:id="rId140"/>
    <p:sldId id="762" r:id="rId141"/>
    <p:sldId id="794" r:id="rId142"/>
    <p:sldId id="763" r:id="rId143"/>
    <p:sldId id="764" r:id="rId144"/>
    <p:sldId id="765" r:id="rId145"/>
    <p:sldId id="766" r:id="rId146"/>
    <p:sldId id="767" r:id="rId147"/>
    <p:sldId id="768" r:id="rId148"/>
    <p:sldId id="769" r:id="rId149"/>
    <p:sldId id="770" r:id="rId150"/>
    <p:sldId id="771" r:id="rId151"/>
    <p:sldId id="772" r:id="rId152"/>
    <p:sldId id="773" r:id="rId153"/>
    <p:sldId id="774" r:id="rId154"/>
    <p:sldId id="775" r:id="rId155"/>
    <p:sldId id="776" r:id="rId156"/>
    <p:sldId id="777" r:id="rId157"/>
    <p:sldId id="778" r:id="rId158"/>
    <p:sldId id="779" r:id="rId159"/>
    <p:sldId id="780" r:id="rId160"/>
    <p:sldId id="781" r:id="rId161"/>
    <p:sldId id="782" r:id="rId162"/>
    <p:sldId id="783" r:id="rId163"/>
    <p:sldId id="784" r:id="rId164"/>
    <p:sldId id="785" r:id="rId165"/>
    <p:sldId id="786" r:id="rId166"/>
    <p:sldId id="787" r:id="rId167"/>
    <p:sldId id="788" r:id="rId168"/>
    <p:sldId id="789" r:id="rId169"/>
    <p:sldId id="790" r:id="rId170"/>
    <p:sldId id="791" r:id="rId171"/>
    <p:sldId id="792" r:id="rId172"/>
    <p:sldId id="793" r:id="rId173"/>
    <p:sldId id="722" r:id="rId174"/>
    <p:sldId id="268" r:id="rId175"/>
    <p:sldId id="723" r:id="rId176"/>
    <p:sldId id="724" r:id="rId177"/>
    <p:sldId id="725" r:id="rId178"/>
    <p:sldId id="267" r:id="rId179"/>
    <p:sldId id="726" r:id="rId180"/>
    <p:sldId id="262" r:id="rId181"/>
    <p:sldId id="263" r:id="rId182"/>
    <p:sldId id="727" r:id="rId183"/>
    <p:sldId id="728" r:id="rId184"/>
    <p:sldId id="729" r:id="rId185"/>
    <p:sldId id="707" r:id="rId186"/>
    <p:sldId id="708" r:id="rId187"/>
    <p:sldId id="709" r:id="rId188"/>
    <p:sldId id="574" r:id="rId189"/>
    <p:sldId id="710" r:id="rId190"/>
    <p:sldId id="572" r:id="rId191"/>
    <p:sldId id="711" r:id="rId192"/>
    <p:sldId id="575" r:id="rId193"/>
    <p:sldId id="576" r:id="rId194"/>
    <p:sldId id="712" r:id="rId195"/>
    <p:sldId id="570" r:id="rId196"/>
    <p:sldId id="571" r:id="rId197"/>
    <p:sldId id="577" r:id="rId198"/>
    <p:sldId id="578" r:id="rId199"/>
    <p:sldId id="579" r:id="rId200"/>
    <p:sldId id="580" r:id="rId201"/>
    <p:sldId id="581" r:id="rId202"/>
    <p:sldId id="582" r:id="rId203"/>
    <p:sldId id="583" r:id="rId204"/>
    <p:sldId id="584" r:id="rId205"/>
    <p:sldId id="585" r:id="rId206"/>
    <p:sldId id="586" r:id="rId207"/>
    <p:sldId id="587" r:id="rId208"/>
    <p:sldId id="673" r:id="rId209"/>
    <p:sldId id="674" r:id="rId210"/>
    <p:sldId id="683" r:id="rId211"/>
    <p:sldId id="716" r:id="rId212"/>
    <p:sldId id="452" r:id="rId213"/>
    <p:sldId id="713" r:id="rId214"/>
    <p:sldId id="714" r:id="rId215"/>
    <p:sldId id="715" r:id="rId216"/>
    <p:sldId id="557" r:id="rId217"/>
    <p:sldId id="717" r:id="rId218"/>
    <p:sldId id="718" r:id="rId219"/>
    <p:sldId id="719" r:id="rId220"/>
    <p:sldId id="511" r:id="rId221"/>
    <p:sldId id="495" r:id="rId222"/>
    <p:sldId id="481" r:id="rId223"/>
    <p:sldId id="482" r:id="rId224"/>
    <p:sldId id="483" r:id="rId225"/>
    <p:sldId id="484" r:id="rId226"/>
    <p:sldId id="485" r:id="rId227"/>
    <p:sldId id="486" r:id="rId228"/>
    <p:sldId id="489" r:id="rId229"/>
    <p:sldId id="329" r:id="rId230"/>
    <p:sldId id="532" r:id="rId231"/>
    <p:sldId id="533" r:id="rId232"/>
    <p:sldId id="330" r:id="rId233"/>
    <p:sldId id="331" r:id="rId234"/>
    <p:sldId id="332" r:id="rId235"/>
    <p:sldId id="333" r:id="rId236"/>
    <p:sldId id="334" r:id="rId237"/>
    <p:sldId id="335" r:id="rId238"/>
    <p:sldId id="336" r:id="rId239"/>
    <p:sldId id="337" r:id="rId240"/>
    <p:sldId id="338" r:id="rId241"/>
    <p:sldId id="339" r:id="rId242"/>
    <p:sldId id="340" r:id="rId243"/>
    <p:sldId id="341" r:id="rId244"/>
    <p:sldId id="342" r:id="rId245"/>
    <p:sldId id="343" r:id="rId246"/>
    <p:sldId id="697" r:id="rId247"/>
    <p:sldId id="699" r:id="rId248"/>
    <p:sldId id="700" r:id="rId249"/>
    <p:sldId id="701" r:id="rId250"/>
    <p:sldId id="702" r:id="rId251"/>
    <p:sldId id="703" r:id="rId252"/>
    <p:sldId id="704" r:id="rId253"/>
    <p:sldId id="705" r:id="rId254"/>
    <p:sldId id="706" r:id="rId255"/>
    <p:sldId id="344" r:id="rId256"/>
    <p:sldId id="345" r:id="rId257"/>
    <p:sldId id="346" r:id="rId258"/>
    <p:sldId id="347" r:id="rId259"/>
    <p:sldId id="348" r:id="rId260"/>
    <p:sldId id="730" r:id="rId261"/>
    <p:sldId id="731" r:id="rId262"/>
    <p:sldId id="732" r:id="rId263"/>
    <p:sldId id="733" r:id="rId264"/>
    <p:sldId id="734" r:id="rId265"/>
    <p:sldId id="735" r:id="rId266"/>
    <p:sldId id="736" r:id="rId267"/>
    <p:sldId id="737" r:id="rId268"/>
    <p:sldId id="738" r:id="rId269"/>
    <p:sldId id="739" r:id="rId270"/>
    <p:sldId id="740" r:id="rId271"/>
    <p:sldId id="741" r:id="rId272"/>
    <p:sldId id="742" r:id="rId273"/>
    <p:sldId id="349" r:id="rId274"/>
    <p:sldId id="350" r:id="rId275"/>
    <p:sldId id="351" r:id="rId276"/>
    <p:sldId id="352" r:id="rId277"/>
    <p:sldId id="353" r:id="rId278"/>
    <p:sldId id="354" r:id="rId279"/>
    <p:sldId id="355" r:id="rId280"/>
    <p:sldId id="356" r:id="rId281"/>
    <p:sldId id="357" r:id="rId282"/>
    <p:sldId id="358" r:id="rId283"/>
    <p:sldId id="359" r:id="rId284"/>
    <p:sldId id="360" r:id="rId285"/>
    <p:sldId id="361" r:id="rId286"/>
    <p:sldId id="362" r:id="rId287"/>
    <p:sldId id="363" r:id="rId288"/>
    <p:sldId id="364" r:id="rId289"/>
    <p:sldId id="365" r:id="rId290"/>
    <p:sldId id="366" r:id="rId291"/>
    <p:sldId id="367" r:id="rId292"/>
    <p:sldId id="368" r:id="rId293"/>
    <p:sldId id="370" r:id="rId29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E7815AEF-E6C2-4EFA-8353-BE9AE9D3B0DB}">
          <p14:sldIdLst>
            <p14:sldId id="256"/>
            <p14:sldId id="371"/>
            <p14:sldId id="257"/>
            <p14:sldId id="372"/>
            <p14:sldId id="259"/>
            <p14:sldId id="493"/>
            <p14:sldId id="265"/>
            <p14:sldId id="720"/>
            <p14:sldId id="266"/>
            <p14:sldId id="456"/>
            <p14:sldId id="520"/>
            <p14:sldId id="519"/>
            <p14:sldId id="479"/>
            <p14:sldId id="270"/>
            <p14:sldId id="272"/>
            <p14:sldId id="271"/>
            <p14:sldId id="302"/>
            <p14:sldId id="273"/>
            <p14:sldId id="274"/>
            <p14:sldId id="275"/>
            <p14:sldId id="276"/>
            <p14:sldId id="277"/>
            <p14:sldId id="496"/>
            <p14:sldId id="497"/>
            <p14:sldId id="498"/>
            <p14:sldId id="499"/>
            <p14:sldId id="500"/>
            <p14:sldId id="502"/>
            <p14:sldId id="501"/>
            <p14:sldId id="503"/>
            <p14:sldId id="504"/>
            <p14:sldId id="505"/>
            <p14:sldId id="506"/>
            <p14:sldId id="507"/>
            <p14:sldId id="508"/>
            <p14:sldId id="509"/>
            <p14:sldId id="510"/>
            <p14:sldId id="721"/>
            <p14:sldId id="512"/>
            <p14:sldId id="513"/>
          </p14:sldIdLst>
        </p14:section>
        <p14:section name="物聯網的目的及重要性" id="{B88D4F07-4826-40CE-AE2A-A4513D6A9000}">
          <p14:sldIdLst>
            <p14:sldId id="278"/>
            <p14:sldId id="279"/>
            <p14:sldId id="280"/>
            <p14:sldId id="281"/>
            <p14:sldId id="694"/>
            <p14:sldId id="695"/>
            <p14:sldId id="301"/>
            <p14:sldId id="282"/>
            <p14:sldId id="283"/>
            <p14:sldId id="284"/>
            <p14:sldId id="285"/>
            <p14:sldId id="286"/>
            <p14:sldId id="287"/>
          </p14:sldIdLst>
        </p14:section>
        <p14:section name="近似於物聯網的科技" id="{B17FA988-B557-4B57-8E9B-7525FA9E2087}">
          <p14:sldIdLst>
            <p14:sldId id="288"/>
            <p14:sldId id="289"/>
            <p14:sldId id="290"/>
            <p14:sldId id="291"/>
            <p14:sldId id="292"/>
            <p14:sldId id="293"/>
            <p14:sldId id="294"/>
            <p14:sldId id="295"/>
            <p14:sldId id="296"/>
            <p14:sldId id="297"/>
            <p14:sldId id="298"/>
            <p14:sldId id="299"/>
            <p14:sldId id="300"/>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73"/>
            <p14:sldId id="375"/>
            <p14:sldId id="258"/>
            <p14:sldId id="376"/>
            <p14:sldId id="377"/>
            <p14:sldId id="378"/>
            <p14:sldId id="379"/>
            <p14:sldId id="380"/>
            <p14:sldId id="381"/>
            <p14:sldId id="382"/>
            <p14:sldId id="383"/>
            <p14:sldId id="384"/>
            <p14:sldId id="385"/>
            <p14:sldId id="386"/>
            <p14:sldId id="387"/>
            <p14:sldId id="388"/>
            <p14:sldId id="389"/>
            <p14:sldId id="390"/>
            <p14:sldId id="391"/>
            <p14:sldId id="449"/>
            <p14:sldId id="393"/>
            <p14:sldId id="691"/>
            <p14:sldId id="392"/>
            <p14:sldId id="692"/>
            <p14:sldId id="693"/>
            <p14:sldId id="696"/>
            <p14:sldId id="640"/>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94"/>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22"/>
            <p14:sldId id="268"/>
            <p14:sldId id="723"/>
            <p14:sldId id="724"/>
            <p14:sldId id="725"/>
            <p14:sldId id="267"/>
            <p14:sldId id="726"/>
            <p14:sldId id="262"/>
            <p14:sldId id="263"/>
            <p14:sldId id="727"/>
            <p14:sldId id="728"/>
            <p14:sldId id="729"/>
            <p14:sldId id="707"/>
            <p14:sldId id="708"/>
            <p14:sldId id="709"/>
            <p14:sldId id="574"/>
            <p14:sldId id="710"/>
            <p14:sldId id="572"/>
            <p14:sldId id="711"/>
            <p14:sldId id="575"/>
            <p14:sldId id="576"/>
            <p14:sldId id="712"/>
            <p14:sldId id="570"/>
            <p14:sldId id="571"/>
            <p14:sldId id="577"/>
            <p14:sldId id="578"/>
            <p14:sldId id="579"/>
            <p14:sldId id="580"/>
            <p14:sldId id="581"/>
            <p14:sldId id="582"/>
            <p14:sldId id="583"/>
            <p14:sldId id="584"/>
            <p14:sldId id="585"/>
            <p14:sldId id="586"/>
            <p14:sldId id="587"/>
            <p14:sldId id="673"/>
            <p14:sldId id="674"/>
            <p14:sldId id="683"/>
            <p14:sldId id="716"/>
            <p14:sldId id="452"/>
            <p14:sldId id="713"/>
            <p14:sldId id="714"/>
            <p14:sldId id="715"/>
            <p14:sldId id="557"/>
            <p14:sldId id="717"/>
            <p14:sldId id="718"/>
            <p14:sldId id="719"/>
            <p14:sldId id="511"/>
            <p14:sldId id="495"/>
            <p14:sldId id="481"/>
            <p14:sldId id="482"/>
            <p14:sldId id="483"/>
            <p14:sldId id="484"/>
            <p14:sldId id="485"/>
            <p14:sldId id="486"/>
            <p14:sldId id="489"/>
            <p14:sldId id="329"/>
            <p14:sldId id="532"/>
            <p14:sldId id="533"/>
            <p14:sldId id="330"/>
            <p14:sldId id="331"/>
            <p14:sldId id="332"/>
            <p14:sldId id="333"/>
            <p14:sldId id="334"/>
            <p14:sldId id="335"/>
            <p14:sldId id="336"/>
            <p14:sldId id="337"/>
            <p14:sldId id="338"/>
            <p14:sldId id="339"/>
            <p14:sldId id="340"/>
            <p14:sldId id="341"/>
            <p14:sldId id="342"/>
            <p14:sldId id="343"/>
            <p14:sldId id="697"/>
            <p14:sldId id="699"/>
            <p14:sldId id="700"/>
            <p14:sldId id="701"/>
            <p14:sldId id="702"/>
            <p14:sldId id="703"/>
            <p14:sldId id="704"/>
            <p14:sldId id="705"/>
            <p14:sldId id="706"/>
            <p14:sldId id="344"/>
            <p14:sldId id="345"/>
            <p14:sldId id="346"/>
            <p14:sldId id="347"/>
            <p14:sldId id="348"/>
            <p14:sldId id="730"/>
            <p14:sldId id="731"/>
            <p14:sldId id="732"/>
            <p14:sldId id="733"/>
            <p14:sldId id="734"/>
            <p14:sldId id="735"/>
            <p14:sldId id="736"/>
            <p14:sldId id="737"/>
            <p14:sldId id="738"/>
            <p14:sldId id="739"/>
            <p14:sldId id="740"/>
            <p14:sldId id="741"/>
            <p14:sldId id="742"/>
          </p14:sldIdLst>
        </p14:section>
        <p14:section name="物聯網未來的挑戰" id="{1BB20FB9-B0E5-4444-BC99-B48C0C057887}">
          <p14:sldIdLst>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63" d="100"/>
          <a:sy n="63" d="100"/>
        </p:scale>
        <p:origin x="1380"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92" Type="http://schemas.openxmlformats.org/officeDocument/2006/relationships/slide" Target="slides/slide290.xml"/><Relationship Id="rId297" Type="http://schemas.openxmlformats.org/officeDocument/2006/relationships/viewProps" Target="viewProps.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slide" Target="slides/slide285.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presProps" Target="presProp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DF186F-B58A-4FAB-8505-FBA1597D77D4}" type="doc">
      <dgm:prSet loTypeId="urn:microsoft.com/office/officeart/2005/8/layout/orgChart1" loCatId="hierarchy" qsTypeId="urn:microsoft.com/office/officeart/2005/8/quickstyle/simple1" qsCatId="simple" csTypeId="urn:microsoft.com/office/officeart/2005/8/colors/accent1_2" csCatId="accent1" phldr="1"/>
      <dgm:spPr/>
    </dgm:pt>
    <dgm:pt modelId="{DD0763DC-E263-4FD1-BDA8-A2DD76ADEA3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智</a:t>
          </a:r>
          <a:r>
            <a:rPr kumimoji="0" lang="zh-TW"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慧型</a:t>
          </a:r>
          <a:r>
            <a:rPr kumimoji="0" lang="zh-CN"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家居系</a:t>
          </a:r>
          <a:r>
            <a:rPr kumimoji="0" lang="zh-TW"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統</a:t>
          </a:r>
          <a:endParaRPr kumimoji="0" lang="zh-CN" altLang="en-US"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dgm:t>
    </dgm:pt>
    <dgm:pt modelId="{ECDD1E41-9629-460B-B371-54CDEEE1A51D}" type="parTrans" cxnId="{A358D5AC-D100-4947-B799-DB2E8293408A}">
      <dgm:prSet/>
      <dgm:spPr/>
      <dgm:t>
        <a:bodyPr/>
        <a:lstStyle/>
        <a:p>
          <a:endParaRPr lang="zh-TW" altLang="en-US"/>
        </a:p>
      </dgm:t>
    </dgm:pt>
    <dgm:pt modelId="{7F390EDC-D250-414A-966D-D997625D7AAA}" type="sibTrans" cxnId="{A358D5AC-D100-4947-B799-DB2E8293408A}">
      <dgm:prSet/>
      <dgm:spPr/>
      <dgm:t>
        <a:bodyPr/>
        <a:lstStyle/>
        <a:p>
          <a:endParaRPr lang="zh-TW" altLang="en-US"/>
        </a:p>
      </dgm:t>
    </dgm:pt>
    <dgm:pt modelId="{7E2EC549-7327-4872-82F4-27205E057893}">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照明控制子系統</a:t>
          </a:r>
        </a:p>
      </dgm:t>
    </dgm:pt>
    <dgm:pt modelId="{466DCE1E-D7D3-4202-8835-4BC9CADFD2BA}" type="parTrans" cxnId="{C649B351-99E7-4D8C-9EB4-DDD41B2B52B3}">
      <dgm:prSet/>
      <dgm:spPr/>
      <dgm:t>
        <a:bodyPr/>
        <a:lstStyle/>
        <a:p>
          <a:endParaRPr lang="zh-TW" altLang="en-US"/>
        </a:p>
      </dgm:t>
    </dgm:pt>
    <dgm:pt modelId="{A32FA845-A61C-4500-8215-543771367176}" type="sibTrans" cxnId="{C649B351-99E7-4D8C-9EB4-DDD41B2B52B3}">
      <dgm:prSet/>
      <dgm:spPr/>
      <dgm:t>
        <a:bodyPr/>
        <a:lstStyle/>
        <a:p>
          <a:endParaRPr lang="zh-TW" altLang="en-US"/>
        </a:p>
      </dgm:t>
    </dgm:pt>
    <dgm:pt modelId="{DD57FCE7-56BC-4FFE-A11D-6FD1D111CF2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遠程監控</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gm:t>
    </dgm:pt>
    <dgm:pt modelId="{E235AABC-C512-4153-B2B2-45CBB5648DC9}" type="parTrans" cxnId="{5F76626E-A53B-444D-8F3D-2B58D8052D3D}">
      <dgm:prSet/>
      <dgm:spPr/>
      <dgm:t>
        <a:bodyPr/>
        <a:lstStyle/>
        <a:p>
          <a:endParaRPr lang="zh-TW" altLang="en-US"/>
        </a:p>
      </dgm:t>
    </dgm:pt>
    <dgm:pt modelId="{C671CC76-189C-45A7-A099-EDD2DDEE33E7}" type="sibTrans" cxnId="{5F76626E-A53B-444D-8F3D-2B58D8052D3D}">
      <dgm:prSet/>
      <dgm:spPr/>
      <dgm:t>
        <a:bodyPr/>
        <a:lstStyle/>
        <a:p>
          <a:endParaRPr lang="zh-TW" altLang="en-US"/>
        </a:p>
      </dgm:t>
    </dgm:pt>
    <dgm:pt modelId="{C95EE7AD-3AE5-4880-97B4-4209915EF03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家居安防子系統</a:t>
          </a:r>
        </a:p>
      </dgm:t>
    </dgm:pt>
    <dgm:pt modelId="{2FFB798B-716C-4AAC-A6A6-E43000A2E174}" type="parTrans" cxnId="{8FA4C737-AF53-4E0E-BC76-7CD32A5B9639}">
      <dgm:prSet/>
      <dgm:spPr/>
      <dgm:t>
        <a:bodyPr/>
        <a:lstStyle/>
        <a:p>
          <a:endParaRPr lang="zh-TW" altLang="en-US"/>
        </a:p>
      </dgm:t>
    </dgm:pt>
    <dgm:pt modelId="{408A59CE-C31A-451A-9F10-8321DFAA1FAD}" type="sibTrans" cxnId="{8FA4C737-AF53-4E0E-BC76-7CD32A5B9639}">
      <dgm:prSet/>
      <dgm:spPr/>
      <dgm:t>
        <a:bodyPr/>
        <a:lstStyle/>
        <a:p>
          <a:endParaRPr lang="zh-TW" altLang="en-US"/>
        </a:p>
      </dgm:t>
    </dgm:pt>
    <dgm:pt modelId="{EF3D57CE-24A2-436F-B2AE-59D18051927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電話</a:t>
          </a:r>
          <a:r>
            <a:rPr kumimoji="0" lang="en-US" altLang="zh-TW"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(VOIP)</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gm:t>
    </dgm:pt>
    <dgm:pt modelId="{F85AAFCC-9644-40C2-8C56-25B9D3382A70}" type="parTrans" cxnId="{A91FBC27-6A9D-4E8A-B216-E04D3B4EFD5C}">
      <dgm:prSet/>
      <dgm:spPr/>
      <dgm:t>
        <a:bodyPr/>
        <a:lstStyle/>
        <a:p>
          <a:endParaRPr lang="zh-TW" altLang="en-US"/>
        </a:p>
      </dgm:t>
    </dgm:pt>
    <dgm:pt modelId="{FEBD9A21-CD5B-486A-81AB-5642694413FA}" type="sibTrans" cxnId="{A91FBC27-6A9D-4E8A-B216-E04D3B4EFD5C}">
      <dgm:prSet/>
      <dgm:spPr/>
      <dgm:t>
        <a:bodyPr/>
        <a:lstStyle/>
        <a:p>
          <a:endParaRPr lang="zh-TW" altLang="en-US"/>
        </a:p>
      </dgm:t>
    </dgm:pt>
    <dgm:pt modelId="{4DBE7436-759F-463F-AADE-8C4A241FD26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電</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器控制子系統</a:t>
          </a:r>
        </a:p>
      </dgm:t>
    </dgm:pt>
    <dgm:pt modelId="{30B630F2-C984-4BF7-9B29-06CC59627E3D}" type="parTrans" cxnId="{B9EFC7BA-B28F-458C-A199-AF949A8CA41F}">
      <dgm:prSet/>
      <dgm:spPr/>
      <dgm:t>
        <a:bodyPr/>
        <a:lstStyle/>
        <a:p>
          <a:endParaRPr lang="zh-TW" altLang="en-US"/>
        </a:p>
      </dgm:t>
    </dgm:pt>
    <dgm:pt modelId="{C7C55BFA-BDAD-4333-B8B9-160F06AE2323}" type="sibTrans" cxnId="{B9EFC7BA-B28F-458C-A199-AF949A8CA41F}">
      <dgm:prSet/>
      <dgm:spPr/>
      <dgm:t>
        <a:bodyPr/>
        <a:lstStyle/>
        <a:p>
          <a:endParaRPr lang="zh-TW" altLang="en-US"/>
        </a:p>
      </dgm:t>
    </dgm:pt>
    <dgm:pt modelId="{55096C29-E1F2-4DF9-B226-3F003E6B0ABF}">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智慧型</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工作</a:t>
          </a: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聯動</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gm:t>
    </dgm:pt>
    <dgm:pt modelId="{9127C6B8-A87B-48A4-9C90-EF836F36E7F9}" type="parTrans" cxnId="{C1F3388A-4F2E-47C3-AF52-B8973C500592}">
      <dgm:prSet/>
      <dgm:spPr/>
      <dgm:t>
        <a:bodyPr/>
        <a:lstStyle/>
        <a:p>
          <a:endParaRPr lang="zh-TW" altLang="en-US"/>
        </a:p>
      </dgm:t>
    </dgm:pt>
    <dgm:pt modelId="{A59FC45B-7A38-4F0F-BC65-A63087AB563F}" type="sibTrans" cxnId="{C1F3388A-4F2E-47C3-AF52-B8973C500592}">
      <dgm:prSet/>
      <dgm:spPr/>
      <dgm:t>
        <a:bodyPr/>
        <a:lstStyle/>
        <a:p>
          <a:endParaRPr lang="zh-TW" altLang="en-US"/>
        </a:p>
      </dgm:t>
    </dgm:pt>
    <dgm:pt modelId="{B9EBD252-BE59-46A4-8977-52E38395222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環境</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控制子系統</a:t>
          </a:r>
        </a:p>
      </dgm:t>
    </dgm:pt>
    <dgm:pt modelId="{FB7506E3-775C-4852-AD46-04E747757059}" type="parTrans" cxnId="{17AA94F4-C4B6-4817-AF58-B3900AA9DEFB}">
      <dgm:prSet/>
      <dgm:spPr/>
      <dgm:t>
        <a:bodyPr/>
        <a:lstStyle/>
        <a:p>
          <a:endParaRPr lang="zh-TW" altLang="en-US"/>
        </a:p>
      </dgm:t>
    </dgm:pt>
    <dgm:pt modelId="{F2D5A87C-DE31-4BD3-B8EF-05EF4D621143}" type="sibTrans" cxnId="{17AA94F4-C4B6-4817-AF58-B3900AA9DEFB}">
      <dgm:prSet/>
      <dgm:spPr/>
      <dgm:t>
        <a:bodyPr/>
        <a:lstStyle/>
        <a:p>
          <a:endParaRPr lang="zh-TW" altLang="en-US"/>
        </a:p>
      </dgm:t>
    </dgm:pt>
    <dgm:pt modelId="{0B7C8D1B-E15C-47C3-AFCC-BA9D641BB5E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室內</a:t>
          </a: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無線</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遙控子系統</a:t>
          </a:r>
        </a:p>
      </dgm:t>
    </dgm:pt>
    <dgm:pt modelId="{C04FBB86-DB92-43D0-9947-E6DDE8E8A592}" type="parTrans" cxnId="{70FB04F5-43AE-4580-9524-4B8F022BAE42}">
      <dgm:prSet/>
      <dgm:spPr/>
      <dgm:t>
        <a:bodyPr/>
        <a:lstStyle/>
        <a:p>
          <a:endParaRPr lang="zh-TW" altLang="en-US"/>
        </a:p>
      </dgm:t>
    </dgm:pt>
    <dgm:pt modelId="{F07CED98-C4B8-4D62-A421-D88961417067}" type="sibTrans" cxnId="{70FB04F5-43AE-4580-9524-4B8F022BAE42}">
      <dgm:prSet/>
      <dgm:spPr/>
      <dgm:t>
        <a:bodyPr/>
        <a:lstStyle/>
        <a:p>
          <a:endParaRPr lang="zh-TW" altLang="en-US"/>
        </a:p>
      </dgm:t>
    </dgm:pt>
    <dgm:pt modelId="{53BE78AB-A7F4-4F39-9522-05B949A1A29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互</a:t>
          </a:r>
          <a:r>
            <a:rPr kumimoji="0" lang="zh-TW"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聯網監</a:t>
          </a:r>
          <a:r>
            <a:rPr kumimoji="0" lang="zh-CN" altLang="en-US"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控子系統</a:t>
          </a:r>
        </a:p>
      </dgm:t>
    </dgm:pt>
    <dgm:pt modelId="{0DCE6CC4-38B8-42BA-9EFE-6ECC5A1819B9}" type="parTrans" cxnId="{AF789C1A-529B-4F8A-BCEA-9F154490AC7A}">
      <dgm:prSet/>
      <dgm:spPr/>
      <dgm:t>
        <a:bodyPr/>
        <a:lstStyle/>
        <a:p>
          <a:endParaRPr lang="zh-TW" altLang="en-US"/>
        </a:p>
      </dgm:t>
    </dgm:pt>
    <dgm:pt modelId="{EE9D5CA3-C862-4A39-A2C3-B892B0251972}" type="sibTrans" cxnId="{AF789C1A-529B-4F8A-BCEA-9F154490AC7A}">
      <dgm:prSet/>
      <dgm:spPr/>
      <dgm:t>
        <a:bodyPr/>
        <a:lstStyle/>
        <a:p>
          <a:endParaRPr lang="zh-TW" altLang="en-US"/>
        </a:p>
      </dgm:t>
    </dgm:pt>
    <dgm:pt modelId="{F3C987A7-8E7D-4566-9DFD-6119C7694ECE}" type="pres">
      <dgm:prSet presAssocID="{76DF186F-B58A-4FAB-8505-FBA1597D77D4}" presName="hierChild1" presStyleCnt="0">
        <dgm:presLayoutVars>
          <dgm:orgChart val="1"/>
          <dgm:chPref val="1"/>
          <dgm:dir/>
          <dgm:animOne val="branch"/>
          <dgm:animLvl val="lvl"/>
          <dgm:resizeHandles/>
        </dgm:presLayoutVars>
      </dgm:prSet>
      <dgm:spPr/>
    </dgm:pt>
    <dgm:pt modelId="{8B43B4D7-C3B5-43A0-87F2-6F5B317DC8E3}" type="pres">
      <dgm:prSet presAssocID="{DD0763DC-E263-4FD1-BDA8-A2DD76ADEA3D}" presName="hierRoot1" presStyleCnt="0">
        <dgm:presLayoutVars>
          <dgm:hierBranch val="hang"/>
        </dgm:presLayoutVars>
      </dgm:prSet>
      <dgm:spPr/>
    </dgm:pt>
    <dgm:pt modelId="{C8199DCE-8DFA-4C25-BD2A-56683F4B2B26}" type="pres">
      <dgm:prSet presAssocID="{DD0763DC-E263-4FD1-BDA8-A2DD76ADEA3D}" presName="rootComposite1" presStyleCnt="0"/>
      <dgm:spPr/>
    </dgm:pt>
    <dgm:pt modelId="{A25EAD02-3266-4C1E-BCE0-939DBA08C8F0}" type="pres">
      <dgm:prSet presAssocID="{DD0763DC-E263-4FD1-BDA8-A2DD76ADEA3D}" presName="rootText1" presStyleLbl="node0" presStyleIdx="0" presStyleCnt="1" custScaleX="213133">
        <dgm:presLayoutVars>
          <dgm:chPref val="3"/>
        </dgm:presLayoutVars>
      </dgm:prSet>
      <dgm:spPr/>
    </dgm:pt>
    <dgm:pt modelId="{E2A231FA-C012-4161-BFA3-6B49BD7CC736}" type="pres">
      <dgm:prSet presAssocID="{DD0763DC-E263-4FD1-BDA8-A2DD76ADEA3D}" presName="rootConnector1" presStyleLbl="node1" presStyleIdx="0" presStyleCnt="0"/>
      <dgm:spPr/>
    </dgm:pt>
    <dgm:pt modelId="{312E55F6-E18C-468E-B27B-7404B5B0FE10}" type="pres">
      <dgm:prSet presAssocID="{DD0763DC-E263-4FD1-BDA8-A2DD76ADEA3D}" presName="hierChild2" presStyleCnt="0"/>
      <dgm:spPr/>
    </dgm:pt>
    <dgm:pt modelId="{E8A919F7-E50B-400B-AD59-8CCB1192412F}" type="pres">
      <dgm:prSet presAssocID="{466DCE1E-D7D3-4202-8835-4BC9CADFD2BA}" presName="Name48" presStyleLbl="parChTrans1D2" presStyleIdx="0" presStyleCnt="9"/>
      <dgm:spPr/>
    </dgm:pt>
    <dgm:pt modelId="{532B757F-C4D5-41D6-9595-F5CB9332571A}" type="pres">
      <dgm:prSet presAssocID="{7E2EC549-7327-4872-82F4-27205E057893}" presName="hierRoot2" presStyleCnt="0">
        <dgm:presLayoutVars>
          <dgm:hierBranch/>
        </dgm:presLayoutVars>
      </dgm:prSet>
      <dgm:spPr/>
    </dgm:pt>
    <dgm:pt modelId="{AAD0BB0D-4AC8-4ECD-A0B8-8A7F1B905C92}" type="pres">
      <dgm:prSet presAssocID="{7E2EC549-7327-4872-82F4-27205E057893}" presName="rootComposite" presStyleCnt="0"/>
      <dgm:spPr/>
    </dgm:pt>
    <dgm:pt modelId="{5167009D-A6B2-4AFA-B9D3-3BD14B80A0D2}" type="pres">
      <dgm:prSet presAssocID="{7E2EC549-7327-4872-82F4-27205E057893}" presName="rootText" presStyleLbl="node2" presStyleIdx="0" presStyleCnt="9" custScaleX="293164">
        <dgm:presLayoutVars>
          <dgm:chPref val="3"/>
        </dgm:presLayoutVars>
      </dgm:prSet>
      <dgm:spPr/>
    </dgm:pt>
    <dgm:pt modelId="{466CE0B9-4E69-4407-A73B-05941DD92321}" type="pres">
      <dgm:prSet presAssocID="{7E2EC549-7327-4872-82F4-27205E057893}" presName="rootConnector" presStyleLbl="node2" presStyleIdx="0" presStyleCnt="9"/>
      <dgm:spPr/>
    </dgm:pt>
    <dgm:pt modelId="{BA26E7B4-D7CA-44BE-BFF5-BAC100D6418A}" type="pres">
      <dgm:prSet presAssocID="{7E2EC549-7327-4872-82F4-27205E057893}" presName="hierChild4" presStyleCnt="0"/>
      <dgm:spPr/>
    </dgm:pt>
    <dgm:pt modelId="{5A32BD2C-2B7D-499C-A81A-5D4A655E1DA8}" type="pres">
      <dgm:prSet presAssocID="{7E2EC549-7327-4872-82F4-27205E057893}" presName="hierChild5" presStyleCnt="0"/>
      <dgm:spPr/>
    </dgm:pt>
    <dgm:pt modelId="{AA0B4E2A-C5F6-4759-B1E0-01BB0B498A13}" type="pres">
      <dgm:prSet presAssocID="{E235AABC-C512-4153-B2B2-45CBB5648DC9}" presName="Name48" presStyleLbl="parChTrans1D2" presStyleIdx="1" presStyleCnt="9"/>
      <dgm:spPr/>
    </dgm:pt>
    <dgm:pt modelId="{8479825A-8C4E-419F-B6C0-9624A8F784FF}" type="pres">
      <dgm:prSet presAssocID="{DD57FCE7-56BC-4FFE-A11D-6FD1D111CF2E}" presName="hierRoot2" presStyleCnt="0">
        <dgm:presLayoutVars>
          <dgm:hierBranch/>
        </dgm:presLayoutVars>
      </dgm:prSet>
      <dgm:spPr/>
    </dgm:pt>
    <dgm:pt modelId="{22211CD5-62D1-46D1-9947-65C894579BB6}" type="pres">
      <dgm:prSet presAssocID="{DD57FCE7-56BC-4FFE-A11D-6FD1D111CF2E}" presName="rootComposite" presStyleCnt="0"/>
      <dgm:spPr/>
    </dgm:pt>
    <dgm:pt modelId="{24778AAE-BA67-4839-A180-0E4F9D5308D6}" type="pres">
      <dgm:prSet presAssocID="{DD57FCE7-56BC-4FFE-A11D-6FD1D111CF2E}" presName="rootText" presStyleLbl="node2" presStyleIdx="1" presStyleCnt="9" custScaleX="268692">
        <dgm:presLayoutVars>
          <dgm:chPref val="3"/>
        </dgm:presLayoutVars>
      </dgm:prSet>
      <dgm:spPr/>
    </dgm:pt>
    <dgm:pt modelId="{26FA652A-5E05-428B-A5D1-B3DFFB89EA43}" type="pres">
      <dgm:prSet presAssocID="{DD57FCE7-56BC-4FFE-A11D-6FD1D111CF2E}" presName="rootConnector" presStyleLbl="node2" presStyleIdx="1" presStyleCnt="9"/>
      <dgm:spPr/>
    </dgm:pt>
    <dgm:pt modelId="{94AF8601-7068-4BDB-AEBC-35628934F92D}" type="pres">
      <dgm:prSet presAssocID="{DD57FCE7-56BC-4FFE-A11D-6FD1D111CF2E}" presName="hierChild4" presStyleCnt="0"/>
      <dgm:spPr/>
    </dgm:pt>
    <dgm:pt modelId="{751F1E4F-3901-4A14-9215-3B8FBB70B9C3}" type="pres">
      <dgm:prSet presAssocID="{DD57FCE7-56BC-4FFE-A11D-6FD1D111CF2E}" presName="hierChild5" presStyleCnt="0"/>
      <dgm:spPr/>
    </dgm:pt>
    <dgm:pt modelId="{31D27CAA-0662-412C-8F8D-A7B69F66C7BA}" type="pres">
      <dgm:prSet presAssocID="{2FFB798B-716C-4AAC-A6A6-E43000A2E174}" presName="Name48" presStyleLbl="parChTrans1D2" presStyleIdx="2" presStyleCnt="9"/>
      <dgm:spPr/>
    </dgm:pt>
    <dgm:pt modelId="{EA22E6E8-00E2-4C59-B1AE-0E4EA05DD2B6}" type="pres">
      <dgm:prSet presAssocID="{C95EE7AD-3AE5-4880-97B4-4209915EF03E}" presName="hierRoot2" presStyleCnt="0">
        <dgm:presLayoutVars>
          <dgm:hierBranch/>
        </dgm:presLayoutVars>
      </dgm:prSet>
      <dgm:spPr/>
    </dgm:pt>
    <dgm:pt modelId="{13973FD9-E064-4971-A469-E7030BC0C307}" type="pres">
      <dgm:prSet presAssocID="{C95EE7AD-3AE5-4880-97B4-4209915EF03E}" presName="rootComposite" presStyleCnt="0"/>
      <dgm:spPr/>
    </dgm:pt>
    <dgm:pt modelId="{BEF2B7EC-D141-4C08-BDEC-E91AFBD39960}" type="pres">
      <dgm:prSet presAssocID="{C95EE7AD-3AE5-4880-97B4-4209915EF03E}" presName="rootText" presStyleLbl="node2" presStyleIdx="2" presStyleCnt="9" custScaleX="296073">
        <dgm:presLayoutVars>
          <dgm:chPref val="3"/>
        </dgm:presLayoutVars>
      </dgm:prSet>
      <dgm:spPr/>
    </dgm:pt>
    <dgm:pt modelId="{8C80DF1D-150D-4483-8AD2-6C4EFA334759}" type="pres">
      <dgm:prSet presAssocID="{C95EE7AD-3AE5-4880-97B4-4209915EF03E}" presName="rootConnector" presStyleLbl="node2" presStyleIdx="2" presStyleCnt="9"/>
      <dgm:spPr/>
    </dgm:pt>
    <dgm:pt modelId="{3A619705-A57F-4B16-8233-5DF52F7152D6}" type="pres">
      <dgm:prSet presAssocID="{C95EE7AD-3AE5-4880-97B4-4209915EF03E}" presName="hierChild4" presStyleCnt="0"/>
      <dgm:spPr/>
    </dgm:pt>
    <dgm:pt modelId="{4CB6EFA7-FBE2-4B1B-8D37-1EE3101D5AEA}" type="pres">
      <dgm:prSet presAssocID="{C95EE7AD-3AE5-4880-97B4-4209915EF03E}" presName="hierChild5" presStyleCnt="0"/>
      <dgm:spPr/>
    </dgm:pt>
    <dgm:pt modelId="{14AACDD9-A2AE-4978-9949-42CBA6DF2CB7}" type="pres">
      <dgm:prSet presAssocID="{F85AAFCC-9644-40C2-8C56-25B9D3382A70}" presName="Name48" presStyleLbl="parChTrans1D2" presStyleIdx="3" presStyleCnt="9"/>
      <dgm:spPr/>
    </dgm:pt>
    <dgm:pt modelId="{1E4E786E-111C-483F-B7BD-AC097BC2DFB1}" type="pres">
      <dgm:prSet presAssocID="{EF3D57CE-24A2-436F-B2AE-59D180519270}" presName="hierRoot2" presStyleCnt="0">
        <dgm:presLayoutVars>
          <dgm:hierBranch/>
        </dgm:presLayoutVars>
      </dgm:prSet>
      <dgm:spPr/>
    </dgm:pt>
    <dgm:pt modelId="{EEC7D688-A054-425A-A496-EFB4257BCB18}" type="pres">
      <dgm:prSet presAssocID="{EF3D57CE-24A2-436F-B2AE-59D180519270}" presName="rootComposite" presStyleCnt="0"/>
      <dgm:spPr/>
    </dgm:pt>
    <dgm:pt modelId="{17D99BFF-AEDC-4406-BC30-359683F1D481}" type="pres">
      <dgm:prSet presAssocID="{EF3D57CE-24A2-436F-B2AE-59D180519270}" presName="rootText" presStyleLbl="node2" presStyleIdx="3" presStyleCnt="9" custScaleX="266227">
        <dgm:presLayoutVars>
          <dgm:chPref val="3"/>
        </dgm:presLayoutVars>
      </dgm:prSet>
      <dgm:spPr/>
    </dgm:pt>
    <dgm:pt modelId="{7029DCB8-9C64-406B-A321-F442321CF209}" type="pres">
      <dgm:prSet presAssocID="{EF3D57CE-24A2-436F-B2AE-59D180519270}" presName="rootConnector" presStyleLbl="node2" presStyleIdx="3" presStyleCnt="9"/>
      <dgm:spPr/>
    </dgm:pt>
    <dgm:pt modelId="{BF625D45-CE9B-47ED-B3DA-E7D3DBA6CB10}" type="pres">
      <dgm:prSet presAssocID="{EF3D57CE-24A2-436F-B2AE-59D180519270}" presName="hierChild4" presStyleCnt="0"/>
      <dgm:spPr/>
    </dgm:pt>
    <dgm:pt modelId="{CF28BFD0-A477-44EB-81B3-1AFEDC3AA460}" type="pres">
      <dgm:prSet presAssocID="{EF3D57CE-24A2-436F-B2AE-59D180519270}" presName="hierChild5" presStyleCnt="0"/>
      <dgm:spPr/>
    </dgm:pt>
    <dgm:pt modelId="{738317BF-ABDA-4D39-A27C-D31E16E43AB1}" type="pres">
      <dgm:prSet presAssocID="{30B630F2-C984-4BF7-9B29-06CC59627E3D}" presName="Name48" presStyleLbl="parChTrans1D2" presStyleIdx="4" presStyleCnt="9"/>
      <dgm:spPr/>
    </dgm:pt>
    <dgm:pt modelId="{11428FC3-D707-49D8-A1C4-A4B705B02F91}" type="pres">
      <dgm:prSet presAssocID="{4DBE7436-759F-463F-AADE-8C4A241FD26B}" presName="hierRoot2" presStyleCnt="0">
        <dgm:presLayoutVars>
          <dgm:hierBranch/>
        </dgm:presLayoutVars>
      </dgm:prSet>
      <dgm:spPr/>
    </dgm:pt>
    <dgm:pt modelId="{6D18955B-BB59-4BFF-A48F-511EB0E83883}" type="pres">
      <dgm:prSet presAssocID="{4DBE7436-759F-463F-AADE-8C4A241FD26B}" presName="rootComposite" presStyleCnt="0"/>
      <dgm:spPr/>
    </dgm:pt>
    <dgm:pt modelId="{91C6389E-A31D-4A98-BD32-4F0AF57AC26C}" type="pres">
      <dgm:prSet presAssocID="{4DBE7436-759F-463F-AADE-8C4A241FD26B}" presName="rootText" presStyleLbl="node2" presStyleIdx="4" presStyleCnt="9" custScaleX="298763">
        <dgm:presLayoutVars>
          <dgm:chPref val="3"/>
        </dgm:presLayoutVars>
      </dgm:prSet>
      <dgm:spPr/>
    </dgm:pt>
    <dgm:pt modelId="{57359FA7-A310-4E14-A977-FEA4F6954AAB}" type="pres">
      <dgm:prSet presAssocID="{4DBE7436-759F-463F-AADE-8C4A241FD26B}" presName="rootConnector" presStyleLbl="node2" presStyleIdx="4" presStyleCnt="9"/>
      <dgm:spPr/>
    </dgm:pt>
    <dgm:pt modelId="{A8015CC9-8613-4DC4-B2A4-D98BC3D6F9F2}" type="pres">
      <dgm:prSet presAssocID="{4DBE7436-759F-463F-AADE-8C4A241FD26B}" presName="hierChild4" presStyleCnt="0"/>
      <dgm:spPr/>
    </dgm:pt>
    <dgm:pt modelId="{846C2B2B-CB4A-4546-96BF-FB30F13107A5}" type="pres">
      <dgm:prSet presAssocID="{4DBE7436-759F-463F-AADE-8C4A241FD26B}" presName="hierChild5" presStyleCnt="0"/>
      <dgm:spPr/>
    </dgm:pt>
    <dgm:pt modelId="{B7769863-0D3C-415E-BFEB-0E5E6DEA097D}" type="pres">
      <dgm:prSet presAssocID="{9127C6B8-A87B-48A4-9C90-EF836F36E7F9}" presName="Name48" presStyleLbl="parChTrans1D2" presStyleIdx="5" presStyleCnt="9"/>
      <dgm:spPr/>
    </dgm:pt>
    <dgm:pt modelId="{803135E7-8FBF-4B7A-B7C1-B6C698752167}" type="pres">
      <dgm:prSet presAssocID="{55096C29-E1F2-4DF9-B226-3F003E6B0ABF}" presName="hierRoot2" presStyleCnt="0">
        <dgm:presLayoutVars>
          <dgm:hierBranch/>
        </dgm:presLayoutVars>
      </dgm:prSet>
      <dgm:spPr/>
    </dgm:pt>
    <dgm:pt modelId="{24920B69-80E3-47B3-8500-EA6872A096DA}" type="pres">
      <dgm:prSet presAssocID="{55096C29-E1F2-4DF9-B226-3F003E6B0ABF}" presName="rootComposite" presStyleCnt="0"/>
      <dgm:spPr/>
    </dgm:pt>
    <dgm:pt modelId="{9A0F215A-111C-4CE8-8B4B-C5B438699BD3}" type="pres">
      <dgm:prSet presAssocID="{55096C29-E1F2-4DF9-B226-3F003E6B0ABF}" presName="rootText" presStyleLbl="node2" presStyleIdx="5" presStyleCnt="9" custScaleX="266227">
        <dgm:presLayoutVars>
          <dgm:chPref val="3"/>
        </dgm:presLayoutVars>
      </dgm:prSet>
      <dgm:spPr/>
    </dgm:pt>
    <dgm:pt modelId="{CC67F9D0-BAEA-448A-862B-C0223B9D95A1}" type="pres">
      <dgm:prSet presAssocID="{55096C29-E1F2-4DF9-B226-3F003E6B0ABF}" presName="rootConnector" presStyleLbl="node2" presStyleIdx="5" presStyleCnt="9"/>
      <dgm:spPr/>
    </dgm:pt>
    <dgm:pt modelId="{B6B21582-CF6E-4456-838F-AD19B44E5B07}" type="pres">
      <dgm:prSet presAssocID="{55096C29-E1F2-4DF9-B226-3F003E6B0ABF}" presName="hierChild4" presStyleCnt="0"/>
      <dgm:spPr/>
    </dgm:pt>
    <dgm:pt modelId="{22A4F188-A747-4587-8E35-10364927A9E5}" type="pres">
      <dgm:prSet presAssocID="{55096C29-E1F2-4DF9-B226-3F003E6B0ABF}" presName="hierChild5" presStyleCnt="0"/>
      <dgm:spPr/>
    </dgm:pt>
    <dgm:pt modelId="{9B265C84-EAC2-4236-A8BC-EE66ABC49267}" type="pres">
      <dgm:prSet presAssocID="{FB7506E3-775C-4852-AD46-04E747757059}" presName="Name48" presStyleLbl="parChTrans1D2" presStyleIdx="6" presStyleCnt="9"/>
      <dgm:spPr/>
    </dgm:pt>
    <dgm:pt modelId="{7A7BAD19-003E-4F38-85A0-0F535B223922}" type="pres">
      <dgm:prSet presAssocID="{B9EBD252-BE59-46A4-8977-52E383952226}" presName="hierRoot2" presStyleCnt="0">
        <dgm:presLayoutVars>
          <dgm:hierBranch/>
        </dgm:presLayoutVars>
      </dgm:prSet>
      <dgm:spPr/>
    </dgm:pt>
    <dgm:pt modelId="{6FEFABAA-1B71-4E82-867E-4DA97B9F827C}" type="pres">
      <dgm:prSet presAssocID="{B9EBD252-BE59-46A4-8977-52E383952226}" presName="rootComposite" presStyleCnt="0"/>
      <dgm:spPr/>
    </dgm:pt>
    <dgm:pt modelId="{7DD1FB2C-3081-43C9-B928-CCE1963559E3}" type="pres">
      <dgm:prSet presAssocID="{B9EBD252-BE59-46A4-8977-52E383952226}" presName="rootText" presStyleLbl="node2" presStyleIdx="6" presStyleCnt="9" custScaleX="298953">
        <dgm:presLayoutVars>
          <dgm:chPref val="3"/>
        </dgm:presLayoutVars>
      </dgm:prSet>
      <dgm:spPr/>
    </dgm:pt>
    <dgm:pt modelId="{C251F79D-FE0E-47DD-953A-BDA5BCEAED74}" type="pres">
      <dgm:prSet presAssocID="{B9EBD252-BE59-46A4-8977-52E383952226}" presName="rootConnector" presStyleLbl="node2" presStyleIdx="6" presStyleCnt="9"/>
      <dgm:spPr/>
    </dgm:pt>
    <dgm:pt modelId="{A9AB176A-EB9F-41DF-9C0A-43B30FEA27EB}" type="pres">
      <dgm:prSet presAssocID="{B9EBD252-BE59-46A4-8977-52E383952226}" presName="hierChild4" presStyleCnt="0"/>
      <dgm:spPr/>
    </dgm:pt>
    <dgm:pt modelId="{04138561-16A3-4347-A9BF-6F2F15D16CDB}" type="pres">
      <dgm:prSet presAssocID="{B9EBD252-BE59-46A4-8977-52E383952226}" presName="hierChild5" presStyleCnt="0"/>
      <dgm:spPr/>
    </dgm:pt>
    <dgm:pt modelId="{11E2CB70-B6B9-4824-9C17-8332D3A20121}" type="pres">
      <dgm:prSet presAssocID="{C04FBB86-DB92-43D0-9947-E6DDE8E8A592}" presName="Name48" presStyleLbl="parChTrans1D2" presStyleIdx="7" presStyleCnt="9"/>
      <dgm:spPr/>
    </dgm:pt>
    <dgm:pt modelId="{47637C6E-44B2-48BC-9BA8-8534CD9B5735}" type="pres">
      <dgm:prSet presAssocID="{0B7C8D1B-E15C-47C3-AFCC-BA9D641BB5EA}" presName="hierRoot2" presStyleCnt="0">
        <dgm:presLayoutVars>
          <dgm:hierBranch/>
        </dgm:presLayoutVars>
      </dgm:prSet>
      <dgm:spPr/>
    </dgm:pt>
    <dgm:pt modelId="{53592E2C-78CF-4C67-B8B8-960EACD45115}" type="pres">
      <dgm:prSet presAssocID="{0B7C8D1B-E15C-47C3-AFCC-BA9D641BB5EA}" presName="rootComposite" presStyleCnt="0"/>
      <dgm:spPr/>
    </dgm:pt>
    <dgm:pt modelId="{D94A6D7B-DCF1-49CE-A9FE-2843DEFDA922}" type="pres">
      <dgm:prSet presAssocID="{0B7C8D1B-E15C-47C3-AFCC-BA9D641BB5EA}" presName="rootText" presStyleLbl="node2" presStyleIdx="7" presStyleCnt="9" custScaleX="268692">
        <dgm:presLayoutVars>
          <dgm:chPref val="3"/>
        </dgm:presLayoutVars>
      </dgm:prSet>
      <dgm:spPr/>
    </dgm:pt>
    <dgm:pt modelId="{584E62DB-5FF3-42BA-BACF-11D09F5739A2}" type="pres">
      <dgm:prSet presAssocID="{0B7C8D1B-E15C-47C3-AFCC-BA9D641BB5EA}" presName="rootConnector" presStyleLbl="node2" presStyleIdx="7" presStyleCnt="9"/>
      <dgm:spPr/>
    </dgm:pt>
    <dgm:pt modelId="{AF3AC04E-D743-434A-8A8E-ADEBD70C90B0}" type="pres">
      <dgm:prSet presAssocID="{0B7C8D1B-E15C-47C3-AFCC-BA9D641BB5EA}" presName="hierChild4" presStyleCnt="0"/>
      <dgm:spPr/>
    </dgm:pt>
    <dgm:pt modelId="{C7F07FC2-C70F-4D18-99F9-944B221CF140}" type="pres">
      <dgm:prSet presAssocID="{0B7C8D1B-E15C-47C3-AFCC-BA9D641BB5EA}" presName="hierChild5" presStyleCnt="0"/>
      <dgm:spPr/>
    </dgm:pt>
    <dgm:pt modelId="{6D0AD709-F0B5-41EC-AD03-113F042FC8BC}" type="pres">
      <dgm:prSet presAssocID="{0DCE6CC4-38B8-42BA-9EFE-6ECC5A1819B9}" presName="Name48" presStyleLbl="parChTrans1D2" presStyleIdx="8" presStyleCnt="9"/>
      <dgm:spPr/>
    </dgm:pt>
    <dgm:pt modelId="{3705918E-6A1C-4451-9F51-A8C63ABD316D}" type="pres">
      <dgm:prSet presAssocID="{53BE78AB-A7F4-4F39-9522-05B949A1A290}" presName="hierRoot2" presStyleCnt="0">
        <dgm:presLayoutVars>
          <dgm:hierBranch/>
        </dgm:presLayoutVars>
      </dgm:prSet>
      <dgm:spPr/>
    </dgm:pt>
    <dgm:pt modelId="{6FE68CA0-70F4-45DC-B376-6FD269F2EF0B}" type="pres">
      <dgm:prSet presAssocID="{53BE78AB-A7F4-4F39-9522-05B949A1A290}" presName="rootComposite" presStyleCnt="0"/>
      <dgm:spPr/>
    </dgm:pt>
    <dgm:pt modelId="{FC7EAC03-14CC-4D70-BD74-8F580044477B}" type="pres">
      <dgm:prSet presAssocID="{53BE78AB-A7F4-4F39-9522-05B949A1A290}" presName="rootText" presStyleLbl="node2" presStyleIdx="8" presStyleCnt="9" custScaleX="299474">
        <dgm:presLayoutVars>
          <dgm:chPref val="3"/>
        </dgm:presLayoutVars>
      </dgm:prSet>
      <dgm:spPr/>
    </dgm:pt>
    <dgm:pt modelId="{DFBD3568-8A3C-411D-A9B0-E5766E6A4DED}" type="pres">
      <dgm:prSet presAssocID="{53BE78AB-A7F4-4F39-9522-05B949A1A290}" presName="rootConnector" presStyleLbl="node2" presStyleIdx="8" presStyleCnt="9"/>
      <dgm:spPr/>
    </dgm:pt>
    <dgm:pt modelId="{7BE0842D-2EBA-414F-B56C-A71143672A73}" type="pres">
      <dgm:prSet presAssocID="{53BE78AB-A7F4-4F39-9522-05B949A1A290}" presName="hierChild4" presStyleCnt="0"/>
      <dgm:spPr/>
    </dgm:pt>
    <dgm:pt modelId="{D1E9FD14-1A24-4072-A1EB-D66608444C15}" type="pres">
      <dgm:prSet presAssocID="{53BE78AB-A7F4-4F39-9522-05B949A1A290}" presName="hierChild5" presStyleCnt="0"/>
      <dgm:spPr/>
    </dgm:pt>
    <dgm:pt modelId="{D74FADD5-6317-44A5-BE21-5CBF29750679}" type="pres">
      <dgm:prSet presAssocID="{DD0763DC-E263-4FD1-BDA8-A2DD76ADEA3D}" presName="hierChild3" presStyleCnt="0"/>
      <dgm:spPr/>
    </dgm:pt>
  </dgm:ptLst>
  <dgm:cxnLst>
    <dgm:cxn modelId="{C892D806-DF44-4B2B-B636-0B5069280AB8}" type="presOf" srcId="{76DF186F-B58A-4FAB-8505-FBA1597D77D4}" destId="{F3C987A7-8E7D-4566-9DFD-6119C7694ECE}" srcOrd="0" destOrd="0" presId="urn:microsoft.com/office/officeart/2005/8/layout/orgChart1"/>
    <dgm:cxn modelId="{AF789C1A-529B-4F8A-BCEA-9F154490AC7A}" srcId="{DD0763DC-E263-4FD1-BDA8-A2DD76ADEA3D}" destId="{53BE78AB-A7F4-4F39-9522-05B949A1A290}" srcOrd="8" destOrd="0" parTransId="{0DCE6CC4-38B8-42BA-9EFE-6ECC5A1819B9}" sibTransId="{EE9D5CA3-C862-4A39-A2C3-B892B0251972}"/>
    <dgm:cxn modelId="{23B7F61C-A9E3-452E-8C82-1AA4513BABAE}" type="presOf" srcId="{2FFB798B-716C-4AAC-A6A6-E43000A2E174}" destId="{31D27CAA-0662-412C-8F8D-A7B69F66C7BA}" srcOrd="0" destOrd="0" presId="urn:microsoft.com/office/officeart/2005/8/layout/orgChart1"/>
    <dgm:cxn modelId="{9FE6531D-4175-4CE2-B80A-E127D54EC9B5}" type="presOf" srcId="{B9EBD252-BE59-46A4-8977-52E383952226}" destId="{7DD1FB2C-3081-43C9-B928-CCE1963559E3}" srcOrd="0" destOrd="0" presId="urn:microsoft.com/office/officeart/2005/8/layout/orgChart1"/>
    <dgm:cxn modelId="{A91FBC27-6A9D-4E8A-B216-E04D3B4EFD5C}" srcId="{DD0763DC-E263-4FD1-BDA8-A2DD76ADEA3D}" destId="{EF3D57CE-24A2-436F-B2AE-59D180519270}" srcOrd="3" destOrd="0" parTransId="{F85AAFCC-9644-40C2-8C56-25B9D3382A70}" sibTransId="{FEBD9A21-CD5B-486A-81AB-5642694413FA}"/>
    <dgm:cxn modelId="{3BAD572D-4E25-4A0C-979A-5A65C8AE5228}" type="presOf" srcId="{E235AABC-C512-4153-B2B2-45CBB5648DC9}" destId="{AA0B4E2A-C5F6-4759-B1E0-01BB0B498A13}" srcOrd="0" destOrd="0" presId="urn:microsoft.com/office/officeart/2005/8/layout/orgChart1"/>
    <dgm:cxn modelId="{45004530-4305-4D27-95A6-6CC8DD28BDFE}" type="presOf" srcId="{53BE78AB-A7F4-4F39-9522-05B949A1A290}" destId="{DFBD3568-8A3C-411D-A9B0-E5766E6A4DED}" srcOrd="1" destOrd="0" presId="urn:microsoft.com/office/officeart/2005/8/layout/orgChart1"/>
    <dgm:cxn modelId="{F1A33437-050A-4867-AAA1-DA50B8CCBA27}" type="presOf" srcId="{EF3D57CE-24A2-436F-B2AE-59D180519270}" destId="{17D99BFF-AEDC-4406-BC30-359683F1D481}" srcOrd="0" destOrd="0" presId="urn:microsoft.com/office/officeart/2005/8/layout/orgChart1"/>
    <dgm:cxn modelId="{8FA4C737-AF53-4E0E-BC76-7CD32A5B9639}" srcId="{DD0763DC-E263-4FD1-BDA8-A2DD76ADEA3D}" destId="{C95EE7AD-3AE5-4880-97B4-4209915EF03E}" srcOrd="2" destOrd="0" parTransId="{2FFB798B-716C-4AAC-A6A6-E43000A2E174}" sibTransId="{408A59CE-C31A-451A-9F10-8321DFAA1FAD}"/>
    <dgm:cxn modelId="{14DB2B63-4609-4CAA-B510-80BCB56D5FF4}" type="presOf" srcId="{B9EBD252-BE59-46A4-8977-52E383952226}" destId="{C251F79D-FE0E-47DD-953A-BDA5BCEAED74}" srcOrd="1" destOrd="0" presId="urn:microsoft.com/office/officeart/2005/8/layout/orgChart1"/>
    <dgm:cxn modelId="{711C4F6D-FC9B-486E-B6F1-28C9B2A3E19B}" type="presOf" srcId="{53BE78AB-A7F4-4F39-9522-05B949A1A290}" destId="{FC7EAC03-14CC-4D70-BD74-8F580044477B}" srcOrd="0" destOrd="0" presId="urn:microsoft.com/office/officeart/2005/8/layout/orgChart1"/>
    <dgm:cxn modelId="{8B26C06D-1357-4A85-89FC-F2C4A198008B}" type="presOf" srcId="{DD57FCE7-56BC-4FFE-A11D-6FD1D111CF2E}" destId="{26FA652A-5E05-428B-A5D1-B3DFFB89EA43}" srcOrd="1" destOrd="0" presId="urn:microsoft.com/office/officeart/2005/8/layout/orgChart1"/>
    <dgm:cxn modelId="{5F76626E-A53B-444D-8F3D-2B58D8052D3D}" srcId="{DD0763DC-E263-4FD1-BDA8-A2DD76ADEA3D}" destId="{DD57FCE7-56BC-4FFE-A11D-6FD1D111CF2E}" srcOrd="1" destOrd="0" parTransId="{E235AABC-C512-4153-B2B2-45CBB5648DC9}" sibTransId="{C671CC76-189C-45A7-A099-EDD2DDEE33E7}"/>
    <dgm:cxn modelId="{C649B351-99E7-4D8C-9EB4-DDD41B2B52B3}" srcId="{DD0763DC-E263-4FD1-BDA8-A2DD76ADEA3D}" destId="{7E2EC549-7327-4872-82F4-27205E057893}" srcOrd="0" destOrd="0" parTransId="{466DCE1E-D7D3-4202-8835-4BC9CADFD2BA}" sibTransId="{A32FA845-A61C-4500-8215-543771367176}"/>
    <dgm:cxn modelId="{5478F571-0319-435A-9510-15523E37A956}" type="presOf" srcId="{C95EE7AD-3AE5-4880-97B4-4209915EF03E}" destId="{BEF2B7EC-D141-4C08-BDEC-E91AFBD39960}" srcOrd="0" destOrd="0" presId="urn:microsoft.com/office/officeart/2005/8/layout/orgChart1"/>
    <dgm:cxn modelId="{495BE055-500D-40F0-9061-635890014317}" type="presOf" srcId="{F85AAFCC-9644-40C2-8C56-25B9D3382A70}" destId="{14AACDD9-A2AE-4978-9949-42CBA6DF2CB7}" srcOrd="0" destOrd="0" presId="urn:microsoft.com/office/officeart/2005/8/layout/orgChart1"/>
    <dgm:cxn modelId="{1565AB57-6369-498C-80E1-35B8CCE12DA4}" type="presOf" srcId="{C04FBB86-DB92-43D0-9947-E6DDE8E8A592}" destId="{11E2CB70-B6B9-4824-9C17-8332D3A20121}" srcOrd="0" destOrd="0" presId="urn:microsoft.com/office/officeart/2005/8/layout/orgChart1"/>
    <dgm:cxn modelId="{80D0DA77-AACC-4996-89F7-142690C93EA6}" type="presOf" srcId="{0B7C8D1B-E15C-47C3-AFCC-BA9D641BB5EA}" destId="{584E62DB-5FF3-42BA-BACF-11D09F5739A2}" srcOrd="1" destOrd="0" presId="urn:microsoft.com/office/officeart/2005/8/layout/orgChart1"/>
    <dgm:cxn modelId="{D5E21379-8A23-470A-A940-E998A9E920A2}" type="presOf" srcId="{466DCE1E-D7D3-4202-8835-4BC9CADFD2BA}" destId="{E8A919F7-E50B-400B-AD59-8CCB1192412F}" srcOrd="0" destOrd="0" presId="urn:microsoft.com/office/officeart/2005/8/layout/orgChart1"/>
    <dgm:cxn modelId="{C1F3388A-4F2E-47C3-AF52-B8973C500592}" srcId="{DD0763DC-E263-4FD1-BDA8-A2DD76ADEA3D}" destId="{55096C29-E1F2-4DF9-B226-3F003E6B0ABF}" srcOrd="5" destOrd="0" parTransId="{9127C6B8-A87B-48A4-9C90-EF836F36E7F9}" sibTransId="{A59FC45B-7A38-4F0F-BC65-A63087AB563F}"/>
    <dgm:cxn modelId="{D172468D-2D3B-41F8-B5EE-54BA79E60545}" type="presOf" srcId="{DD0763DC-E263-4FD1-BDA8-A2DD76ADEA3D}" destId="{A25EAD02-3266-4C1E-BCE0-939DBA08C8F0}" srcOrd="0" destOrd="0" presId="urn:microsoft.com/office/officeart/2005/8/layout/orgChart1"/>
    <dgm:cxn modelId="{28345B90-8BA9-488E-AA20-CF6313F1B170}" type="presOf" srcId="{0DCE6CC4-38B8-42BA-9EFE-6ECC5A1819B9}" destId="{6D0AD709-F0B5-41EC-AD03-113F042FC8BC}" srcOrd="0" destOrd="0" presId="urn:microsoft.com/office/officeart/2005/8/layout/orgChart1"/>
    <dgm:cxn modelId="{6637D698-434F-423B-8445-43135B2D0532}" type="presOf" srcId="{EF3D57CE-24A2-436F-B2AE-59D180519270}" destId="{7029DCB8-9C64-406B-A321-F442321CF209}" srcOrd="1" destOrd="0" presId="urn:microsoft.com/office/officeart/2005/8/layout/orgChart1"/>
    <dgm:cxn modelId="{713D829C-94E9-4788-9A2A-E256153EF4B3}" type="presOf" srcId="{7E2EC549-7327-4872-82F4-27205E057893}" destId="{5167009D-A6B2-4AFA-B9D3-3BD14B80A0D2}" srcOrd="0" destOrd="0" presId="urn:microsoft.com/office/officeart/2005/8/layout/orgChart1"/>
    <dgm:cxn modelId="{9F9095A0-8B33-45EB-A894-6BECA7225398}" type="presOf" srcId="{4DBE7436-759F-463F-AADE-8C4A241FD26B}" destId="{57359FA7-A310-4E14-A977-FEA4F6954AAB}" srcOrd="1" destOrd="0" presId="urn:microsoft.com/office/officeart/2005/8/layout/orgChart1"/>
    <dgm:cxn modelId="{F162F7A8-03A1-4874-8DE3-CF8C94FD525F}" type="presOf" srcId="{7E2EC549-7327-4872-82F4-27205E057893}" destId="{466CE0B9-4E69-4407-A73B-05941DD92321}" srcOrd="1" destOrd="0" presId="urn:microsoft.com/office/officeart/2005/8/layout/orgChart1"/>
    <dgm:cxn modelId="{A358D5AC-D100-4947-B799-DB2E8293408A}" srcId="{76DF186F-B58A-4FAB-8505-FBA1597D77D4}" destId="{DD0763DC-E263-4FD1-BDA8-A2DD76ADEA3D}" srcOrd="0" destOrd="0" parTransId="{ECDD1E41-9629-460B-B371-54CDEEE1A51D}" sibTransId="{7F390EDC-D250-414A-966D-D997625D7AAA}"/>
    <dgm:cxn modelId="{4B9464B2-A6BC-4047-B95F-8BBDAF98E4B4}" type="presOf" srcId="{DD0763DC-E263-4FD1-BDA8-A2DD76ADEA3D}" destId="{E2A231FA-C012-4161-BFA3-6B49BD7CC736}" srcOrd="1" destOrd="0" presId="urn:microsoft.com/office/officeart/2005/8/layout/orgChart1"/>
    <dgm:cxn modelId="{B9EFC7BA-B28F-458C-A199-AF949A8CA41F}" srcId="{DD0763DC-E263-4FD1-BDA8-A2DD76ADEA3D}" destId="{4DBE7436-759F-463F-AADE-8C4A241FD26B}" srcOrd="4" destOrd="0" parTransId="{30B630F2-C984-4BF7-9B29-06CC59627E3D}" sibTransId="{C7C55BFA-BDAD-4333-B8B9-160F06AE2323}"/>
    <dgm:cxn modelId="{7F53C6BD-3236-472B-9945-F7B9EA2ACB27}" type="presOf" srcId="{55096C29-E1F2-4DF9-B226-3F003E6B0ABF}" destId="{CC67F9D0-BAEA-448A-862B-C0223B9D95A1}" srcOrd="1" destOrd="0" presId="urn:microsoft.com/office/officeart/2005/8/layout/orgChart1"/>
    <dgm:cxn modelId="{D912BCC4-5F5A-4504-8209-7C5B0409F04D}" type="presOf" srcId="{0B7C8D1B-E15C-47C3-AFCC-BA9D641BB5EA}" destId="{D94A6D7B-DCF1-49CE-A9FE-2843DEFDA922}" srcOrd="0" destOrd="0" presId="urn:microsoft.com/office/officeart/2005/8/layout/orgChart1"/>
    <dgm:cxn modelId="{A9D10CD7-CC7E-4F01-BFAF-CEB29D5E57A8}" type="presOf" srcId="{4DBE7436-759F-463F-AADE-8C4A241FD26B}" destId="{91C6389E-A31D-4A98-BD32-4F0AF57AC26C}" srcOrd="0" destOrd="0" presId="urn:microsoft.com/office/officeart/2005/8/layout/orgChart1"/>
    <dgm:cxn modelId="{685011D8-3FF0-4399-BCCB-29CF8D8F477C}" type="presOf" srcId="{30B630F2-C984-4BF7-9B29-06CC59627E3D}" destId="{738317BF-ABDA-4D39-A27C-D31E16E43AB1}" srcOrd="0" destOrd="0" presId="urn:microsoft.com/office/officeart/2005/8/layout/orgChart1"/>
    <dgm:cxn modelId="{904CACEA-FCB2-4614-A967-B49112AACA77}" type="presOf" srcId="{C95EE7AD-3AE5-4880-97B4-4209915EF03E}" destId="{8C80DF1D-150D-4483-8AD2-6C4EFA334759}" srcOrd="1" destOrd="0" presId="urn:microsoft.com/office/officeart/2005/8/layout/orgChart1"/>
    <dgm:cxn modelId="{8F2EB5F1-506C-441C-A88F-E288790B20FD}" type="presOf" srcId="{FB7506E3-775C-4852-AD46-04E747757059}" destId="{9B265C84-EAC2-4236-A8BC-EE66ABC49267}" srcOrd="0" destOrd="0" presId="urn:microsoft.com/office/officeart/2005/8/layout/orgChart1"/>
    <dgm:cxn modelId="{21076CF4-2A82-47CC-9521-B1B19AFE834C}" type="presOf" srcId="{55096C29-E1F2-4DF9-B226-3F003E6B0ABF}" destId="{9A0F215A-111C-4CE8-8B4B-C5B438699BD3}" srcOrd="0" destOrd="0" presId="urn:microsoft.com/office/officeart/2005/8/layout/orgChart1"/>
    <dgm:cxn modelId="{17AA94F4-C4B6-4817-AF58-B3900AA9DEFB}" srcId="{DD0763DC-E263-4FD1-BDA8-A2DD76ADEA3D}" destId="{B9EBD252-BE59-46A4-8977-52E383952226}" srcOrd="6" destOrd="0" parTransId="{FB7506E3-775C-4852-AD46-04E747757059}" sibTransId="{F2D5A87C-DE31-4BD3-B8EF-05EF4D621143}"/>
    <dgm:cxn modelId="{055D9CF4-1844-4C59-900F-11B8922A9A8B}" type="presOf" srcId="{9127C6B8-A87B-48A4-9C90-EF836F36E7F9}" destId="{B7769863-0D3C-415E-BFEB-0E5E6DEA097D}" srcOrd="0" destOrd="0" presId="urn:microsoft.com/office/officeart/2005/8/layout/orgChart1"/>
    <dgm:cxn modelId="{70FB04F5-43AE-4580-9524-4B8F022BAE42}" srcId="{DD0763DC-E263-4FD1-BDA8-A2DD76ADEA3D}" destId="{0B7C8D1B-E15C-47C3-AFCC-BA9D641BB5EA}" srcOrd="7" destOrd="0" parTransId="{C04FBB86-DB92-43D0-9947-E6DDE8E8A592}" sibTransId="{F07CED98-C4B8-4D62-A421-D88961417067}"/>
    <dgm:cxn modelId="{7C198DF6-9280-42B6-833E-C032D3CABED9}" type="presOf" srcId="{DD57FCE7-56BC-4FFE-A11D-6FD1D111CF2E}" destId="{24778AAE-BA67-4839-A180-0E4F9D5308D6}" srcOrd="0" destOrd="0" presId="urn:microsoft.com/office/officeart/2005/8/layout/orgChart1"/>
    <dgm:cxn modelId="{D76E293B-EE21-4942-8B61-472174224EA7}" type="presParOf" srcId="{F3C987A7-8E7D-4566-9DFD-6119C7694ECE}" destId="{8B43B4D7-C3B5-43A0-87F2-6F5B317DC8E3}" srcOrd="0" destOrd="0" presId="urn:microsoft.com/office/officeart/2005/8/layout/orgChart1"/>
    <dgm:cxn modelId="{33AFF1A5-9600-4BA5-80FC-973B59DCBACA}" type="presParOf" srcId="{8B43B4D7-C3B5-43A0-87F2-6F5B317DC8E3}" destId="{C8199DCE-8DFA-4C25-BD2A-56683F4B2B26}" srcOrd="0" destOrd="0" presId="urn:microsoft.com/office/officeart/2005/8/layout/orgChart1"/>
    <dgm:cxn modelId="{B6E078B2-DB18-47B8-B3A6-2DE1B5A0D9A1}" type="presParOf" srcId="{C8199DCE-8DFA-4C25-BD2A-56683F4B2B26}" destId="{A25EAD02-3266-4C1E-BCE0-939DBA08C8F0}" srcOrd="0" destOrd="0" presId="urn:microsoft.com/office/officeart/2005/8/layout/orgChart1"/>
    <dgm:cxn modelId="{1C7C57F5-DFE8-4155-9E6F-76E15A44A7DE}" type="presParOf" srcId="{C8199DCE-8DFA-4C25-BD2A-56683F4B2B26}" destId="{E2A231FA-C012-4161-BFA3-6B49BD7CC736}" srcOrd="1" destOrd="0" presId="urn:microsoft.com/office/officeart/2005/8/layout/orgChart1"/>
    <dgm:cxn modelId="{C2791413-FB2A-4227-BCB5-2365D70CBE9D}" type="presParOf" srcId="{8B43B4D7-C3B5-43A0-87F2-6F5B317DC8E3}" destId="{312E55F6-E18C-468E-B27B-7404B5B0FE10}" srcOrd="1" destOrd="0" presId="urn:microsoft.com/office/officeart/2005/8/layout/orgChart1"/>
    <dgm:cxn modelId="{28307B38-9AAE-4D0F-BAEE-CC0D22DF7BA0}" type="presParOf" srcId="{312E55F6-E18C-468E-B27B-7404B5B0FE10}" destId="{E8A919F7-E50B-400B-AD59-8CCB1192412F}" srcOrd="0" destOrd="0" presId="urn:microsoft.com/office/officeart/2005/8/layout/orgChart1"/>
    <dgm:cxn modelId="{0173E0C4-F2B2-4228-90B6-ED77E4A077C2}" type="presParOf" srcId="{312E55F6-E18C-468E-B27B-7404B5B0FE10}" destId="{532B757F-C4D5-41D6-9595-F5CB9332571A}" srcOrd="1" destOrd="0" presId="urn:microsoft.com/office/officeart/2005/8/layout/orgChart1"/>
    <dgm:cxn modelId="{1D0352A5-694A-49B8-8F14-78DE29FCB46C}" type="presParOf" srcId="{532B757F-C4D5-41D6-9595-F5CB9332571A}" destId="{AAD0BB0D-4AC8-4ECD-A0B8-8A7F1B905C92}" srcOrd="0" destOrd="0" presId="urn:microsoft.com/office/officeart/2005/8/layout/orgChart1"/>
    <dgm:cxn modelId="{A1479961-B0F6-44D0-8C4A-598BA581DC3B}" type="presParOf" srcId="{AAD0BB0D-4AC8-4ECD-A0B8-8A7F1B905C92}" destId="{5167009D-A6B2-4AFA-B9D3-3BD14B80A0D2}" srcOrd="0" destOrd="0" presId="urn:microsoft.com/office/officeart/2005/8/layout/orgChart1"/>
    <dgm:cxn modelId="{554F2BAA-3413-4324-9468-59BED3D866D6}" type="presParOf" srcId="{AAD0BB0D-4AC8-4ECD-A0B8-8A7F1B905C92}" destId="{466CE0B9-4E69-4407-A73B-05941DD92321}" srcOrd="1" destOrd="0" presId="urn:microsoft.com/office/officeart/2005/8/layout/orgChart1"/>
    <dgm:cxn modelId="{72FF97C0-5E17-4D02-BB22-8E8B9BE65FA7}" type="presParOf" srcId="{532B757F-C4D5-41D6-9595-F5CB9332571A}" destId="{BA26E7B4-D7CA-44BE-BFF5-BAC100D6418A}" srcOrd="1" destOrd="0" presId="urn:microsoft.com/office/officeart/2005/8/layout/orgChart1"/>
    <dgm:cxn modelId="{25F163FD-FAE3-46CC-BC89-3ACB1D267C4A}" type="presParOf" srcId="{532B757F-C4D5-41D6-9595-F5CB9332571A}" destId="{5A32BD2C-2B7D-499C-A81A-5D4A655E1DA8}" srcOrd="2" destOrd="0" presId="urn:microsoft.com/office/officeart/2005/8/layout/orgChart1"/>
    <dgm:cxn modelId="{B1FC1F02-2FA1-4497-A46E-35CF618A8656}" type="presParOf" srcId="{312E55F6-E18C-468E-B27B-7404B5B0FE10}" destId="{AA0B4E2A-C5F6-4759-B1E0-01BB0B498A13}" srcOrd="2" destOrd="0" presId="urn:microsoft.com/office/officeart/2005/8/layout/orgChart1"/>
    <dgm:cxn modelId="{A664060C-F4C4-4CCE-B8C9-7FA53E5ABC10}" type="presParOf" srcId="{312E55F6-E18C-468E-B27B-7404B5B0FE10}" destId="{8479825A-8C4E-419F-B6C0-9624A8F784FF}" srcOrd="3" destOrd="0" presId="urn:microsoft.com/office/officeart/2005/8/layout/orgChart1"/>
    <dgm:cxn modelId="{43B04053-4603-4B71-9FA1-51A6F3E47DBE}" type="presParOf" srcId="{8479825A-8C4E-419F-B6C0-9624A8F784FF}" destId="{22211CD5-62D1-46D1-9947-65C894579BB6}" srcOrd="0" destOrd="0" presId="urn:microsoft.com/office/officeart/2005/8/layout/orgChart1"/>
    <dgm:cxn modelId="{AA398AB6-91FE-40FD-BDED-D6255FA72275}" type="presParOf" srcId="{22211CD5-62D1-46D1-9947-65C894579BB6}" destId="{24778AAE-BA67-4839-A180-0E4F9D5308D6}" srcOrd="0" destOrd="0" presId="urn:microsoft.com/office/officeart/2005/8/layout/orgChart1"/>
    <dgm:cxn modelId="{6FBD5DA8-0E26-49EC-9361-5BFEF8DF641A}" type="presParOf" srcId="{22211CD5-62D1-46D1-9947-65C894579BB6}" destId="{26FA652A-5E05-428B-A5D1-B3DFFB89EA43}" srcOrd="1" destOrd="0" presId="urn:microsoft.com/office/officeart/2005/8/layout/orgChart1"/>
    <dgm:cxn modelId="{921655CA-50C7-49BB-9139-80150B327608}" type="presParOf" srcId="{8479825A-8C4E-419F-B6C0-9624A8F784FF}" destId="{94AF8601-7068-4BDB-AEBC-35628934F92D}" srcOrd="1" destOrd="0" presId="urn:microsoft.com/office/officeart/2005/8/layout/orgChart1"/>
    <dgm:cxn modelId="{23E0CCD0-4CF3-4792-BF37-01656FFE1313}" type="presParOf" srcId="{8479825A-8C4E-419F-B6C0-9624A8F784FF}" destId="{751F1E4F-3901-4A14-9215-3B8FBB70B9C3}" srcOrd="2" destOrd="0" presId="urn:microsoft.com/office/officeart/2005/8/layout/orgChart1"/>
    <dgm:cxn modelId="{98ECE29E-5355-40BB-875F-60CB0065E0F6}" type="presParOf" srcId="{312E55F6-E18C-468E-B27B-7404B5B0FE10}" destId="{31D27CAA-0662-412C-8F8D-A7B69F66C7BA}" srcOrd="4" destOrd="0" presId="urn:microsoft.com/office/officeart/2005/8/layout/orgChart1"/>
    <dgm:cxn modelId="{C7FA30B6-7192-4DEE-9EBC-7BCCAA3178B3}" type="presParOf" srcId="{312E55F6-E18C-468E-B27B-7404B5B0FE10}" destId="{EA22E6E8-00E2-4C59-B1AE-0E4EA05DD2B6}" srcOrd="5" destOrd="0" presId="urn:microsoft.com/office/officeart/2005/8/layout/orgChart1"/>
    <dgm:cxn modelId="{5BD4F2AA-6BC4-4BF7-8C22-2BB5BFEAB98C}" type="presParOf" srcId="{EA22E6E8-00E2-4C59-B1AE-0E4EA05DD2B6}" destId="{13973FD9-E064-4971-A469-E7030BC0C307}" srcOrd="0" destOrd="0" presId="urn:microsoft.com/office/officeart/2005/8/layout/orgChart1"/>
    <dgm:cxn modelId="{6CB7D413-874C-448E-A3E7-639FFD626B88}" type="presParOf" srcId="{13973FD9-E064-4971-A469-E7030BC0C307}" destId="{BEF2B7EC-D141-4C08-BDEC-E91AFBD39960}" srcOrd="0" destOrd="0" presId="urn:microsoft.com/office/officeart/2005/8/layout/orgChart1"/>
    <dgm:cxn modelId="{FBDDE5D9-168B-4BCD-B950-B437AC7E8788}" type="presParOf" srcId="{13973FD9-E064-4971-A469-E7030BC0C307}" destId="{8C80DF1D-150D-4483-8AD2-6C4EFA334759}" srcOrd="1" destOrd="0" presId="urn:microsoft.com/office/officeart/2005/8/layout/orgChart1"/>
    <dgm:cxn modelId="{75C72193-8339-4E18-B839-BAFC6E522542}" type="presParOf" srcId="{EA22E6E8-00E2-4C59-B1AE-0E4EA05DD2B6}" destId="{3A619705-A57F-4B16-8233-5DF52F7152D6}" srcOrd="1" destOrd="0" presId="urn:microsoft.com/office/officeart/2005/8/layout/orgChart1"/>
    <dgm:cxn modelId="{66257802-3BA7-4DC9-8A4D-6B6CDDBEEE0E}" type="presParOf" srcId="{EA22E6E8-00E2-4C59-B1AE-0E4EA05DD2B6}" destId="{4CB6EFA7-FBE2-4B1B-8D37-1EE3101D5AEA}" srcOrd="2" destOrd="0" presId="urn:microsoft.com/office/officeart/2005/8/layout/orgChart1"/>
    <dgm:cxn modelId="{4AD6BDE7-D833-4D4B-BB19-C1AF4253514B}" type="presParOf" srcId="{312E55F6-E18C-468E-B27B-7404B5B0FE10}" destId="{14AACDD9-A2AE-4978-9949-42CBA6DF2CB7}" srcOrd="6" destOrd="0" presId="urn:microsoft.com/office/officeart/2005/8/layout/orgChart1"/>
    <dgm:cxn modelId="{8A5E7A4D-C2BB-45DB-B972-96776E475C91}" type="presParOf" srcId="{312E55F6-E18C-468E-B27B-7404B5B0FE10}" destId="{1E4E786E-111C-483F-B7BD-AC097BC2DFB1}" srcOrd="7" destOrd="0" presId="urn:microsoft.com/office/officeart/2005/8/layout/orgChart1"/>
    <dgm:cxn modelId="{F9171273-3198-4A77-8619-E517EF65FACB}" type="presParOf" srcId="{1E4E786E-111C-483F-B7BD-AC097BC2DFB1}" destId="{EEC7D688-A054-425A-A496-EFB4257BCB18}" srcOrd="0" destOrd="0" presId="urn:microsoft.com/office/officeart/2005/8/layout/orgChart1"/>
    <dgm:cxn modelId="{65762167-3FA6-4E6F-8490-C0EDD93D4E00}" type="presParOf" srcId="{EEC7D688-A054-425A-A496-EFB4257BCB18}" destId="{17D99BFF-AEDC-4406-BC30-359683F1D481}" srcOrd="0" destOrd="0" presId="urn:microsoft.com/office/officeart/2005/8/layout/orgChart1"/>
    <dgm:cxn modelId="{9C72AFE5-87A2-4DD9-B249-8D4B196DCD84}" type="presParOf" srcId="{EEC7D688-A054-425A-A496-EFB4257BCB18}" destId="{7029DCB8-9C64-406B-A321-F442321CF209}" srcOrd="1" destOrd="0" presId="urn:microsoft.com/office/officeart/2005/8/layout/orgChart1"/>
    <dgm:cxn modelId="{4A06D8E3-5E23-4F69-99B7-6D3F484E1905}" type="presParOf" srcId="{1E4E786E-111C-483F-B7BD-AC097BC2DFB1}" destId="{BF625D45-CE9B-47ED-B3DA-E7D3DBA6CB10}" srcOrd="1" destOrd="0" presId="urn:microsoft.com/office/officeart/2005/8/layout/orgChart1"/>
    <dgm:cxn modelId="{0416BE1B-6B28-4680-90A0-0AB75A3C6071}" type="presParOf" srcId="{1E4E786E-111C-483F-B7BD-AC097BC2DFB1}" destId="{CF28BFD0-A477-44EB-81B3-1AFEDC3AA460}" srcOrd="2" destOrd="0" presId="urn:microsoft.com/office/officeart/2005/8/layout/orgChart1"/>
    <dgm:cxn modelId="{C20B615F-A328-43F0-B04D-4FFDEBC49582}" type="presParOf" srcId="{312E55F6-E18C-468E-B27B-7404B5B0FE10}" destId="{738317BF-ABDA-4D39-A27C-D31E16E43AB1}" srcOrd="8" destOrd="0" presId="urn:microsoft.com/office/officeart/2005/8/layout/orgChart1"/>
    <dgm:cxn modelId="{DC4C2AE8-EF75-4DA8-95E4-9C296DAC4095}" type="presParOf" srcId="{312E55F6-E18C-468E-B27B-7404B5B0FE10}" destId="{11428FC3-D707-49D8-A1C4-A4B705B02F91}" srcOrd="9" destOrd="0" presId="urn:microsoft.com/office/officeart/2005/8/layout/orgChart1"/>
    <dgm:cxn modelId="{17712EAE-CE63-40D2-B32B-058E347DA56E}" type="presParOf" srcId="{11428FC3-D707-49D8-A1C4-A4B705B02F91}" destId="{6D18955B-BB59-4BFF-A48F-511EB0E83883}" srcOrd="0" destOrd="0" presId="urn:microsoft.com/office/officeart/2005/8/layout/orgChart1"/>
    <dgm:cxn modelId="{F48F2847-8F41-414A-9DCD-4E0C07AB0A64}" type="presParOf" srcId="{6D18955B-BB59-4BFF-A48F-511EB0E83883}" destId="{91C6389E-A31D-4A98-BD32-4F0AF57AC26C}" srcOrd="0" destOrd="0" presId="urn:microsoft.com/office/officeart/2005/8/layout/orgChart1"/>
    <dgm:cxn modelId="{C8E3213F-BE90-4B0F-A62B-85009AEE2609}" type="presParOf" srcId="{6D18955B-BB59-4BFF-A48F-511EB0E83883}" destId="{57359FA7-A310-4E14-A977-FEA4F6954AAB}" srcOrd="1" destOrd="0" presId="urn:microsoft.com/office/officeart/2005/8/layout/orgChart1"/>
    <dgm:cxn modelId="{798277A6-F066-40D2-8FC0-85DDD003164B}" type="presParOf" srcId="{11428FC3-D707-49D8-A1C4-A4B705B02F91}" destId="{A8015CC9-8613-4DC4-B2A4-D98BC3D6F9F2}" srcOrd="1" destOrd="0" presId="urn:microsoft.com/office/officeart/2005/8/layout/orgChart1"/>
    <dgm:cxn modelId="{8D06574A-5DBB-4625-B47D-9E8D8C38A59D}" type="presParOf" srcId="{11428FC3-D707-49D8-A1C4-A4B705B02F91}" destId="{846C2B2B-CB4A-4546-96BF-FB30F13107A5}" srcOrd="2" destOrd="0" presId="urn:microsoft.com/office/officeart/2005/8/layout/orgChart1"/>
    <dgm:cxn modelId="{BAD13534-F1AE-4C1D-8C66-FE15EFE2CBEF}" type="presParOf" srcId="{312E55F6-E18C-468E-B27B-7404B5B0FE10}" destId="{B7769863-0D3C-415E-BFEB-0E5E6DEA097D}" srcOrd="10" destOrd="0" presId="urn:microsoft.com/office/officeart/2005/8/layout/orgChart1"/>
    <dgm:cxn modelId="{D23BB719-D716-40B7-8289-A374CBBEE3FD}" type="presParOf" srcId="{312E55F6-E18C-468E-B27B-7404B5B0FE10}" destId="{803135E7-8FBF-4B7A-B7C1-B6C698752167}" srcOrd="11" destOrd="0" presId="urn:microsoft.com/office/officeart/2005/8/layout/orgChart1"/>
    <dgm:cxn modelId="{C33A9AD6-895F-405C-A986-8ED493304926}" type="presParOf" srcId="{803135E7-8FBF-4B7A-B7C1-B6C698752167}" destId="{24920B69-80E3-47B3-8500-EA6872A096DA}" srcOrd="0" destOrd="0" presId="urn:microsoft.com/office/officeart/2005/8/layout/orgChart1"/>
    <dgm:cxn modelId="{4CB7C7B0-FEEE-4A01-A936-743B7EEAB72D}" type="presParOf" srcId="{24920B69-80E3-47B3-8500-EA6872A096DA}" destId="{9A0F215A-111C-4CE8-8B4B-C5B438699BD3}" srcOrd="0" destOrd="0" presId="urn:microsoft.com/office/officeart/2005/8/layout/orgChart1"/>
    <dgm:cxn modelId="{75E9AD73-317E-4DD6-8695-47A3E25084F9}" type="presParOf" srcId="{24920B69-80E3-47B3-8500-EA6872A096DA}" destId="{CC67F9D0-BAEA-448A-862B-C0223B9D95A1}" srcOrd="1" destOrd="0" presId="urn:microsoft.com/office/officeart/2005/8/layout/orgChart1"/>
    <dgm:cxn modelId="{6C2A5AE1-887C-4F79-B25D-81D7FFF1DED9}" type="presParOf" srcId="{803135E7-8FBF-4B7A-B7C1-B6C698752167}" destId="{B6B21582-CF6E-4456-838F-AD19B44E5B07}" srcOrd="1" destOrd="0" presId="urn:microsoft.com/office/officeart/2005/8/layout/orgChart1"/>
    <dgm:cxn modelId="{5BFDE2E7-44D4-421B-859F-2CEA68A055AC}" type="presParOf" srcId="{803135E7-8FBF-4B7A-B7C1-B6C698752167}" destId="{22A4F188-A747-4587-8E35-10364927A9E5}" srcOrd="2" destOrd="0" presId="urn:microsoft.com/office/officeart/2005/8/layout/orgChart1"/>
    <dgm:cxn modelId="{E165FFB4-B54C-4FBF-B34C-2FAF4384EDFD}" type="presParOf" srcId="{312E55F6-E18C-468E-B27B-7404B5B0FE10}" destId="{9B265C84-EAC2-4236-A8BC-EE66ABC49267}" srcOrd="12" destOrd="0" presId="urn:microsoft.com/office/officeart/2005/8/layout/orgChart1"/>
    <dgm:cxn modelId="{A78145D5-BAF6-48D2-A60C-FEDE206015E4}" type="presParOf" srcId="{312E55F6-E18C-468E-B27B-7404B5B0FE10}" destId="{7A7BAD19-003E-4F38-85A0-0F535B223922}" srcOrd="13" destOrd="0" presId="urn:microsoft.com/office/officeart/2005/8/layout/orgChart1"/>
    <dgm:cxn modelId="{35295827-1C91-45F5-8072-BCFA5632F0CC}" type="presParOf" srcId="{7A7BAD19-003E-4F38-85A0-0F535B223922}" destId="{6FEFABAA-1B71-4E82-867E-4DA97B9F827C}" srcOrd="0" destOrd="0" presId="urn:microsoft.com/office/officeart/2005/8/layout/orgChart1"/>
    <dgm:cxn modelId="{045A7038-B883-4285-9433-04DDE740A1FB}" type="presParOf" srcId="{6FEFABAA-1B71-4E82-867E-4DA97B9F827C}" destId="{7DD1FB2C-3081-43C9-B928-CCE1963559E3}" srcOrd="0" destOrd="0" presId="urn:microsoft.com/office/officeart/2005/8/layout/orgChart1"/>
    <dgm:cxn modelId="{620C1929-D77E-4FE4-BF6D-13E5F11A72D0}" type="presParOf" srcId="{6FEFABAA-1B71-4E82-867E-4DA97B9F827C}" destId="{C251F79D-FE0E-47DD-953A-BDA5BCEAED74}" srcOrd="1" destOrd="0" presId="urn:microsoft.com/office/officeart/2005/8/layout/orgChart1"/>
    <dgm:cxn modelId="{9BFD74C7-07ED-4D89-ADD8-F2486CB5052E}" type="presParOf" srcId="{7A7BAD19-003E-4F38-85A0-0F535B223922}" destId="{A9AB176A-EB9F-41DF-9C0A-43B30FEA27EB}" srcOrd="1" destOrd="0" presId="urn:microsoft.com/office/officeart/2005/8/layout/orgChart1"/>
    <dgm:cxn modelId="{9D3AA587-2913-4674-90C2-49504D79D2AD}" type="presParOf" srcId="{7A7BAD19-003E-4F38-85A0-0F535B223922}" destId="{04138561-16A3-4347-A9BF-6F2F15D16CDB}" srcOrd="2" destOrd="0" presId="urn:microsoft.com/office/officeart/2005/8/layout/orgChart1"/>
    <dgm:cxn modelId="{2747CB55-466B-47C1-B7EC-A0B19CF3544D}" type="presParOf" srcId="{312E55F6-E18C-468E-B27B-7404B5B0FE10}" destId="{11E2CB70-B6B9-4824-9C17-8332D3A20121}" srcOrd="14" destOrd="0" presId="urn:microsoft.com/office/officeart/2005/8/layout/orgChart1"/>
    <dgm:cxn modelId="{EF8FB9F4-6BA2-4093-AD60-4C8164C99AD8}" type="presParOf" srcId="{312E55F6-E18C-468E-B27B-7404B5B0FE10}" destId="{47637C6E-44B2-48BC-9BA8-8534CD9B5735}" srcOrd="15" destOrd="0" presId="urn:microsoft.com/office/officeart/2005/8/layout/orgChart1"/>
    <dgm:cxn modelId="{EE8BC885-B0D9-444F-B51E-6973F89DED23}" type="presParOf" srcId="{47637C6E-44B2-48BC-9BA8-8534CD9B5735}" destId="{53592E2C-78CF-4C67-B8B8-960EACD45115}" srcOrd="0" destOrd="0" presId="urn:microsoft.com/office/officeart/2005/8/layout/orgChart1"/>
    <dgm:cxn modelId="{E4DF4425-A332-46E3-AF65-809C715E7BF2}" type="presParOf" srcId="{53592E2C-78CF-4C67-B8B8-960EACD45115}" destId="{D94A6D7B-DCF1-49CE-A9FE-2843DEFDA922}" srcOrd="0" destOrd="0" presId="urn:microsoft.com/office/officeart/2005/8/layout/orgChart1"/>
    <dgm:cxn modelId="{93B8BECC-1E63-4D44-BE6C-EE64D99CA510}" type="presParOf" srcId="{53592E2C-78CF-4C67-B8B8-960EACD45115}" destId="{584E62DB-5FF3-42BA-BACF-11D09F5739A2}" srcOrd="1" destOrd="0" presId="urn:microsoft.com/office/officeart/2005/8/layout/orgChart1"/>
    <dgm:cxn modelId="{F074AD45-6B6F-4455-88A9-5D796BB80B36}" type="presParOf" srcId="{47637C6E-44B2-48BC-9BA8-8534CD9B5735}" destId="{AF3AC04E-D743-434A-8A8E-ADEBD70C90B0}" srcOrd="1" destOrd="0" presId="urn:microsoft.com/office/officeart/2005/8/layout/orgChart1"/>
    <dgm:cxn modelId="{BEBC70E9-F0A5-44FC-9041-4244095DD456}" type="presParOf" srcId="{47637C6E-44B2-48BC-9BA8-8534CD9B5735}" destId="{C7F07FC2-C70F-4D18-99F9-944B221CF140}" srcOrd="2" destOrd="0" presId="urn:microsoft.com/office/officeart/2005/8/layout/orgChart1"/>
    <dgm:cxn modelId="{766A819D-749F-4707-B37D-6E3B3B681B01}" type="presParOf" srcId="{312E55F6-E18C-468E-B27B-7404B5B0FE10}" destId="{6D0AD709-F0B5-41EC-AD03-113F042FC8BC}" srcOrd="16" destOrd="0" presId="urn:microsoft.com/office/officeart/2005/8/layout/orgChart1"/>
    <dgm:cxn modelId="{B90C0EAA-8ABB-465A-B968-582992505ABB}" type="presParOf" srcId="{312E55F6-E18C-468E-B27B-7404B5B0FE10}" destId="{3705918E-6A1C-4451-9F51-A8C63ABD316D}" srcOrd="17" destOrd="0" presId="urn:microsoft.com/office/officeart/2005/8/layout/orgChart1"/>
    <dgm:cxn modelId="{ADE4D22C-9647-4121-9798-86F0CA8AE6B2}" type="presParOf" srcId="{3705918E-6A1C-4451-9F51-A8C63ABD316D}" destId="{6FE68CA0-70F4-45DC-B376-6FD269F2EF0B}" srcOrd="0" destOrd="0" presId="urn:microsoft.com/office/officeart/2005/8/layout/orgChart1"/>
    <dgm:cxn modelId="{BA63A4FC-20B6-4426-912E-81EA0D9A3AC2}" type="presParOf" srcId="{6FE68CA0-70F4-45DC-B376-6FD269F2EF0B}" destId="{FC7EAC03-14CC-4D70-BD74-8F580044477B}" srcOrd="0" destOrd="0" presId="urn:microsoft.com/office/officeart/2005/8/layout/orgChart1"/>
    <dgm:cxn modelId="{8398154E-32A0-4DA4-850F-38E0453B1513}" type="presParOf" srcId="{6FE68CA0-70F4-45DC-B376-6FD269F2EF0B}" destId="{DFBD3568-8A3C-411D-A9B0-E5766E6A4DED}" srcOrd="1" destOrd="0" presId="urn:microsoft.com/office/officeart/2005/8/layout/orgChart1"/>
    <dgm:cxn modelId="{0DCB5DC0-918D-4B5D-B943-BFD93A721F6A}" type="presParOf" srcId="{3705918E-6A1C-4451-9F51-A8C63ABD316D}" destId="{7BE0842D-2EBA-414F-B56C-A71143672A73}" srcOrd="1" destOrd="0" presId="urn:microsoft.com/office/officeart/2005/8/layout/orgChart1"/>
    <dgm:cxn modelId="{1A819EEB-B996-41AC-BAD8-24D5E4B48C23}" type="presParOf" srcId="{3705918E-6A1C-4451-9F51-A8C63ABD316D}" destId="{D1E9FD14-1A24-4072-A1EB-D66608444C15}" srcOrd="2" destOrd="0" presId="urn:microsoft.com/office/officeart/2005/8/layout/orgChart1"/>
    <dgm:cxn modelId="{2F66106B-3F6A-4601-BD59-CA8F1A92E388}" type="presParOf" srcId="{8B43B4D7-C3B5-43A0-87F2-6F5B317DC8E3}" destId="{D74FADD5-6317-44A5-BE21-5CBF2975067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AD709-F0B5-41EC-AD03-113F042FC8BC}">
      <dsp:nvSpPr>
        <dsp:cNvPr id="0" name=""/>
        <dsp:cNvSpPr/>
      </dsp:nvSpPr>
      <dsp:spPr>
        <a:xfrm>
          <a:off x="3941791" y="502899"/>
          <a:ext cx="105278" cy="3308743"/>
        </a:xfrm>
        <a:custGeom>
          <a:avLst/>
          <a:gdLst/>
          <a:ahLst/>
          <a:cxnLst/>
          <a:rect l="0" t="0" r="0" b="0"/>
          <a:pathLst>
            <a:path>
              <a:moveTo>
                <a:pt x="105278" y="0"/>
              </a:moveTo>
              <a:lnTo>
                <a:pt x="105278" y="3308743"/>
              </a:lnTo>
              <a:lnTo>
                <a:pt x="0" y="3308743"/>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E2CB70-B6B9-4824-9C17-8332D3A20121}">
      <dsp:nvSpPr>
        <dsp:cNvPr id="0" name=""/>
        <dsp:cNvSpPr/>
      </dsp:nvSpPr>
      <dsp:spPr>
        <a:xfrm>
          <a:off x="4047069" y="502899"/>
          <a:ext cx="105278" cy="2596862"/>
        </a:xfrm>
        <a:custGeom>
          <a:avLst/>
          <a:gdLst/>
          <a:ahLst/>
          <a:cxnLst/>
          <a:rect l="0" t="0" r="0" b="0"/>
          <a:pathLst>
            <a:path>
              <a:moveTo>
                <a:pt x="0" y="0"/>
              </a:moveTo>
              <a:lnTo>
                <a:pt x="0" y="2596862"/>
              </a:lnTo>
              <a:lnTo>
                <a:pt x="105278" y="2596862"/>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265C84-EAC2-4236-A8BC-EE66ABC49267}">
      <dsp:nvSpPr>
        <dsp:cNvPr id="0" name=""/>
        <dsp:cNvSpPr/>
      </dsp:nvSpPr>
      <dsp:spPr>
        <a:xfrm>
          <a:off x="3936567" y="502899"/>
          <a:ext cx="110502" cy="2596862"/>
        </a:xfrm>
        <a:custGeom>
          <a:avLst/>
          <a:gdLst/>
          <a:ahLst/>
          <a:cxnLst/>
          <a:rect l="0" t="0" r="0" b="0"/>
          <a:pathLst>
            <a:path>
              <a:moveTo>
                <a:pt x="110502" y="0"/>
              </a:moveTo>
              <a:lnTo>
                <a:pt x="110502" y="2596862"/>
              </a:lnTo>
              <a:lnTo>
                <a:pt x="0" y="2596862"/>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769863-0D3C-415E-BFEB-0E5E6DEA097D}">
      <dsp:nvSpPr>
        <dsp:cNvPr id="0" name=""/>
        <dsp:cNvSpPr/>
      </dsp:nvSpPr>
      <dsp:spPr>
        <a:xfrm>
          <a:off x="4047069" y="502899"/>
          <a:ext cx="105278" cy="1884981"/>
        </a:xfrm>
        <a:custGeom>
          <a:avLst/>
          <a:gdLst/>
          <a:ahLst/>
          <a:cxnLst/>
          <a:rect l="0" t="0" r="0" b="0"/>
          <a:pathLst>
            <a:path>
              <a:moveTo>
                <a:pt x="0" y="0"/>
              </a:moveTo>
              <a:lnTo>
                <a:pt x="0" y="1884981"/>
              </a:lnTo>
              <a:lnTo>
                <a:pt x="105278" y="1884981"/>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8317BF-ABDA-4D39-A27C-D31E16E43AB1}">
      <dsp:nvSpPr>
        <dsp:cNvPr id="0" name=""/>
        <dsp:cNvSpPr/>
      </dsp:nvSpPr>
      <dsp:spPr>
        <a:xfrm>
          <a:off x="3934662" y="502899"/>
          <a:ext cx="112407" cy="1884981"/>
        </a:xfrm>
        <a:custGeom>
          <a:avLst/>
          <a:gdLst/>
          <a:ahLst/>
          <a:cxnLst/>
          <a:rect l="0" t="0" r="0" b="0"/>
          <a:pathLst>
            <a:path>
              <a:moveTo>
                <a:pt x="112407" y="0"/>
              </a:moveTo>
              <a:lnTo>
                <a:pt x="112407" y="1884981"/>
              </a:lnTo>
              <a:lnTo>
                <a:pt x="0" y="1884981"/>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AACDD9-A2AE-4978-9949-42CBA6DF2CB7}">
      <dsp:nvSpPr>
        <dsp:cNvPr id="0" name=""/>
        <dsp:cNvSpPr/>
      </dsp:nvSpPr>
      <dsp:spPr>
        <a:xfrm>
          <a:off x="4047069" y="502899"/>
          <a:ext cx="105278" cy="1173100"/>
        </a:xfrm>
        <a:custGeom>
          <a:avLst/>
          <a:gdLst/>
          <a:ahLst/>
          <a:cxnLst/>
          <a:rect l="0" t="0" r="0" b="0"/>
          <a:pathLst>
            <a:path>
              <a:moveTo>
                <a:pt x="0" y="0"/>
              </a:moveTo>
              <a:lnTo>
                <a:pt x="0" y="1173100"/>
              </a:lnTo>
              <a:lnTo>
                <a:pt x="105278" y="1173100"/>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D27CAA-0662-412C-8F8D-A7B69F66C7BA}">
      <dsp:nvSpPr>
        <dsp:cNvPr id="0" name=""/>
        <dsp:cNvSpPr/>
      </dsp:nvSpPr>
      <dsp:spPr>
        <a:xfrm>
          <a:off x="3907690" y="502899"/>
          <a:ext cx="139378" cy="1173100"/>
        </a:xfrm>
        <a:custGeom>
          <a:avLst/>
          <a:gdLst/>
          <a:ahLst/>
          <a:cxnLst/>
          <a:rect l="0" t="0" r="0" b="0"/>
          <a:pathLst>
            <a:path>
              <a:moveTo>
                <a:pt x="139378" y="0"/>
              </a:moveTo>
              <a:lnTo>
                <a:pt x="139378" y="1173100"/>
              </a:lnTo>
              <a:lnTo>
                <a:pt x="0" y="1173100"/>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0B4E2A-C5F6-4759-B1E0-01BB0B498A13}">
      <dsp:nvSpPr>
        <dsp:cNvPr id="0" name=""/>
        <dsp:cNvSpPr/>
      </dsp:nvSpPr>
      <dsp:spPr>
        <a:xfrm>
          <a:off x="4047069" y="502899"/>
          <a:ext cx="105278" cy="461218"/>
        </a:xfrm>
        <a:custGeom>
          <a:avLst/>
          <a:gdLst/>
          <a:ahLst/>
          <a:cxnLst/>
          <a:rect l="0" t="0" r="0" b="0"/>
          <a:pathLst>
            <a:path>
              <a:moveTo>
                <a:pt x="0" y="0"/>
              </a:moveTo>
              <a:lnTo>
                <a:pt x="0" y="461218"/>
              </a:lnTo>
              <a:lnTo>
                <a:pt x="105278" y="461218"/>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A919F7-E50B-400B-AD59-8CCB1192412F}">
      <dsp:nvSpPr>
        <dsp:cNvPr id="0" name=""/>
        <dsp:cNvSpPr/>
      </dsp:nvSpPr>
      <dsp:spPr>
        <a:xfrm>
          <a:off x="3878523" y="502899"/>
          <a:ext cx="168545" cy="461218"/>
        </a:xfrm>
        <a:custGeom>
          <a:avLst/>
          <a:gdLst/>
          <a:ahLst/>
          <a:cxnLst/>
          <a:rect l="0" t="0" r="0" b="0"/>
          <a:pathLst>
            <a:path>
              <a:moveTo>
                <a:pt x="168545" y="0"/>
              </a:moveTo>
              <a:lnTo>
                <a:pt x="168545" y="461218"/>
              </a:lnTo>
              <a:lnTo>
                <a:pt x="0" y="461218"/>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5EAD02-3266-4C1E-BCE0-939DBA08C8F0}">
      <dsp:nvSpPr>
        <dsp:cNvPr id="0" name=""/>
        <dsp:cNvSpPr/>
      </dsp:nvSpPr>
      <dsp:spPr>
        <a:xfrm>
          <a:off x="2978580" y="1575"/>
          <a:ext cx="2136977"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rPr>
            <a:t>智</a:t>
          </a:r>
          <a:r>
            <a:rPr kumimoji="0" lang="zh-TW"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rPr>
            <a:t>慧型</a:t>
          </a:r>
          <a:r>
            <a:rPr kumimoji="0" lang="zh-CN"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rPr>
            <a:t>家居系</a:t>
          </a:r>
          <a:r>
            <a:rPr kumimoji="0" lang="zh-TW"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rPr>
            <a:t>統</a:t>
          </a:r>
          <a:endParaRPr kumimoji="0" lang="zh-CN" altLang="en-US" sz="2000" b="0" i="0" u="none" strike="noStrike" kern="1200" cap="none" normalizeH="0" baseline="0" dirty="0">
            <a:ln>
              <a:noFill/>
            </a:ln>
            <a:solidFill>
              <a:schemeClr val="tx1"/>
            </a:solidFill>
            <a:effectLst/>
            <a:latin typeface="黑体" panose="02010609060101010101" pitchFamily="49" charset="-122"/>
            <a:ea typeface="黑体" panose="02010609060101010101" pitchFamily="49" charset="-122"/>
          </a:endParaRPr>
        </a:p>
      </dsp:txBody>
      <dsp:txXfrm>
        <a:off x="2978580" y="1575"/>
        <a:ext cx="2136977" cy="501324"/>
      </dsp:txXfrm>
    </dsp:sp>
    <dsp:sp modelId="{5167009D-A6B2-4AFA-B9D3-3BD14B80A0D2}">
      <dsp:nvSpPr>
        <dsp:cNvPr id="0" name=""/>
        <dsp:cNvSpPr/>
      </dsp:nvSpPr>
      <dsp:spPr>
        <a:xfrm>
          <a:off x="939116" y="713456"/>
          <a:ext cx="2939407"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照明控制子系統</a:t>
          </a:r>
        </a:p>
      </dsp:txBody>
      <dsp:txXfrm>
        <a:off x="939116" y="713456"/>
        <a:ext cx="2939407" cy="501324"/>
      </dsp:txXfrm>
    </dsp:sp>
    <dsp:sp modelId="{24778AAE-BA67-4839-A180-0E4F9D5308D6}">
      <dsp:nvSpPr>
        <dsp:cNvPr id="0" name=""/>
        <dsp:cNvSpPr/>
      </dsp:nvSpPr>
      <dsp:spPr>
        <a:xfrm>
          <a:off x="4152347" y="713456"/>
          <a:ext cx="2694039"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遠程監控</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sp:txBody>
      <dsp:txXfrm>
        <a:off x="4152347" y="713456"/>
        <a:ext cx="2694039" cy="501324"/>
      </dsp:txXfrm>
    </dsp:sp>
    <dsp:sp modelId="{BEF2B7EC-D141-4C08-BDEC-E91AFBD39960}">
      <dsp:nvSpPr>
        <dsp:cNvPr id="0" name=""/>
        <dsp:cNvSpPr/>
      </dsp:nvSpPr>
      <dsp:spPr>
        <a:xfrm>
          <a:off x="939116" y="1425337"/>
          <a:ext cx="2968574"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家居安防子系統</a:t>
          </a:r>
        </a:p>
      </dsp:txBody>
      <dsp:txXfrm>
        <a:off x="939116" y="1425337"/>
        <a:ext cx="2968574" cy="501324"/>
      </dsp:txXfrm>
    </dsp:sp>
    <dsp:sp modelId="{17D99BFF-AEDC-4406-BC30-359683F1D481}">
      <dsp:nvSpPr>
        <dsp:cNvPr id="0" name=""/>
        <dsp:cNvSpPr/>
      </dsp:nvSpPr>
      <dsp:spPr>
        <a:xfrm>
          <a:off x="4152347" y="1425337"/>
          <a:ext cx="2669323"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電話</a:t>
          </a:r>
          <a:r>
            <a:rPr kumimoji="0" lang="en-US" altLang="zh-TW"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(VOIP)</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sp:txBody>
      <dsp:txXfrm>
        <a:off x="4152347" y="1425337"/>
        <a:ext cx="2669323" cy="501324"/>
      </dsp:txXfrm>
    </dsp:sp>
    <dsp:sp modelId="{91C6389E-A31D-4A98-BD32-4F0AF57AC26C}">
      <dsp:nvSpPr>
        <dsp:cNvPr id="0" name=""/>
        <dsp:cNvSpPr/>
      </dsp:nvSpPr>
      <dsp:spPr>
        <a:xfrm>
          <a:off x="939116" y="2137218"/>
          <a:ext cx="2995546"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電</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器控制子系統</a:t>
          </a:r>
        </a:p>
      </dsp:txBody>
      <dsp:txXfrm>
        <a:off x="939116" y="2137218"/>
        <a:ext cx="2995546" cy="501324"/>
      </dsp:txXfrm>
    </dsp:sp>
    <dsp:sp modelId="{9A0F215A-111C-4CE8-8B4B-C5B438699BD3}">
      <dsp:nvSpPr>
        <dsp:cNvPr id="0" name=""/>
        <dsp:cNvSpPr/>
      </dsp:nvSpPr>
      <dsp:spPr>
        <a:xfrm>
          <a:off x="4152347" y="2137218"/>
          <a:ext cx="2669323"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智慧型</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工作</a:t>
          </a: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聯動</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子系統</a:t>
          </a:r>
        </a:p>
      </dsp:txBody>
      <dsp:txXfrm>
        <a:off x="4152347" y="2137218"/>
        <a:ext cx="2669323" cy="501324"/>
      </dsp:txXfrm>
    </dsp:sp>
    <dsp:sp modelId="{7DD1FB2C-3081-43C9-B928-CCE1963559E3}">
      <dsp:nvSpPr>
        <dsp:cNvPr id="0" name=""/>
        <dsp:cNvSpPr/>
      </dsp:nvSpPr>
      <dsp:spPr>
        <a:xfrm>
          <a:off x="939116" y="2849099"/>
          <a:ext cx="2997451"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環境</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控制子系統</a:t>
          </a:r>
        </a:p>
      </dsp:txBody>
      <dsp:txXfrm>
        <a:off x="939116" y="2849099"/>
        <a:ext cx="2997451" cy="501324"/>
      </dsp:txXfrm>
    </dsp:sp>
    <dsp:sp modelId="{D94A6D7B-DCF1-49CE-A9FE-2843DEFDA922}">
      <dsp:nvSpPr>
        <dsp:cNvPr id="0" name=""/>
        <dsp:cNvSpPr/>
      </dsp:nvSpPr>
      <dsp:spPr>
        <a:xfrm>
          <a:off x="4152347" y="2849099"/>
          <a:ext cx="2694039"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室內</a:t>
          </a: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無線</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遙控子系統</a:t>
          </a:r>
        </a:p>
      </dsp:txBody>
      <dsp:txXfrm>
        <a:off x="4152347" y="2849099"/>
        <a:ext cx="2694039" cy="501324"/>
      </dsp:txXfrm>
    </dsp:sp>
    <dsp:sp modelId="{FC7EAC03-14CC-4D70-BD74-8F580044477B}">
      <dsp:nvSpPr>
        <dsp:cNvPr id="0" name=""/>
        <dsp:cNvSpPr/>
      </dsp:nvSpPr>
      <dsp:spPr>
        <a:xfrm>
          <a:off x="939116" y="3560981"/>
          <a:ext cx="3002674" cy="501324"/>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互</a:t>
          </a:r>
          <a:r>
            <a:rPr kumimoji="0" lang="zh-TW"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聯網監</a:t>
          </a:r>
          <a:r>
            <a:rPr kumimoji="0" lang="zh-CN" altLang="en-US" sz="20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rPr>
            <a:t>控子系統</a:t>
          </a:r>
        </a:p>
      </dsp:txBody>
      <dsp:txXfrm>
        <a:off x="939116" y="3560981"/>
        <a:ext cx="3002674" cy="50132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F7A8D-8BD1-4B1C-97B0-75E6AD60B33C}" type="datetimeFigureOut">
              <a:rPr lang="zh-TW" altLang="en-US" smtClean="0"/>
              <a:t>2020/2/26</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0BD0A-4C0A-4CD9-ACF1-D467ADC58348}" type="slidenum">
              <a:rPr lang="zh-TW" altLang="en-US" smtClean="0"/>
              <a:t>‹#›</a:t>
            </a:fld>
            <a:endParaRPr lang="zh-TW" altLang="en-US"/>
          </a:p>
        </p:txBody>
      </p:sp>
    </p:spTree>
    <p:extLst>
      <p:ext uri="{BB962C8B-B14F-4D97-AF65-F5344CB8AC3E}">
        <p14:creationId xmlns:p14="http://schemas.microsoft.com/office/powerpoint/2010/main" val="3914216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CCC34A5-C8C7-4FD0-87AF-1C795E992092}"/>
              </a:ext>
            </a:extLst>
          </p:cNvPr>
          <p:cNvSpPr>
            <a:spLocks noGrp="1" noChangeArrowheads="1"/>
          </p:cNvSpPr>
          <p:nvPr>
            <p:ph type="sldNum" sz="quarter" idx="5"/>
          </p:nvPr>
        </p:nvSpPr>
        <p:spPr>
          <a:noFill/>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A4DFD2A7-A966-4F11-9AD0-C8909EBC5324}" type="slidenum">
              <a:rPr lang="zh-CN" altLang="en-US" sz="1200" b="0"/>
              <a:pPr eaLnBrk="1" hangingPunct="1"/>
              <a:t>158</a:t>
            </a:fld>
            <a:endParaRPr lang="en-US" altLang="zh-CN" sz="1200" b="0"/>
          </a:p>
        </p:txBody>
      </p:sp>
      <p:sp>
        <p:nvSpPr>
          <p:cNvPr id="54275" name="Rectangle 2">
            <a:extLst>
              <a:ext uri="{FF2B5EF4-FFF2-40B4-BE49-F238E27FC236}">
                <a16:creationId xmlns:a16="http://schemas.microsoft.com/office/drawing/2014/main" id="{39627C2E-58DB-4204-96D9-194A6263DAA1}"/>
              </a:ext>
            </a:extLst>
          </p:cNvPr>
          <p:cNvSpPr>
            <a:spLocks noRot="1" noChangeArrowheads="1" noTextEdit="1"/>
          </p:cNvSpPr>
          <p:nvPr>
            <p:ph type="sldImg"/>
          </p:nvPr>
        </p:nvSpPr>
        <p:spPr>
          <a:ln/>
        </p:spPr>
      </p:sp>
      <p:sp>
        <p:nvSpPr>
          <p:cNvPr id="54276" name="Rectangle 3">
            <a:extLst>
              <a:ext uri="{FF2B5EF4-FFF2-40B4-BE49-F238E27FC236}">
                <a16:creationId xmlns:a16="http://schemas.microsoft.com/office/drawing/2014/main" id="{364B9BC7-37C9-47C5-9240-E2EF94DC017A}"/>
              </a:ext>
            </a:extLst>
          </p:cNvPr>
          <p:cNvSpPr>
            <a:spLocks noGrp="1" noChangeArrowheads="1"/>
          </p:cNvSpPr>
          <p:nvPr>
            <p:ph type="body" idx="1"/>
          </p:nvPr>
        </p:nvSpPr>
        <p:spPr>
          <a:xfrm>
            <a:off x="709613" y="4271963"/>
            <a:ext cx="5683250" cy="4044950"/>
          </a:xfrm>
          <a:noFill/>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EE9352E3-416F-4F62-B0E5-058F89F9EB63}"/>
              </a:ext>
            </a:extLst>
          </p:cNvPr>
          <p:cNvSpPr>
            <a:spLocks noGrp="1" noChangeArrowheads="1"/>
          </p:cNvSpPr>
          <p:nvPr>
            <p:ph type="sldNum" sz="quarter" idx="5"/>
          </p:nvPr>
        </p:nvSpPr>
        <p:spPr>
          <a:noFill/>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11D7D54A-4F86-4B7E-BAA7-ED7978514CBE}" type="slidenum">
              <a:rPr lang="zh-CN" altLang="en-US" sz="1200" b="0"/>
              <a:pPr eaLnBrk="1" hangingPunct="1"/>
              <a:t>164</a:t>
            </a:fld>
            <a:endParaRPr lang="en-US" altLang="zh-CN" sz="1200" b="0"/>
          </a:p>
        </p:txBody>
      </p:sp>
      <p:sp>
        <p:nvSpPr>
          <p:cNvPr id="55299" name="Rectangle 2">
            <a:extLst>
              <a:ext uri="{FF2B5EF4-FFF2-40B4-BE49-F238E27FC236}">
                <a16:creationId xmlns:a16="http://schemas.microsoft.com/office/drawing/2014/main" id="{E907303E-A028-41ED-B5C1-3E3EDA8F033B}"/>
              </a:ext>
            </a:extLst>
          </p:cNvPr>
          <p:cNvSpPr>
            <a:spLocks noRot="1" noChangeArrowheads="1" noTextEdit="1"/>
          </p:cNvSpPr>
          <p:nvPr>
            <p:ph type="sldImg"/>
          </p:nvPr>
        </p:nvSpPr>
        <p:spPr>
          <a:ln/>
        </p:spPr>
      </p:sp>
      <p:sp>
        <p:nvSpPr>
          <p:cNvPr id="55300" name="Rectangle 3">
            <a:extLst>
              <a:ext uri="{FF2B5EF4-FFF2-40B4-BE49-F238E27FC236}">
                <a16:creationId xmlns:a16="http://schemas.microsoft.com/office/drawing/2014/main" id="{06BE3093-BFB8-4466-A614-99C59061EA0C}"/>
              </a:ext>
            </a:extLst>
          </p:cNvPr>
          <p:cNvSpPr>
            <a:spLocks noGrp="1" noChangeArrowheads="1"/>
          </p:cNvSpPr>
          <p:nvPr>
            <p:ph type="body" idx="1"/>
          </p:nvPr>
        </p:nvSpPr>
        <p:spPr>
          <a:noFill/>
        </p:spPr>
        <p:txBody>
          <a:bodyPr/>
          <a:lstStyle/>
          <a:p>
            <a:pPr eaLnBrk="1" hangingPunct="1"/>
            <a:r>
              <a:rPr lang="zh-TW" altLang="en-US" b="1">
                <a:latin typeface="Arial" panose="020B0604020202020204" pitchFamily="34" charset="0"/>
              </a:rPr>
              <a:t>此處參考來源：</a:t>
            </a:r>
          </a:p>
          <a:p>
            <a:pPr eaLnBrk="1" hangingPunct="1"/>
            <a:r>
              <a:rPr lang="en-US" altLang="zh-TW" u="sng">
                <a:latin typeface="Arial" panose="020B0604020202020204" pitchFamily="34" charset="0"/>
              </a:rPr>
              <a:t>Heiko Knospe and Hartmut Pohl, “RFID Security”, Information Security Technical Report. Vol. 9, No. 4, 2004.</a:t>
            </a:r>
          </a:p>
          <a:p>
            <a:pPr eaLnBrk="1" hangingPunct="1"/>
            <a:endParaRPr lang="en-US" altLang="zh-TW" u="sng">
              <a:latin typeface="Arial" panose="020B0604020202020204" pitchFamily="34" charset="0"/>
            </a:endParaRPr>
          </a:p>
          <a:p>
            <a:pPr eaLnBrk="1" hangingPunct="1"/>
            <a:endParaRPr lang="en-US" altLang="zh-TW" b="1" u="sng">
              <a:latin typeface="Arial" panose="020B0604020202020204" pitchFamily="34" charset="0"/>
            </a:endParaRPr>
          </a:p>
          <a:p>
            <a:pPr eaLnBrk="1" hangingPunct="1"/>
            <a:r>
              <a:rPr lang="en-US" altLang="zh-TW" b="1" u="sng">
                <a:latin typeface="Arial" panose="020B0604020202020204" pitchFamily="34" charset="0"/>
              </a:rPr>
              <a:t>ISO 11784</a:t>
            </a:r>
            <a:r>
              <a:rPr lang="en-US" altLang="zh-TW">
                <a:latin typeface="Arial" panose="020B0604020202020204" pitchFamily="34" charset="0"/>
              </a:rPr>
              <a:t>, </a:t>
            </a:r>
            <a:r>
              <a:rPr lang="en-US" altLang="zh-TW" b="1" u="sng">
                <a:latin typeface="Arial" panose="020B0604020202020204" pitchFamily="34" charset="0"/>
              </a:rPr>
              <a:t>ISO 11785</a:t>
            </a:r>
            <a:r>
              <a:rPr lang="en-US" altLang="zh-TW">
                <a:latin typeface="Arial" panose="020B0604020202020204" pitchFamily="34" charset="0"/>
              </a:rPr>
              <a:t> and </a:t>
            </a:r>
            <a:r>
              <a:rPr lang="en-US" altLang="zh-TW" b="1" u="sng">
                <a:latin typeface="Arial" panose="020B0604020202020204" pitchFamily="34" charset="0"/>
              </a:rPr>
              <a:t>ISO 14223</a:t>
            </a:r>
            <a:r>
              <a:rPr lang="en-US" altLang="zh-TW">
                <a:latin typeface="Arial" panose="020B0604020202020204" pitchFamily="34" charset="0"/>
              </a:rPr>
              <a:t> specify tags for </a:t>
            </a:r>
            <a:r>
              <a:rPr lang="en-US" altLang="zh-TW" b="1" u="sng">
                <a:latin typeface="Arial" panose="020B0604020202020204" pitchFamily="34" charset="0"/>
              </a:rPr>
              <a:t>animal identification</a:t>
            </a:r>
            <a:r>
              <a:rPr lang="en-US" altLang="zh-TW">
                <a:latin typeface="Arial" panose="020B0604020202020204" pitchFamily="34" charset="0"/>
              </a:rPr>
              <a:t> in the frequency band below 135 kHz. The original standards defined only a fixed unique 64 bit identifier, but with the more recent ISO 14223 standard further read/write and write-protected data blocks are allowed. The communication protocol of ISO 14223 is closely related to </a:t>
            </a:r>
            <a:r>
              <a:rPr lang="en-US" altLang="zh-TW" b="1" u="sng">
                <a:latin typeface="Arial" panose="020B0604020202020204" pitchFamily="34" charset="0"/>
              </a:rPr>
              <a:t>ISO 18000 part 2</a:t>
            </a:r>
            <a:r>
              <a:rPr lang="en-US" altLang="zh-TW">
                <a:latin typeface="Arial" panose="020B0604020202020204" pitchFamily="34" charset="0"/>
              </a:rPr>
              <a:t>.</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a:latin typeface="Arial" panose="020B0604020202020204" pitchFamily="34" charset="0"/>
              </a:rPr>
              <a:t>Vicinity cards (</a:t>
            </a:r>
            <a:r>
              <a:rPr lang="en-US" altLang="zh-TW" b="1" u="sng">
                <a:latin typeface="Arial" panose="020B0604020202020204" pitchFamily="34" charset="0"/>
              </a:rPr>
              <a:t>ISO 15693</a:t>
            </a:r>
            <a:r>
              <a:rPr lang="en-US" altLang="zh-TW">
                <a:latin typeface="Arial" panose="020B0604020202020204" pitchFamily="34" charset="0"/>
              </a:rPr>
              <a:t>) have a range of up to 1 meter. They usually incorporate inexpensive state machines instead of microprocessors. These cards can be used for identification and simple applications like access control. The standard describes the air interface, anticollision and the transmission (link layer) protocol.</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b="1" u="sng">
                <a:latin typeface="Arial" panose="020B0604020202020204" pitchFamily="34" charset="0"/>
              </a:rPr>
              <a:t>ISO 18000</a:t>
            </a:r>
            <a:r>
              <a:rPr lang="en-US" altLang="zh-TW">
                <a:latin typeface="Arial" panose="020B0604020202020204" pitchFamily="34" charset="0"/>
              </a:rPr>
              <a:t> (RFID for </a:t>
            </a:r>
            <a:r>
              <a:rPr lang="en-US" altLang="zh-TW" b="1" u="sng">
                <a:latin typeface="Arial" panose="020B0604020202020204" pitchFamily="34" charset="0"/>
              </a:rPr>
              <a:t>item management</a:t>
            </a:r>
            <a:r>
              <a:rPr lang="en-US" altLang="zh-TW">
                <a:latin typeface="Arial" panose="020B0604020202020204" pitchFamily="34" charset="0"/>
              </a:rPr>
              <a:t>) defines the air interface, collision detection mechanisms and the communication protocol for item tags in different frequency bands. Part 1 describes the reference architecture and parts 2 to 6 specify the characteristics of the different frequencies. Specifically, </a:t>
            </a:r>
            <a:r>
              <a:rPr lang="en-US" altLang="zh-TW" b="1" u="sng">
                <a:latin typeface="Arial" panose="020B0604020202020204" pitchFamily="34" charset="0"/>
              </a:rPr>
              <a:t>part 2</a:t>
            </a:r>
            <a:r>
              <a:rPr lang="en-US" altLang="zh-TW">
                <a:latin typeface="Arial" panose="020B0604020202020204" pitchFamily="34" charset="0"/>
              </a:rPr>
              <a:t> specifies low frequency (&lt;135 kHz) tags. </a:t>
            </a:r>
            <a:r>
              <a:rPr lang="en-US" altLang="zh-TW" b="1" u="sng">
                <a:latin typeface="Arial" panose="020B0604020202020204" pitchFamily="34" charset="0"/>
              </a:rPr>
              <a:t>Part 3-1</a:t>
            </a:r>
            <a:r>
              <a:rPr lang="en-US" altLang="zh-TW">
                <a:latin typeface="Arial" panose="020B0604020202020204" pitchFamily="34" charset="0"/>
              </a:rPr>
              <a:t> for HF systems (13,56 MHz) is compatible with </a:t>
            </a:r>
            <a:r>
              <a:rPr lang="en-US" altLang="zh-TW" b="1" u="sng">
                <a:latin typeface="Arial" panose="020B0604020202020204" pitchFamily="34" charset="0"/>
              </a:rPr>
              <a:t>ISO 15693</a:t>
            </a:r>
            <a:r>
              <a:rPr lang="en-US" altLang="zh-TW">
                <a:latin typeface="Arial" panose="020B0604020202020204" pitchFamily="34" charset="0"/>
              </a:rPr>
              <a:t> (but with more flexibility in tag design), and </a:t>
            </a:r>
            <a:r>
              <a:rPr lang="en-US" altLang="zh-TW" b="1" u="sng">
                <a:latin typeface="Arial" panose="020B0604020202020204" pitchFamily="34" charset="0"/>
              </a:rPr>
              <a:t>part 3-2</a:t>
            </a:r>
            <a:r>
              <a:rPr lang="en-US" altLang="zh-TW">
                <a:latin typeface="Arial" panose="020B0604020202020204" pitchFamily="34" charset="0"/>
              </a:rPr>
              <a:t> specifies a next generation RFID system in the same frequency band with higher bandwidth (up to 848 kBit/s) and faster scanning of multiple tags. </a:t>
            </a:r>
          </a:p>
          <a:p>
            <a:pPr eaLnBrk="1" hangingPunct="1"/>
            <a:r>
              <a:rPr lang="en-US" altLang="zh-TW" b="1" u="sng">
                <a:latin typeface="Arial" panose="020B0604020202020204" pitchFamily="34" charset="0"/>
              </a:rPr>
              <a:t>Part 4</a:t>
            </a:r>
            <a:r>
              <a:rPr lang="en-US" altLang="zh-TW">
                <a:latin typeface="Arial" panose="020B0604020202020204" pitchFamily="34" charset="0"/>
              </a:rPr>
              <a:t> specifies 2,45 GHz systems: in mode 1 a passive backscatter system and in mode 2 a long range, high-data rates system with active tags. </a:t>
            </a:r>
            <a:r>
              <a:rPr lang="en-US" altLang="zh-TW" b="1" u="sng">
                <a:latin typeface="Arial" panose="020B0604020202020204" pitchFamily="34" charset="0"/>
              </a:rPr>
              <a:t>Part 5</a:t>
            </a:r>
            <a:r>
              <a:rPr lang="en-US" altLang="zh-TW">
                <a:latin typeface="Arial" panose="020B0604020202020204" pitchFamily="34" charset="0"/>
              </a:rPr>
              <a:t> for the 5,8 GHz band is</a:t>
            </a:r>
          </a:p>
          <a:p>
            <a:pPr eaLnBrk="1" hangingPunct="1"/>
            <a:r>
              <a:rPr lang="en-US" altLang="zh-TW">
                <a:latin typeface="Arial" panose="020B0604020202020204" pitchFamily="34" charset="0"/>
              </a:rPr>
              <a:t>currently withdrawn. </a:t>
            </a:r>
            <a:r>
              <a:rPr lang="en-US" altLang="zh-TW" b="1" u="sng">
                <a:latin typeface="Arial" panose="020B0604020202020204" pitchFamily="34" charset="0"/>
              </a:rPr>
              <a:t>Part 6</a:t>
            </a:r>
            <a:r>
              <a:rPr lang="en-US" altLang="zh-TW">
                <a:latin typeface="Arial" panose="020B0604020202020204" pitchFamily="34" charset="0"/>
              </a:rPr>
              <a:t> defines a passive backscatter system around 900 MHz (the band is only partly available in Europe). </a:t>
            </a:r>
            <a:r>
              <a:rPr lang="en-US" altLang="zh-TW" b="1" u="sng">
                <a:latin typeface="Arial" panose="020B0604020202020204" pitchFamily="34" charset="0"/>
              </a:rPr>
              <a:t>Part 7</a:t>
            </a:r>
            <a:r>
              <a:rPr lang="en-US" altLang="zh-TW">
                <a:latin typeface="Arial" panose="020B0604020202020204" pitchFamily="34" charset="0"/>
              </a:rPr>
              <a:t> specifies a RFID system with active transponders and long range in the 433 MHz band. </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a:latin typeface="Arial" panose="020B0604020202020204" pitchFamily="34" charset="0"/>
              </a:rPr>
              <a:t>Proximity cards (</a:t>
            </a:r>
            <a:r>
              <a:rPr lang="en-US" altLang="zh-TW" b="1" u="sng">
                <a:latin typeface="Arial" panose="020B0604020202020204" pitchFamily="34" charset="0"/>
              </a:rPr>
              <a:t>ISO 14443</a:t>
            </a:r>
            <a:r>
              <a:rPr lang="en-US" altLang="zh-TW">
                <a:latin typeface="Arial" panose="020B0604020202020204" pitchFamily="34" charset="0"/>
              </a:rPr>
              <a:t>) operate at approx. 10 centimetres distance from the reader. They usually possess a microprocessor and may be considered as high-end RFID transponder. These cards can implement more sophisticated applications such as </a:t>
            </a:r>
            <a:r>
              <a:rPr lang="en-US" altLang="zh-TW" b="1" u="sng">
                <a:latin typeface="Arial" panose="020B0604020202020204" pitchFamily="34" charset="0"/>
              </a:rPr>
              <a:t>ticketing</a:t>
            </a:r>
            <a:r>
              <a:rPr lang="en-US" altLang="zh-TW">
                <a:latin typeface="Arial" panose="020B0604020202020204" pitchFamily="34" charset="0"/>
              </a:rPr>
              <a:t>. There exist two different standards (type A and type B) for the air interface, initialisation and anti-collision. Part 4 of the standard describes the link layer protocol (T=CL) which allows to exchange Application Data Units (APDUs) similar to ISO 7816-3 (T=1 protocol) for contact smartcards. There also exist alternative proprietary application level protocols, e.g. for the widespread MIFARE® systems.</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a:latin typeface="Arial" panose="020B0604020202020204" pitchFamily="34" charset="0"/>
              </a:rPr>
              <a:t>NFC evolved from the RFID technology and is designed for interactions between tags and electronic devices in close proximity (&lt;10 cm). The standards </a:t>
            </a:r>
            <a:r>
              <a:rPr lang="en-US" altLang="zh-TW" b="1" u="sng">
                <a:latin typeface="Arial" panose="020B0604020202020204" pitchFamily="34" charset="0"/>
              </a:rPr>
              <a:t>ETSI TS 102.190</a:t>
            </a:r>
            <a:r>
              <a:rPr lang="en-US" altLang="zh-TW">
                <a:latin typeface="Arial" panose="020B0604020202020204" pitchFamily="34" charset="0"/>
              </a:rPr>
              <a:t>, </a:t>
            </a:r>
            <a:r>
              <a:rPr lang="en-US" altLang="zh-TW" b="1" u="sng">
                <a:latin typeface="Arial" panose="020B0604020202020204" pitchFamily="34" charset="0"/>
              </a:rPr>
              <a:t>ISO 18092</a:t>
            </a:r>
            <a:r>
              <a:rPr lang="en-US" altLang="zh-TW">
                <a:latin typeface="Arial" panose="020B0604020202020204" pitchFamily="34" charset="0"/>
              </a:rPr>
              <a:t> and </a:t>
            </a:r>
            <a:r>
              <a:rPr lang="en-US" altLang="zh-TW" b="1" u="sng">
                <a:latin typeface="Arial" panose="020B0604020202020204" pitchFamily="34" charset="0"/>
              </a:rPr>
              <a:t>ECMA 340</a:t>
            </a:r>
            <a:r>
              <a:rPr lang="en-US" altLang="zh-TW">
                <a:latin typeface="Arial" panose="020B0604020202020204" pitchFamily="34" charset="0"/>
              </a:rPr>
              <a:t> define identically the </a:t>
            </a:r>
            <a:r>
              <a:rPr lang="en-US" altLang="zh-TW" b="1" u="sng">
                <a:latin typeface="Arial" panose="020B0604020202020204" pitchFamily="34" charset="0"/>
              </a:rPr>
              <a:t>Near Field Communication Interface and Protocol</a:t>
            </a:r>
            <a:r>
              <a:rPr lang="en-US" altLang="zh-TW">
                <a:latin typeface="Arial" panose="020B0604020202020204" pitchFamily="34" charset="0"/>
              </a:rPr>
              <a:t> (NFCIP-1). They describe the air interface, initialisation, collision avoidance, a frame format and a block oriented data exchange protocol with error handling. There is an active communication mode (both devices use their own RF field) and a passive communication mode (the initiator is generating an RF field and the target uses a load modulation scheme). NFC is not designed for full networking or transmission of large amounts of data, but should allow a convenient data exchange between cheap tags (e.g. smart labels) and electronic devices (e.g. PDAs). Another application is communication between computer peripherals (e.g. for configuration purposes). </a:t>
            </a:r>
          </a:p>
          <a:p>
            <a:pPr eaLnBrk="1" hangingPunct="1"/>
            <a:r>
              <a:rPr lang="en-US" altLang="zh-TW">
                <a:latin typeface="Arial" panose="020B0604020202020204" pitchFamily="34" charset="0"/>
              </a:rPr>
              <a:t>The Near Field Communication Interface and Protocol -2 (NFCIP-2) specifies the communication mode selection mechanism (ECMA 352). This protocol deals with the situation that NFCIP-1, ISO 14443 and ISO 15693 devices all operate at 13,56 MHz, but with different protocols. It is specified that NFCIP-2 compliant devices can enter each of these three communication modes and are designed not to disturb other RF fields at 13,56 MHz. </a:t>
            </a:r>
          </a:p>
          <a:p>
            <a:pPr eaLnBrk="1" hangingPunct="1"/>
            <a:endParaRPr lang="en-US" altLang="zh-TW">
              <a:latin typeface="Arial" panose="020B0604020202020204" pitchFamily="34" charset="0"/>
            </a:endParaRPr>
          </a:p>
          <a:p>
            <a:pPr eaLnBrk="1" hangingPunct="1"/>
            <a:endParaRPr lang="en-US" altLang="zh-TW">
              <a:latin typeface="Arial" panose="020B0604020202020204" pitchFamily="34" charset="0"/>
            </a:endParaRPr>
          </a:p>
          <a:p>
            <a:pPr eaLnBrk="1" hangingPunct="1"/>
            <a:r>
              <a:rPr lang="en-US" altLang="zh-TW" b="1" u="sng">
                <a:latin typeface="Arial" panose="020B0604020202020204" pitchFamily="34" charset="0"/>
              </a:rPr>
              <a:t>EPC</a:t>
            </a:r>
            <a:r>
              <a:rPr lang="en-US" altLang="zh-TW">
                <a:latin typeface="Arial" panose="020B0604020202020204" pitchFamily="34" charset="0"/>
              </a:rPr>
              <a:t> was developed by the AutoID (Automatic Identification) Centre of the MIT. The standardisation is now within the responsibility of EPCglobal which is a joint venture between EAN International and the Uniform Code Council (UCC). The so-called EPC network is composed of five functional elements:</a:t>
            </a:r>
          </a:p>
          <a:p>
            <a:pPr eaLnBrk="1" hangingPunct="1"/>
            <a:r>
              <a:rPr lang="en-US" altLang="zh-TW">
                <a:latin typeface="Arial" panose="020B0604020202020204" pitchFamily="34" charset="0"/>
              </a:rPr>
              <a:t>• The Electronic Product Code is a 96 Bit number identifying the EPC version number, domains, object classes and individual instances. EPC evolved from the widely used EANUCC (European Article Numbering/Universal Code Council) barcodes which identify products but not individual objects.</a:t>
            </a:r>
          </a:p>
          <a:p>
            <a:pPr eaLnBrk="1" hangingPunct="1"/>
            <a:r>
              <a:rPr lang="en-US" altLang="zh-TW">
                <a:latin typeface="Arial" panose="020B0604020202020204" pitchFamily="34" charset="0"/>
              </a:rPr>
              <a:t>• An Identification System which consists of RFID tags and readers. Class 0 tags offer only a factory programmed EPC and higher class tags provide additional functionality, e.g. security functions. The AutoID Centre published a protocol specification for </a:t>
            </a:r>
            <a:r>
              <a:rPr lang="en-US" altLang="zh-TW" b="1" u="sng">
                <a:latin typeface="Arial" panose="020B0604020202020204" pitchFamily="34" charset="0"/>
              </a:rPr>
              <a:t>Class 1 tags in the HF band</a:t>
            </a:r>
            <a:r>
              <a:rPr lang="en-US" altLang="zh-TW">
                <a:latin typeface="Arial" panose="020B0604020202020204" pitchFamily="34" charset="0"/>
              </a:rPr>
              <a:t> (compatible with ISO 15693 and ISO 18000-3), and </a:t>
            </a:r>
            <a:r>
              <a:rPr lang="en-US" altLang="zh-TW" b="1" u="sng">
                <a:latin typeface="Arial" panose="020B0604020202020204" pitchFamily="34" charset="0"/>
              </a:rPr>
              <a:t>Class 0 and 1 tags in the UHF band</a:t>
            </a:r>
            <a:r>
              <a:rPr lang="en-US" altLang="zh-TW">
                <a:latin typeface="Arial" panose="020B0604020202020204" pitchFamily="34" charset="0"/>
              </a:rPr>
              <a:t>. There are ongoing discussions about harmonisation of the EPC UHF band specifications and the ISO 18000-6 standard.</a:t>
            </a:r>
          </a:p>
          <a:p>
            <a:pPr eaLnBrk="1" hangingPunct="1"/>
            <a:r>
              <a:rPr lang="en-US" altLang="zh-TW">
                <a:latin typeface="Arial" panose="020B0604020202020204" pitchFamily="34" charset="0"/>
              </a:rPr>
              <a:t>• The Savant Middleware offers “Processing Modules or Services” to reduce load and network traffic within the back-end systems. It can perform various tasks related to the acquired tag information.</a:t>
            </a:r>
          </a:p>
          <a:p>
            <a:pPr eaLnBrk="1" hangingPunct="1"/>
            <a:r>
              <a:rPr lang="en-US" altLang="zh-TW">
                <a:latin typeface="Arial" panose="020B0604020202020204" pitchFamily="34" charset="0"/>
              </a:rPr>
              <a:t>• The Object Naming Service (ONS) is a networking service similar to the Domain Name Service (DNS). With ONS, the Electronic Product Code can be linked to detailed object information. The ONS servers return the IP address of the EPC information service which stores the associated information. </a:t>
            </a:r>
          </a:p>
          <a:p>
            <a:pPr eaLnBrk="1" hangingPunct="1"/>
            <a:r>
              <a:rPr lang="en-US" altLang="zh-TW">
                <a:latin typeface="Arial" panose="020B0604020202020204" pitchFamily="34" charset="0"/>
              </a:rPr>
              <a:t>• The Physical Markup Language (PML) is XML-based and provides a standardised representation of information from the EPC network.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945757D7-2096-4621-AE08-DD46D5555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C948397B-325D-4C44-89A5-F1B86DEC059E}" type="slidenum">
              <a:rPr kumimoji="0" lang="zh-TW" altLang="en-US">
                <a:latin typeface="Calibri" panose="020F0502020204030204" pitchFamily="34" charset="0"/>
              </a:rPr>
              <a:pPr/>
              <a:t>179</a:t>
            </a:fld>
            <a:endParaRPr kumimoji="0" lang="en-US" altLang="zh-TW">
              <a:latin typeface="Calibri" panose="020F0502020204030204" pitchFamily="34" charset="0"/>
            </a:endParaRPr>
          </a:p>
        </p:txBody>
      </p:sp>
      <p:sp>
        <p:nvSpPr>
          <p:cNvPr id="20483" name="Rectangle 2">
            <a:extLst>
              <a:ext uri="{FF2B5EF4-FFF2-40B4-BE49-F238E27FC236}">
                <a16:creationId xmlns:a16="http://schemas.microsoft.com/office/drawing/2014/main" id="{93BEC077-959C-4806-9251-570C16E5F7B8}"/>
              </a:ext>
            </a:extLst>
          </p:cNvPr>
          <p:cNvSpPr>
            <a:spLocks noGrp="1" noRot="1" noChangeAspect="1" noChangeArrowheads="1" noTextEdit="1"/>
          </p:cNvSpPr>
          <p:nvPr>
            <p:ph type="sldImg"/>
          </p:nvPr>
        </p:nvSpPr>
        <p:spPr bwMode="auto">
          <a:xfrm>
            <a:off x="920750" y="744538"/>
            <a:ext cx="4960938" cy="3722687"/>
          </a:xfrm>
          <a:solidFill>
            <a:srgbClr val="FFFFFF"/>
          </a:solidFill>
          <a:ln>
            <a:solidFill>
              <a:srgbClr val="000000"/>
            </a:solidFill>
            <a:miter lim="800000"/>
            <a:headEnd/>
            <a:tailEnd/>
          </a:ln>
        </p:spPr>
      </p:sp>
      <p:sp>
        <p:nvSpPr>
          <p:cNvPr id="20484" name="Rectangle 3">
            <a:extLst>
              <a:ext uri="{FF2B5EF4-FFF2-40B4-BE49-F238E27FC236}">
                <a16:creationId xmlns:a16="http://schemas.microsoft.com/office/drawing/2014/main" id="{9DCF8832-E320-4731-B0AF-33705516A928}"/>
              </a:ext>
            </a:extLst>
          </p:cNvPr>
          <p:cNvSpPr>
            <a:spLocks noGrp="1" noChangeArrowheads="1"/>
          </p:cNvSpPr>
          <p:nvPr>
            <p:ph type="body" idx="1"/>
          </p:nvPr>
        </p:nvSpPr>
        <p:spPr bwMode="auto">
          <a:xfrm>
            <a:off x="908050" y="4716463"/>
            <a:ext cx="4981575" cy="4465637"/>
          </a:xfrm>
          <a:solidFill>
            <a:srgbClr val="FFFFFF"/>
          </a:solidFill>
          <a:ln>
            <a:solidFill>
              <a:srgbClr val="000000"/>
            </a:solidFill>
            <a:miter lim="800000"/>
            <a:headEnd/>
            <a:tailEnd/>
          </a:ln>
        </p:spPr>
        <p:txBody>
          <a:bodyPr wrap="square" lIns="83156" tIns="41577" rIns="83156" bIns="41577" numCol="1" anchor="t" anchorCtr="0" compatLnSpc="1">
            <a:prstTxWarp prst="textNoShape">
              <a:avLst/>
            </a:prstTxWarp>
          </a:bodyPr>
          <a:lstStyle/>
          <a:p>
            <a:pPr eaLnBrk="1" hangingPunct="1">
              <a:spcBef>
                <a:spcPct val="0"/>
              </a:spcBef>
            </a:pPr>
            <a:r>
              <a:rPr lang="en-US" altLang="en-US">
                <a:ea typeface="新細明體" panose="02020500000000000000" pitchFamily="18" charset="-120"/>
              </a:rPr>
              <a:t>ZigBee-compliant products vs. ZigBee Platform-compliant platforms</a:t>
            </a:r>
          </a:p>
          <a:p>
            <a:pPr eaLnBrk="1" hangingPunct="1">
              <a:spcBef>
                <a:spcPct val="0"/>
              </a:spcBef>
            </a:pPr>
            <a:endParaRPr lang="en-US" altLang="en-US">
              <a:ea typeface="新細明體" panose="02020500000000000000" pitchFamily="18" charset="-120"/>
            </a:endParaRPr>
          </a:p>
          <a:p>
            <a:pPr eaLnBrk="1" hangingPunct="1">
              <a:spcBef>
                <a:spcPct val="0"/>
              </a:spcBef>
            </a:pPr>
            <a:r>
              <a:rPr lang="en-US" altLang="en-US">
                <a:ea typeface="新細明體" panose="02020500000000000000" pitchFamily="18" charset="-120"/>
              </a:rPr>
              <a:t>Let me be clear – this is a 15.4 market first and foremost… nobody starts by selecting a network topology such as mesh (though you might think differently if you listened too closely to the marketing hype from some companies) – they start with the radio (throughput, range, frequency)</a:t>
            </a:r>
          </a:p>
          <a:p>
            <a:pPr eaLnBrk="1" hangingPunct="1">
              <a:spcBef>
                <a:spcPct val="0"/>
              </a:spcBef>
              <a:buFontTx/>
              <a:buChar char="-"/>
            </a:pPr>
            <a:r>
              <a:rPr lang="en-US" altLang="en-US">
                <a:ea typeface="新細明體" panose="02020500000000000000" pitchFamily="18" charset="-120"/>
              </a:rPr>
              <a:t>once you’ve decided NOT to design or integrate your own radio using discrete components (your only choice in the past), then 15.4 is typically a very easy decision</a:t>
            </a:r>
          </a:p>
          <a:p>
            <a:pPr lvl="1" eaLnBrk="1" hangingPunct="1">
              <a:spcBef>
                <a:spcPct val="0"/>
              </a:spcBef>
              <a:buFontTx/>
              <a:buChar char="-"/>
            </a:pPr>
            <a:r>
              <a:rPr lang="en-US" altLang="en-US">
                <a:ea typeface="新細明體" panose="02020500000000000000" pitchFamily="18" charset="-120"/>
              </a:rPr>
              <a:t>Once you’ve decide to ‘buy’ an RF IC instead of build a radio, you’re then faced with the same ‘build/buy’ decision at the network layer</a:t>
            </a:r>
          </a:p>
          <a:p>
            <a:pPr lvl="1" eaLnBrk="1" hangingPunct="1">
              <a:spcBef>
                <a:spcPct val="0"/>
              </a:spcBef>
              <a:buFontTx/>
              <a:buChar char="-"/>
            </a:pPr>
            <a:r>
              <a:rPr lang="en-US" altLang="en-US">
                <a:ea typeface="新細明體" panose="02020500000000000000" pitchFamily="18" charset="-120"/>
              </a:rPr>
              <a:t>Vast majority of networking solutions in trial today are proprietary (Ember, Millennial Net, StatSignal, SilverSpring Networks, etc.)</a:t>
            </a:r>
          </a:p>
          <a:p>
            <a:pPr lvl="1" eaLnBrk="1" hangingPunct="1">
              <a:spcBef>
                <a:spcPct val="0"/>
              </a:spcBef>
              <a:buFontTx/>
              <a:buChar char="-"/>
            </a:pPr>
            <a:r>
              <a:rPr lang="en-US" altLang="en-US">
                <a:ea typeface="新細明體" panose="02020500000000000000" pitchFamily="18" charset="-120"/>
              </a:rPr>
              <a:t>Once you’ve settled on a standards-based radio, there is increasingly less reason to settle for a proprietary network implementation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236DB6E-4065-430D-8324-8593D6C5FB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9F60F466-FFA1-49C5-BE96-8193DCB547D9}" type="slidenum">
              <a:rPr kumimoji="0" lang="zh-TW" altLang="en-US">
                <a:latin typeface="Calibri" panose="020F0502020204030204" pitchFamily="34" charset="0"/>
              </a:rPr>
              <a:pPr/>
              <a:t>183</a:t>
            </a:fld>
            <a:endParaRPr kumimoji="0" lang="en-US" altLang="zh-TW">
              <a:latin typeface="Calibri" panose="020F0502020204030204" pitchFamily="34" charset="0"/>
            </a:endParaRPr>
          </a:p>
        </p:txBody>
      </p:sp>
      <p:sp>
        <p:nvSpPr>
          <p:cNvPr id="26627" name="Rectangle 2">
            <a:extLst>
              <a:ext uri="{FF2B5EF4-FFF2-40B4-BE49-F238E27FC236}">
                <a16:creationId xmlns:a16="http://schemas.microsoft.com/office/drawing/2014/main" id="{C6B2C67D-3BD5-4EDE-A03E-267B20AB6414}"/>
              </a:ext>
            </a:extLst>
          </p:cNvPr>
          <p:cNvSpPr>
            <a:spLocks noGrp="1" noRot="1" noChangeAspect="1" noChangeArrowheads="1" noTextEdit="1"/>
          </p:cNvSpPr>
          <p:nvPr>
            <p:ph type="sldImg"/>
          </p:nvPr>
        </p:nvSpPr>
        <p:spPr bwMode="auto">
          <a:xfrm>
            <a:off x="917575" y="744538"/>
            <a:ext cx="4965700" cy="3724275"/>
          </a:xfrm>
          <a:solidFill>
            <a:srgbClr val="FFFFFF"/>
          </a:solidFill>
          <a:ln>
            <a:solidFill>
              <a:srgbClr val="000000"/>
            </a:solidFill>
            <a:miter lim="800000"/>
            <a:headEnd/>
            <a:tailEnd/>
          </a:ln>
        </p:spPr>
      </p:sp>
      <p:sp>
        <p:nvSpPr>
          <p:cNvPr id="26628" name="Rectangle 3">
            <a:extLst>
              <a:ext uri="{FF2B5EF4-FFF2-40B4-BE49-F238E27FC236}">
                <a16:creationId xmlns:a16="http://schemas.microsoft.com/office/drawing/2014/main" id="{4D593FC6-45C2-46ED-BD23-5623BAB74490}"/>
              </a:ext>
            </a:extLst>
          </p:cNvPr>
          <p:cNvSpPr>
            <a:spLocks noGrp="1" noChangeArrowheads="1"/>
          </p:cNvSpPr>
          <p:nvPr>
            <p:ph type="body" idx="1"/>
          </p:nvPr>
        </p:nvSpPr>
        <p:spPr bwMode="auto">
          <a:xfrm>
            <a:off x="908050" y="4716463"/>
            <a:ext cx="4981575" cy="4465637"/>
          </a:xfrm>
          <a:solidFill>
            <a:srgbClr val="FFFFFF"/>
          </a:solidFill>
          <a:ln>
            <a:solidFill>
              <a:srgbClr val="000000"/>
            </a:solidFill>
            <a:miter lim="800000"/>
            <a:headEnd/>
            <a:tailEnd/>
          </a:ln>
        </p:spPr>
        <p:txBody>
          <a:bodyPr wrap="square" lIns="87637" tIns="43820" rIns="87637" bIns="43820" numCol="1" anchor="t" anchorCtr="0" compatLnSpc="1">
            <a:prstTxWarp prst="textNoShape">
              <a:avLst/>
            </a:prstTxWarp>
          </a:bodyPr>
          <a:lstStyle/>
          <a:p>
            <a:pPr eaLnBrk="1" hangingPunct="1">
              <a:spcBef>
                <a:spcPct val="0"/>
              </a:spcBef>
            </a:pPr>
            <a:r>
              <a:rPr lang="en-US" altLang="zh-TW"/>
              <a:t>Future applications include Toys and Games, like consoles controllers, portable game pads (like gameboys), educational toys like leap frog stuff, and fun toys like RC (remote control) toys, etc.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2.wmf"/><Relationship Id="rId4" Type="http://schemas.openxmlformats.org/officeDocument/2006/relationships/oleObject" Target="../embeddings/oleObject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5" name="圓角矩形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圓角矩形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5" name="標題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zh-TW" altLang="en-US"/>
              <a:t>按一下以編輯母片標題樣式</a:t>
            </a:r>
            <a:endParaRPr kumimoji="0" lang="en-US"/>
          </a:p>
        </p:txBody>
      </p:sp>
      <p:sp>
        <p:nvSpPr>
          <p:cNvPr id="20" name="副標題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a:t>按一下以編輯母片副標題樣式</a:t>
            </a:r>
            <a:endParaRPr kumimoji="0" lang="en-US"/>
          </a:p>
        </p:txBody>
      </p:sp>
      <p:sp>
        <p:nvSpPr>
          <p:cNvPr id="19" name="日期版面配置區 18"/>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8" name="頁尾版面配置區 7"/>
          <p:cNvSpPr>
            <a:spLocks noGrp="1"/>
          </p:cNvSpPr>
          <p:nvPr>
            <p:ph type="ftr" sz="quarter" idx="11"/>
          </p:nvPr>
        </p:nvSpPr>
        <p:spPr/>
        <p:txBody>
          <a:bodyPr/>
          <a:lstStyle/>
          <a:p>
            <a:endParaRPr lang="zh-TW" altLang="en-US">
              <a:solidFill>
                <a:srgbClr val="E3DED1">
                  <a:shade val="50000"/>
                </a:srgbClr>
              </a:solidFill>
            </a:endParaRPr>
          </a:p>
        </p:txBody>
      </p:sp>
      <p:sp>
        <p:nvSpPr>
          <p:cNvPr id="11" name="投影片編號版面配置區 10"/>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160412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502920" y="4983480"/>
            <a:ext cx="8183880" cy="1051560"/>
          </a:xfrm>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502920" y="530352"/>
            <a:ext cx="8183880" cy="4187952"/>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5" name="頁尾版面配置區 4"/>
          <p:cNvSpPr>
            <a:spLocks noGrp="1"/>
          </p:cNvSpPr>
          <p:nvPr>
            <p:ph type="ftr" sz="quarter" idx="11"/>
          </p:nvPr>
        </p:nvSpPr>
        <p:spPr/>
        <p:txBody>
          <a:bodyPr/>
          <a:lstStyle/>
          <a:p>
            <a:endParaRPr lang="zh-TW" altLang="en-US">
              <a:solidFill>
                <a:srgbClr val="E3DED1">
                  <a:shade val="50000"/>
                </a:srgbClr>
              </a:solidFill>
            </a:endParaRPr>
          </a:p>
        </p:txBody>
      </p:sp>
      <p:sp>
        <p:nvSpPr>
          <p:cNvPr id="6" name="投影片編號版面配置區 5"/>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179823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533404"/>
            <a:ext cx="1981200" cy="5257799"/>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533400" y="533402"/>
            <a:ext cx="5943600" cy="5257801"/>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5" name="頁尾版面配置區 4"/>
          <p:cNvSpPr>
            <a:spLocks noGrp="1"/>
          </p:cNvSpPr>
          <p:nvPr>
            <p:ph type="ftr" sz="quarter" idx="11"/>
          </p:nvPr>
        </p:nvSpPr>
        <p:spPr/>
        <p:txBody>
          <a:bodyPr/>
          <a:lstStyle/>
          <a:p>
            <a:endParaRPr lang="zh-TW" altLang="en-US">
              <a:solidFill>
                <a:srgbClr val="E3DED1">
                  <a:shade val="50000"/>
                </a:srgbClr>
              </a:solidFill>
            </a:endParaRPr>
          </a:p>
        </p:txBody>
      </p:sp>
      <p:sp>
        <p:nvSpPr>
          <p:cNvPr id="6" name="投影片編號版面配置區 5"/>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5061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zh-TW" altLang="en-US"/>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73DA0BB7-265A-403C-9275-D587AB510EDC}" type="slidenum">
              <a:rPr lang="zh-TW" altLang="en-US" smtClean="0"/>
              <a:t>‹#›</a:t>
            </a:fld>
            <a:endParaRPr lang="zh-TW" altLang="en-US"/>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02345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408216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73DA0BB7-265A-403C-9275-D587AB510EDC}" type="slidenum">
              <a:rPr lang="zh-TW" altLang="en-US" smtClean="0"/>
              <a:t>‹#›</a:t>
            </a:fld>
            <a:endParaRPr lang="zh-TW" altLang="en-US"/>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56328406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60372169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941832" y="2909102"/>
            <a:ext cx="3611880" cy="299639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4975398" y="2909102"/>
            <a:ext cx="3611880" cy="299639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82407869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604682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842816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zh-TW" altLang="en-US"/>
              <a:t>按一下以編輯母片標題樣式</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Date Placeholder 4"/>
          <p:cNvSpPr>
            <a:spLocks noGrp="1"/>
          </p:cNvSpPr>
          <p:nvPr>
            <p:ph type="dt" sz="half" idx="10"/>
          </p:nvPr>
        </p:nvSpPr>
        <p:spPr>
          <a:xfrm>
            <a:off x="573789" y="6375679"/>
            <a:ext cx="925016" cy="348462"/>
          </a:xfrm>
        </p:spPr>
        <p:txBody>
          <a:bodyPr/>
          <a:lstStyle/>
          <a:p>
            <a:fld id="{5BBEAD13-0566-4C6C-97E7-55F17F24B09F}" type="datetimeFigureOut">
              <a:rPr lang="zh-TW" altLang="en-US" smtClean="0"/>
              <a:t>2020/2/26</a:t>
            </a:fld>
            <a:endParaRPr lang="zh-TW" altLang="en-US"/>
          </a:p>
        </p:txBody>
      </p:sp>
      <p:sp>
        <p:nvSpPr>
          <p:cNvPr id="6" name="Footer Placeholder 5"/>
          <p:cNvSpPr>
            <a:spLocks noGrp="1"/>
          </p:cNvSpPr>
          <p:nvPr>
            <p:ph type="ftr" sz="quarter" idx="11"/>
          </p:nvPr>
        </p:nvSpPr>
        <p:spPr>
          <a:xfrm>
            <a:off x="1577716" y="6375679"/>
            <a:ext cx="2611634" cy="345796"/>
          </a:xfrm>
        </p:spPr>
        <p:txBody>
          <a:bodyPr/>
          <a:lstStyle/>
          <a:p>
            <a:endParaRPr lang="zh-TW" altLang="en-US"/>
          </a:p>
        </p:txBody>
      </p:sp>
      <p:sp>
        <p:nvSpPr>
          <p:cNvPr id="7" name="Slide Number Placeholder 6"/>
          <p:cNvSpPr>
            <a:spLocks noGrp="1"/>
          </p:cNvSpPr>
          <p:nvPr>
            <p:ph type="sldNum" sz="quarter" idx="12"/>
          </p:nvPr>
        </p:nvSpPr>
        <p:spPr>
          <a:xfrm>
            <a:off x="4268261" y="6375679"/>
            <a:ext cx="924342" cy="345796"/>
          </a:xfrm>
        </p:spPr>
        <p:txBody>
          <a:bodyPr/>
          <a:lstStyle/>
          <a:p>
            <a:fld id="{73DA0BB7-265A-403C-9275-D587AB510EDC}" type="slidenum">
              <a:rPr lang="zh-TW" altLang="en-US" smtClean="0"/>
              <a:t>‹#›</a:t>
            </a:fld>
            <a:endParaRPr lang="zh-TW" altLang="en-US"/>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66078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02920" y="4983480"/>
            <a:ext cx="8183880" cy="1051560"/>
          </a:xfrm>
        </p:spPr>
        <p:txBody>
          <a:bodyPr/>
          <a:lstStyle/>
          <a:p>
            <a:r>
              <a:rPr kumimoji="0" lang="zh-TW" altLang="en-US"/>
              <a:t>按一下以編輯母片標題樣式</a:t>
            </a:r>
            <a:endParaRPr kumimoji="0" lang="en-US"/>
          </a:p>
        </p:txBody>
      </p:sp>
      <p:sp>
        <p:nvSpPr>
          <p:cNvPr id="3" name="內容版面配置區 2"/>
          <p:cNvSpPr>
            <a:spLocks noGrp="1"/>
          </p:cNvSpPr>
          <p:nvPr>
            <p:ph idx="1"/>
          </p:nvPr>
        </p:nvSpPr>
        <p:spPr>
          <a:xfrm>
            <a:off x="502920" y="530352"/>
            <a:ext cx="8183880" cy="4187952"/>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5" name="頁尾版面配置區 4"/>
          <p:cNvSpPr>
            <a:spLocks noGrp="1"/>
          </p:cNvSpPr>
          <p:nvPr>
            <p:ph type="ftr" sz="quarter" idx="11"/>
          </p:nvPr>
        </p:nvSpPr>
        <p:spPr/>
        <p:txBody>
          <a:bodyPr/>
          <a:lstStyle/>
          <a:p>
            <a:endParaRPr lang="zh-TW" altLang="en-US">
              <a:solidFill>
                <a:srgbClr val="E3DED1">
                  <a:shade val="50000"/>
                </a:srgbClr>
              </a:solidFill>
            </a:endParaRPr>
          </a:p>
        </p:txBody>
      </p:sp>
      <p:sp>
        <p:nvSpPr>
          <p:cNvPr id="6" name="投影片編號版面配置區 5"/>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1140700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Date Placeholder 4"/>
          <p:cNvSpPr>
            <a:spLocks noGrp="1"/>
          </p:cNvSpPr>
          <p:nvPr>
            <p:ph type="dt" sz="half" idx="10"/>
          </p:nvPr>
        </p:nvSpPr>
        <p:spPr>
          <a:xfrm>
            <a:off x="574463" y="6375679"/>
            <a:ext cx="924342" cy="348462"/>
          </a:xfrm>
        </p:spPr>
        <p:txBody>
          <a:bodyPr/>
          <a:lstStyle/>
          <a:p>
            <a:fld id="{5BBEAD13-0566-4C6C-97E7-55F17F24B09F}" type="datetimeFigureOut">
              <a:rPr lang="zh-TW" altLang="en-US" smtClean="0"/>
              <a:t>2020/2/26</a:t>
            </a:fld>
            <a:endParaRPr lang="zh-TW" altLang="en-US"/>
          </a:p>
        </p:txBody>
      </p:sp>
      <p:sp>
        <p:nvSpPr>
          <p:cNvPr id="6" name="Footer Placeholder 5"/>
          <p:cNvSpPr>
            <a:spLocks noGrp="1"/>
          </p:cNvSpPr>
          <p:nvPr>
            <p:ph type="ftr" sz="quarter" idx="11"/>
          </p:nvPr>
        </p:nvSpPr>
        <p:spPr>
          <a:xfrm>
            <a:off x="1577716" y="6375679"/>
            <a:ext cx="2611634" cy="345796"/>
          </a:xfrm>
        </p:spPr>
        <p:txBody>
          <a:bodyPr/>
          <a:lstStyle/>
          <a:p>
            <a:endParaRPr lang="zh-TW" altLang="en-US"/>
          </a:p>
        </p:txBody>
      </p:sp>
      <p:sp>
        <p:nvSpPr>
          <p:cNvPr id="7" name="Slide Number Placeholder 6"/>
          <p:cNvSpPr>
            <a:spLocks noGrp="1"/>
          </p:cNvSpPr>
          <p:nvPr>
            <p:ph type="sldNum" sz="quarter" idx="12"/>
          </p:nvPr>
        </p:nvSpPr>
        <p:spPr>
          <a:xfrm>
            <a:off x="4256153" y="6375679"/>
            <a:ext cx="947460" cy="345796"/>
          </a:xfrm>
        </p:spPr>
        <p:txBody>
          <a:bodyPr/>
          <a:lstStyle/>
          <a:p>
            <a:fld id="{73DA0BB7-265A-403C-9275-D587AB510EDC}" type="slidenum">
              <a:rPr lang="zh-TW" altLang="en-US" smtClean="0"/>
              <a:t>‹#›</a:t>
            </a:fld>
            <a:endParaRPr lang="zh-TW" altLang="en-US"/>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3913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4078857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2657888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lvl1pPr>
              <a:defRPr sz="2800">
                <a:solidFill>
                  <a:srgbClr val="002060"/>
                </a:solidFill>
                <a:latin typeface="標楷體" pitchFamily="65" charset="-120"/>
                <a:ea typeface="標楷體" pitchFamily="65" charset="-120"/>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標題 6"/>
          <p:cNvSpPr>
            <a:spLocks noGrp="1"/>
          </p:cNvSpPr>
          <p:nvPr>
            <p:ph type="title"/>
          </p:nvPr>
        </p:nvSpPr>
        <p:spPr/>
        <p:txBody>
          <a:bodyPr/>
          <a:lstStyle/>
          <a:p>
            <a:r>
              <a:rPr lang="zh-TW" altLang="en-US"/>
              <a:t>按一下以編輯母片標題樣式</a:t>
            </a:r>
          </a:p>
        </p:txBody>
      </p:sp>
      <p:sp>
        <p:nvSpPr>
          <p:cNvPr id="4" name="Rectangle 6">
            <a:extLst>
              <a:ext uri="{FF2B5EF4-FFF2-40B4-BE49-F238E27FC236}">
                <a16:creationId xmlns:a16="http://schemas.microsoft.com/office/drawing/2014/main" id="{B4F4BDF1-52C1-45C7-A6C6-C3F1BF3EE425}"/>
              </a:ext>
            </a:extLst>
          </p:cNvPr>
          <p:cNvSpPr>
            <a:spLocks noGrp="1" noChangeArrowheads="1"/>
          </p:cNvSpPr>
          <p:nvPr>
            <p:ph type="dt" sz="half" idx="10"/>
          </p:nvPr>
        </p:nvSpPr>
        <p:spPr/>
        <p:txBody>
          <a:bodyPr/>
          <a:lstStyle>
            <a:lvl1pPr>
              <a:defRPr/>
            </a:lvl1pPr>
          </a:lstStyle>
          <a:p>
            <a:pPr>
              <a:defRPr/>
            </a:pPr>
            <a:endParaRPr lang="en-US" altLang="zh-TW"/>
          </a:p>
        </p:txBody>
      </p:sp>
      <p:sp>
        <p:nvSpPr>
          <p:cNvPr id="5" name="Rectangle 7">
            <a:extLst>
              <a:ext uri="{FF2B5EF4-FFF2-40B4-BE49-F238E27FC236}">
                <a16:creationId xmlns:a16="http://schemas.microsoft.com/office/drawing/2014/main" id="{7C102B12-9EA5-41F5-8854-CD0C40685EA7}"/>
              </a:ext>
            </a:extLst>
          </p:cNvPr>
          <p:cNvSpPr>
            <a:spLocks noGrp="1" noChangeArrowheads="1"/>
          </p:cNvSpPr>
          <p:nvPr>
            <p:ph type="ftr" sz="quarter" idx="11"/>
          </p:nvPr>
        </p:nvSpPr>
        <p:spPr/>
        <p:txBody>
          <a:bodyPr/>
          <a:lstStyle>
            <a:lvl1pPr>
              <a:defRPr/>
            </a:lvl1pPr>
          </a:lstStyle>
          <a:p>
            <a:pPr>
              <a:defRPr/>
            </a:pPr>
            <a:endParaRPr lang="en-US" altLang="zh-TW"/>
          </a:p>
        </p:txBody>
      </p:sp>
      <p:sp>
        <p:nvSpPr>
          <p:cNvPr id="6" name="Rectangle 8">
            <a:extLst>
              <a:ext uri="{FF2B5EF4-FFF2-40B4-BE49-F238E27FC236}">
                <a16:creationId xmlns:a16="http://schemas.microsoft.com/office/drawing/2014/main" id="{DE0FA931-0970-4281-A3CF-5C0E4B4829B9}"/>
              </a:ext>
            </a:extLst>
          </p:cNvPr>
          <p:cNvSpPr>
            <a:spLocks noGrp="1" noChangeArrowheads="1"/>
          </p:cNvSpPr>
          <p:nvPr>
            <p:ph type="sldNum" sz="quarter" idx="12"/>
          </p:nvPr>
        </p:nvSpPr>
        <p:spPr/>
        <p:txBody>
          <a:bodyPr/>
          <a:lstStyle>
            <a:lvl1pPr>
              <a:defRPr/>
            </a:lvl1pPr>
          </a:lstStyle>
          <a:p>
            <a:pPr>
              <a:defRPr/>
            </a:pPr>
            <a:r>
              <a:rPr lang="en-US" altLang="zh-TW"/>
              <a:t>&lt;#&gt;</a:t>
            </a:r>
          </a:p>
        </p:txBody>
      </p:sp>
    </p:spTree>
    <p:extLst>
      <p:ext uri="{BB962C8B-B14F-4D97-AF65-F5344CB8AC3E}">
        <p14:creationId xmlns:p14="http://schemas.microsoft.com/office/powerpoint/2010/main" val="433848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2697F5-47CB-4A2B-A7CE-317FE95F9237}" type="datetimeFigureOut">
              <a:rPr lang="zh-TW" altLang="en-US" smtClean="0"/>
              <a:t>2020/2/26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5068B99-E4EF-4E46-995D-D9FC5DCF0151}" type="slidenum">
              <a:rPr lang="zh-TW" altLang="en-US" smtClean="0"/>
              <a:t>‹#›</a:t>
            </a:fld>
            <a:endParaRPr lang="zh-TW" altLang="en-US"/>
          </a:p>
        </p:txBody>
      </p:sp>
      <p:sp>
        <p:nvSpPr>
          <p:cNvPr id="8" name="Title 7"/>
          <p:cNvSpPr>
            <a:spLocks noGrp="1"/>
          </p:cNvSpPr>
          <p:nvPr>
            <p:ph type="title"/>
          </p:nvPr>
        </p:nvSpPr>
        <p:spPr/>
        <p:txBody>
          <a:bodyPr/>
          <a:lstStyle/>
          <a:p>
            <a:r>
              <a:rPr lang="zh-TW" altLang="en-US"/>
              <a:t>按一下以編輯母片標題樣式</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31766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1_標題投影片">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3767C696-30A7-43CA-8B76-8D5B4AC28C3E}"/>
              </a:ext>
            </a:extLst>
          </p:cNvPr>
          <p:cNvSpPr>
            <a:spLocks noChangeArrowheads="1"/>
          </p:cNvSpPr>
          <p:nvPr/>
        </p:nvSpPr>
        <p:spPr bwMode="auto">
          <a:xfrm>
            <a:off x="228600" y="3732213"/>
            <a:ext cx="2870200" cy="201612"/>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eaLnBrk="1" hangingPunct="1"/>
            <a:endParaRPr lang="zh-TW" altLang="en-US"/>
          </a:p>
        </p:txBody>
      </p:sp>
      <p:sp>
        <p:nvSpPr>
          <p:cNvPr id="3" name="Rectangle 9">
            <a:extLst>
              <a:ext uri="{FF2B5EF4-FFF2-40B4-BE49-F238E27FC236}">
                <a16:creationId xmlns:a16="http://schemas.microsoft.com/office/drawing/2014/main" id="{E09D89D6-B9ED-4941-A471-A83485C5F673}"/>
              </a:ext>
            </a:extLst>
          </p:cNvPr>
          <p:cNvSpPr>
            <a:spLocks noChangeArrowheads="1"/>
          </p:cNvSpPr>
          <p:nvPr/>
        </p:nvSpPr>
        <p:spPr bwMode="auto">
          <a:xfrm>
            <a:off x="3098800" y="3732213"/>
            <a:ext cx="2870200" cy="2016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eaLnBrk="1" hangingPunct="1"/>
            <a:endParaRPr lang="zh-TW" altLang="en-US"/>
          </a:p>
        </p:txBody>
      </p:sp>
      <p:sp>
        <p:nvSpPr>
          <p:cNvPr id="4" name="Rectangle 10">
            <a:extLst>
              <a:ext uri="{FF2B5EF4-FFF2-40B4-BE49-F238E27FC236}">
                <a16:creationId xmlns:a16="http://schemas.microsoft.com/office/drawing/2014/main" id="{0F46A206-BDA9-4054-B33D-CEBB622A4F2A}"/>
              </a:ext>
            </a:extLst>
          </p:cNvPr>
          <p:cNvSpPr>
            <a:spLocks noChangeArrowheads="1"/>
          </p:cNvSpPr>
          <p:nvPr/>
        </p:nvSpPr>
        <p:spPr bwMode="auto">
          <a:xfrm>
            <a:off x="5969000" y="3732213"/>
            <a:ext cx="2870200" cy="20161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eaLnBrk="1" hangingPunct="1"/>
            <a:endParaRPr lang="zh-TW" altLang="en-US"/>
          </a:p>
        </p:txBody>
      </p:sp>
      <p:pic>
        <p:nvPicPr>
          <p:cNvPr id="5" name="Picture 18" descr="breeze-1024_2">
            <a:extLst>
              <a:ext uri="{FF2B5EF4-FFF2-40B4-BE49-F238E27FC236}">
                <a16:creationId xmlns:a16="http://schemas.microsoft.com/office/drawing/2014/main" id="{B045F9ED-3F48-43B4-A19C-FE3C7508B702}"/>
              </a:ext>
            </a:extLst>
          </p:cNvPr>
          <p:cNvPicPr>
            <a:picLocks noChangeAspect="1" noChangeArrowheads="1"/>
          </p:cNvPicPr>
          <p:nvPr userDrawn="1"/>
        </p:nvPicPr>
        <p:blipFill>
          <a:blip r:embed="rId3">
            <a:lum bright="38000"/>
            <a:extLst>
              <a:ext uri="{28A0092B-C50C-407E-A947-70E740481C1C}">
                <a14:useLocalDpi xmlns:a14="http://schemas.microsoft.com/office/drawing/2010/main" val="0"/>
              </a:ext>
            </a:extLst>
          </a:blip>
          <a:srcRect/>
          <a:stretch>
            <a:fillRect/>
          </a:stretch>
        </p:blipFill>
        <p:spPr bwMode="auto">
          <a:xfrm>
            <a:off x="0" y="0"/>
            <a:ext cx="41402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9">
            <a:extLst>
              <a:ext uri="{FF2B5EF4-FFF2-40B4-BE49-F238E27FC236}">
                <a16:creationId xmlns:a16="http://schemas.microsoft.com/office/drawing/2014/main" id="{4CAFDB0B-741D-4ED8-BED3-A0D946404884}"/>
              </a:ext>
            </a:extLst>
          </p:cNvPr>
          <p:cNvSpPr>
            <a:spLocks noChangeArrowheads="1"/>
          </p:cNvSpPr>
          <p:nvPr userDrawn="1"/>
        </p:nvSpPr>
        <p:spPr bwMode="auto">
          <a:xfrm>
            <a:off x="611188" y="620713"/>
            <a:ext cx="777240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algn="ctr" eaLnBrk="1" hangingPunct="1"/>
            <a:endParaRPr lang="zh-TW" altLang="zh-TW" sz="2800" b="1">
              <a:solidFill>
                <a:srgbClr val="000099"/>
              </a:solidFill>
              <a:latin typeface="Garamond" panose="02020404030301010803" pitchFamily="18" charset="0"/>
              <a:ea typeface="標楷體" panose="03000509000000000000" pitchFamily="65" charset="-120"/>
            </a:endParaRPr>
          </a:p>
        </p:txBody>
      </p:sp>
      <p:sp>
        <p:nvSpPr>
          <p:cNvPr id="7" name="Rectangle 20">
            <a:extLst>
              <a:ext uri="{FF2B5EF4-FFF2-40B4-BE49-F238E27FC236}">
                <a16:creationId xmlns:a16="http://schemas.microsoft.com/office/drawing/2014/main" id="{2C4D3539-EBE2-43E9-8B3A-F2EDE931F7E7}"/>
              </a:ext>
            </a:extLst>
          </p:cNvPr>
          <p:cNvSpPr>
            <a:spLocks noChangeArrowheads="1"/>
          </p:cNvSpPr>
          <p:nvPr userDrawn="1"/>
        </p:nvSpPr>
        <p:spPr bwMode="auto">
          <a:xfrm>
            <a:off x="1619250" y="4221163"/>
            <a:ext cx="6192838"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Verdana" panose="020B0604030504040204" pitchFamily="34" charset="0"/>
                <a:ea typeface="新細明體" panose="02020500000000000000" pitchFamily="18" charset="-120"/>
              </a:defRPr>
            </a:lvl1pPr>
            <a:lvl2pPr marL="742950" indent="-285750">
              <a:defRPr kumimoji="1">
                <a:solidFill>
                  <a:schemeClr val="tx1"/>
                </a:solidFill>
                <a:latin typeface="Verdana" panose="020B0604030504040204" pitchFamily="34" charset="0"/>
                <a:ea typeface="新細明體" panose="02020500000000000000" pitchFamily="18" charset="-120"/>
              </a:defRPr>
            </a:lvl2pPr>
            <a:lvl3pPr marL="1143000" indent="-228600">
              <a:defRPr kumimoji="1">
                <a:solidFill>
                  <a:schemeClr val="tx1"/>
                </a:solidFill>
                <a:latin typeface="Verdana" panose="020B0604030504040204" pitchFamily="34" charset="0"/>
                <a:ea typeface="新細明體" panose="02020500000000000000" pitchFamily="18" charset="-120"/>
              </a:defRPr>
            </a:lvl3pPr>
            <a:lvl4pPr marL="1600200" indent="-228600">
              <a:defRPr kumimoji="1">
                <a:solidFill>
                  <a:schemeClr val="tx1"/>
                </a:solidFill>
                <a:latin typeface="Verdana" panose="020B0604030504040204" pitchFamily="34" charset="0"/>
                <a:ea typeface="新細明體" panose="02020500000000000000" pitchFamily="18" charset="-120"/>
              </a:defRPr>
            </a:lvl4pPr>
            <a:lvl5pPr marL="2057400" indent="-22860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algn="ctr" eaLnBrk="1" hangingPunct="1">
              <a:spcBef>
                <a:spcPct val="20000"/>
              </a:spcBef>
              <a:buClr>
                <a:srgbClr val="0099FF"/>
              </a:buClr>
              <a:buFont typeface="Wingdings" panose="05000000000000000000" pitchFamily="2" charset="2"/>
              <a:buNone/>
            </a:pPr>
            <a:endParaRPr lang="zh-TW" altLang="zh-TW" sz="3000">
              <a:ea typeface="標楷體" panose="03000509000000000000" pitchFamily="65" charset="-120"/>
            </a:endParaRPr>
          </a:p>
        </p:txBody>
      </p:sp>
      <p:graphicFrame>
        <p:nvGraphicFramePr>
          <p:cNvPr id="8" name="Object 22">
            <a:extLst>
              <a:ext uri="{FF2B5EF4-FFF2-40B4-BE49-F238E27FC236}">
                <a16:creationId xmlns:a16="http://schemas.microsoft.com/office/drawing/2014/main" id="{9C6131FA-46C2-4491-BD86-6DC96A2C16BD}"/>
              </a:ext>
            </a:extLst>
          </p:cNvPr>
          <p:cNvGraphicFramePr>
            <a:graphicFrameLocks noChangeAspect="1"/>
          </p:cNvGraphicFramePr>
          <p:nvPr userDrawn="1"/>
        </p:nvGraphicFramePr>
        <p:xfrm>
          <a:off x="5148263" y="6457950"/>
          <a:ext cx="876300" cy="400050"/>
        </p:xfrm>
        <a:graphic>
          <a:graphicData uri="http://schemas.openxmlformats.org/presentationml/2006/ole">
            <mc:AlternateContent xmlns:mc="http://schemas.openxmlformats.org/markup-compatibility/2006">
              <mc:Choice xmlns:v="urn:schemas-microsoft-com:vml" Requires="v">
                <p:oleObj spid="_x0000_s1027" name="圖片" r:id="rId4" imgW="1713072" imgH="781922" progId="Word.Picture.8">
                  <p:embed/>
                </p:oleObj>
              </mc:Choice>
              <mc:Fallback>
                <p:oleObj name="圖片" r:id="rId4" imgW="1713072" imgH="781922" progId="Word.Picture.8">
                  <p:embed/>
                  <p:pic>
                    <p:nvPicPr>
                      <p:cNvPr id="8" name="Object 22">
                        <a:extLst>
                          <a:ext uri="{FF2B5EF4-FFF2-40B4-BE49-F238E27FC236}">
                            <a16:creationId xmlns:a16="http://schemas.microsoft.com/office/drawing/2014/main" id="{9C6131FA-46C2-4491-BD86-6DC96A2C16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6457950"/>
                        <a:ext cx="87630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WordArt 23">
            <a:extLst>
              <a:ext uri="{FF2B5EF4-FFF2-40B4-BE49-F238E27FC236}">
                <a16:creationId xmlns:a16="http://schemas.microsoft.com/office/drawing/2014/main" id="{B57ECCDD-9D6F-4F19-B595-47AE007CCCAF}"/>
              </a:ext>
            </a:extLst>
          </p:cNvPr>
          <p:cNvSpPr>
            <a:spLocks noChangeArrowheads="1" noChangeShapeType="1" noTextEdit="1"/>
          </p:cNvSpPr>
          <p:nvPr userDrawn="1"/>
        </p:nvSpPr>
        <p:spPr bwMode="auto">
          <a:xfrm>
            <a:off x="6083300" y="6524625"/>
            <a:ext cx="2952750" cy="254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TW" altLang="en-US" sz="2400" kern="10">
                <a:solidFill>
                  <a:srgbClr val="336699"/>
                </a:solidFill>
                <a:effectLst>
                  <a:outerShdw dist="45791" dir="2021404" algn="ctr" rotWithShape="0">
                    <a:srgbClr val="B2B2B2">
                      <a:alpha val="79999"/>
                    </a:srgbClr>
                  </a:outerShdw>
                </a:effectLst>
                <a:latin typeface="標楷體" panose="03000509000000000000" pitchFamily="65" charset="-120"/>
                <a:ea typeface="標楷體" panose="03000509000000000000" pitchFamily="65" charset="-120"/>
              </a:rPr>
              <a:t>能源科技研究中心</a:t>
            </a:r>
          </a:p>
        </p:txBody>
      </p:sp>
      <p:pic>
        <p:nvPicPr>
          <p:cNvPr id="10" name="Picture 24" descr="繪圖1">
            <a:extLst>
              <a:ext uri="{FF2B5EF4-FFF2-40B4-BE49-F238E27FC236}">
                <a16:creationId xmlns:a16="http://schemas.microsoft.com/office/drawing/2014/main" id="{EA3D68C0-6CAA-4E9A-99E5-A50348C74F1A}"/>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0"/>
            <a:ext cx="1835150"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a:extLst>
              <a:ext uri="{FF2B5EF4-FFF2-40B4-BE49-F238E27FC236}">
                <a16:creationId xmlns:a16="http://schemas.microsoft.com/office/drawing/2014/main" id="{336E1561-BBE5-4206-8C12-C821DB6D3243}"/>
              </a:ext>
            </a:extLst>
          </p:cNvPr>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kumimoji="0" sz="1000"/>
            </a:lvl1pPr>
          </a:lstStyle>
          <a:p>
            <a:pPr>
              <a:defRPr/>
            </a:pPr>
            <a:fld id="{00292D22-1E4D-47EF-BC87-6162F3C2AFFA}" type="datetime1">
              <a:rPr lang="zh-TW" altLang="en-US"/>
              <a:pPr>
                <a:defRPr/>
              </a:pPr>
              <a:t>2020/2/26</a:t>
            </a:fld>
            <a:endParaRPr lang="en-US" altLang="zh-TW"/>
          </a:p>
        </p:txBody>
      </p:sp>
      <p:sp>
        <p:nvSpPr>
          <p:cNvPr id="12" name="Rectangle 5">
            <a:extLst>
              <a:ext uri="{FF2B5EF4-FFF2-40B4-BE49-F238E27FC236}">
                <a16:creationId xmlns:a16="http://schemas.microsoft.com/office/drawing/2014/main" id="{865377C1-04A2-48C9-8FD9-6893140F1312}"/>
              </a:ext>
            </a:extLst>
          </p:cNvPr>
          <p:cNvSpPr>
            <a:spLocks noGrp="1" noChangeArrowheads="1"/>
          </p:cNvSpPr>
          <p:nvPr>
            <p:ph type="ftr" sz="quarter" idx="11"/>
          </p:nvPr>
        </p:nvSpPr>
        <p:spPr>
          <a:xfrm>
            <a:off x="3124200" y="6248400"/>
            <a:ext cx="2895600" cy="457200"/>
          </a:xfrm>
        </p:spPr>
        <p:txBody>
          <a:bodyPr/>
          <a:lstStyle>
            <a:lvl1pPr algn="ctr">
              <a:defRPr>
                <a:solidFill>
                  <a:schemeClr val="tx1"/>
                </a:solidFill>
              </a:defRPr>
            </a:lvl1pPr>
          </a:lstStyle>
          <a:p>
            <a:pPr>
              <a:defRPr/>
            </a:pPr>
            <a:r>
              <a:rPr lang="en-US" altLang="zh-TW"/>
              <a:t>國立高雄應用科技大學 電機工程系碩士論文口試</a:t>
            </a:r>
          </a:p>
        </p:txBody>
      </p:sp>
      <p:sp>
        <p:nvSpPr>
          <p:cNvPr id="13" name="Rectangle 6">
            <a:extLst>
              <a:ext uri="{FF2B5EF4-FFF2-40B4-BE49-F238E27FC236}">
                <a16:creationId xmlns:a16="http://schemas.microsoft.com/office/drawing/2014/main" id="{8E6479C0-338A-462C-AD48-6F22F63264C6}"/>
              </a:ext>
            </a:extLst>
          </p:cNvPr>
          <p:cNvSpPr>
            <a:spLocks noGrp="1" noChangeArrowheads="1"/>
          </p:cNvSpPr>
          <p:nvPr>
            <p:ph type="sldNum" sz="quarter" idx="12"/>
          </p:nvPr>
        </p:nvSpPr>
        <p:spPr>
          <a:xfrm>
            <a:off x="6553200" y="6248400"/>
            <a:ext cx="2133600" cy="457200"/>
          </a:xfrm>
        </p:spPr>
        <p:txBody>
          <a:bodyPr/>
          <a:lstStyle>
            <a:lvl1pPr>
              <a:defRPr smtClean="0"/>
            </a:lvl1pPr>
          </a:lstStyle>
          <a:p>
            <a:pPr>
              <a:defRPr/>
            </a:pPr>
            <a:fld id="{400801B1-4DF3-418F-AD28-FB134FDF7713}" type="slidenum">
              <a:rPr lang="en-US" altLang="zh-TW"/>
              <a:pPr>
                <a:defRPr/>
              </a:pPr>
              <a:t>‹#›</a:t>
            </a:fld>
            <a:endParaRPr lang="en-US" altLang="zh-TW"/>
          </a:p>
        </p:txBody>
      </p:sp>
    </p:spTree>
    <p:extLst>
      <p:ext uri="{BB962C8B-B14F-4D97-AF65-F5344CB8AC3E}">
        <p14:creationId xmlns:p14="http://schemas.microsoft.com/office/powerpoint/2010/main" val="140614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sp>
        <p:nvSpPr>
          <p:cNvPr id="14" name="圓角矩形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圓角矩形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標題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5" name="頁尾版面配置區 4"/>
          <p:cNvSpPr>
            <a:spLocks noGrp="1"/>
          </p:cNvSpPr>
          <p:nvPr>
            <p:ph type="ftr" sz="quarter" idx="11"/>
          </p:nvPr>
        </p:nvSpPr>
        <p:spPr/>
        <p:txBody>
          <a:bodyPr/>
          <a:lstStyle/>
          <a:p>
            <a:endParaRPr lang="zh-TW" altLang="en-US">
              <a:solidFill>
                <a:srgbClr val="E3DED1">
                  <a:shade val="50000"/>
                </a:srgbClr>
              </a:solidFill>
            </a:endParaRPr>
          </a:p>
        </p:txBody>
      </p:sp>
      <p:sp>
        <p:nvSpPr>
          <p:cNvPr id="6" name="投影片編號版面配置區 5"/>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289894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內容版面配置區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內容版面配置區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6" name="頁尾版面配置區 5"/>
          <p:cNvSpPr>
            <a:spLocks noGrp="1"/>
          </p:cNvSpPr>
          <p:nvPr>
            <p:ph type="ftr" sz="quarter" idx="11"/>
          </p:nvPr>
        </p:nvSpPr>
        <p:spPr/>
        <p:txBody>
          <a:bodyPr/>
          <a:lstStyle/>
          <a:p>
            <a:endParaRPr lang="zh-TW" altLang="en-US">
              <a:solidFill>
                <a:srgbClr val="E3DED1">
                  <a:shade val="50000"/>
                </a:srgbClr>
              </a:solidFill>
            </a:endParaRPr>
          </a:p>
        </p:txBody>
      </p:sp>
      <p:sp>
        <p:nvSpPr>
          <p:cNvPr id="7" name="投影片編號版面配置區 6"/>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181771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02920" y="4983480"/>
            <a:ext cx="8183880" cy="1051560"/>
          </a:xfrm>
        </p:spPr>
        <p:txBody>
          <a:bodyPr anchor="b"/>
          <a:lstStyle>
            <a:lvl1pPr>
              <a:defRPr b="1"/>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5" name="內容版面配置區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6" name="內容版面配置區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7" name="日期版面配置區 6"/>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8" name="頁尾版面配置區 7"/>
          <p:cNvSpPr>
            <a:spLocks noGrp="1"/>
          </p:cNvSpPr>
          <p:nvPr>
            <p:ph type="ftr" sz="quarter" idx="11"/>
          </p:nvPr>
        </p:nvSpPr>
        <p:spPr/>
        <p:txBody>
          <a:bodyPr/>
          <a:lstStyle/>
          <a:p>
            <a:endParaRPr lang="zh-TW" altLang="en-US">
              <a:solidFill>
                <a:srgbClr val="E3DED1">
                  <a:shade val="50000"/>
                </a:srgbClr>
              </a:solidFill>
            </a:endParaRPr>
          </a:p>
        </p:txBody>
      </p:sp>
      <p:sp>
        <p:nvSpPr>
          <p:cNvPr id="9" name="投影片編號版面配置區 8"/>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6781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4" name="頁尾版面配置區 3"/>
          <p:cNvSpPr>
            <a:spLocks noGrp="1"/>
          </p:cNvSpPr>
          <p:nvPr>
            <p:ph type="ftr" sz="quarter" idx="11"/>
          </p:nvPr>
        </p:nvSpPr>
        <p:spPr/>
        <p:txBody>
          <a:bodyPr/>
          <a:lstStyle/>
          <a:p>
            <a:endParaRPr lang="zh-TW" altLang="en-US">
              <a:solidFill>
                <a:srgbClr val="E3DED1">
                  <a:shade val="50000"/>
                </a:srgbClr>
              </a:solidFill>
            </a:endParaRPr>
          </a:p>
        </p:txBody>
      </p:sp>
      <p:sp>
        <p:nvSpPr>
          <p:cNvPr id="5" name="投影片編號版面配置區 4"/>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2744267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7" name="圓角矩形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日期版面配置區 1"/>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3" name="頁尾版面配置區 2"/>
          <p:cNvSpPr>
            <a:spLocks noGrp="1"/>
          </p:cNvSpPr>
          <p:nvPr>
            <p:ph type="ftr" sz="quarter" idx="11"/>
          </p:nvPr>
        </p:nvSpPr>
        <p:spPr/>
        <p:txBody>
          <a:bodyPr/>
          <a:lstStyle/>
          <a:p>
            <a:endParaRPr lang="zh-TW" altLang="en-US">
              <a:solidFill>
                <a:srgbClr val="E3DED1">
                  <a:shade val="50000"/>
                </a:srgbClr>
              </a:solidFill>
            </a:endParaRPr>
          </a:p>
        </p:txBody>
      </p:sp>
      <p:sp>
        <p:nvSpPr>
          <p:cNvPr id="4" name="投影片編號版面配置區 3"/>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298601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內容版面配置區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6" name="頁尾版面配置區 5"/>
          <p:cNvSpPr>
            <a:spLocks noGrp="1"/>
          </p:cNvSpPr>
          <p:nvPr>
            <p:ph type="ftr" sz="quarter" idx="11"/>
          </p:nvPr>
        </p:nvSpPr>
        <p:spPr/>
        <p:txBody>
          <a:bodyPr/>
          <a:lstStyle/>
          <a:p>
            <a:endParaRPr lang="zh-TW" altLang="en-US">
              <a:solidFill>
                <a:srgbClr val="E3DED1">
                  <a:shade val="50000"/>
                </a:srgbClr>
              </a:solidFill>
            </a:endParaRPr>
          </a:p>
        </p:txBody>
      </p:sp>
      <p:sp>
        <p:nvSpPr>
          <p:cNvPr id="7" name="投影片編號版面配置區 6"/>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366676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5" name="圓角矩形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圓角化單一角落矩形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標題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zh-TW" altLang="en-US"/>
              <a:t>按一下以編輯母片標題樣式</a:t>
            </a:r>
            <a:endParaRPr kumimoji="0" lang="en-US"/>
          </a:p>
        </p:txBody>
      </p:sp>
      <p:sp>
        <p:nvSpPr>
          <p:cNvPr id="4" name="文字版面配置區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6" name="頁尾版面配置區 5"/>
          <p:cNvSpPr>
            <a:spLocks noGrp="1"/>
          </p:cNvSpPr>
          <p:nvPr>
            <p:ph type="ftr" sz="quarter" idx="11"/>
          </p:nvPr>
        </p:nvSpPr>
        <p:spPr/>
        <p:txBody>
          <a:bodyPr/>
          <a:lstStyle/>
          <a:p>
            <a:endParaRPr lang="zh-TW" altLang="en-US">
              <a:solidFill>
                <a:srgbClr val="E3DED1">
                  <a:shade val="50000"/>
                </a:srgbClr>
              </a:solidFill>
            </a:endParaRPr>
          </a:p>
        </p:txBody>
      </p:sp>
      <p:sp>
        <p:nvSpPr>
          <p:cNvPr id="7" name="投影片編號版面配置區 6"/>
          <p:cNvSpPr>
            <a:spLocks noGrp="1"/>
          </p:cNvSpPr>
          <p:nvPr>
            <p:ph type="sldNum" sz="quarter" idx="12"/>
          </p:nvPr>
        </p:nvSpPr>
        <p:spPr/>
        <p:txBody>
          <a:bodyPr/>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
        <p:nvSpPr>
          <p:cNvPr id="3" name="圖片版面配置區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zh-TW" altLang="en-US"/>
              <a:t>按一下圖示以新增圖片</a:t>
            </a:r>
            <a:endParaRPr kumimoji="0" lang="en-US"/>
          </a:p>
        </p:txBody>
      </p:sp>
    </p:spTree>
    <p:extLst>
      <p:ext uri="{BB962C8B-B14F-4D97-AF65-F5344CB8AC3E}">
        <p14:creationId xmlns:p14="http://schemas.microsoft.com/office/powerpoint/2010/main" val="811215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圓角矩形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圓角矩形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標題版面配置區 12"/>
          <p:cNvSpPr>
            <a:spLocks noGrp="1"/>
          </p:cNvSpPr>
          <p:nvPr>
            <p:ph type="title"/>
          </p:nvPr>
        </p:nvSpPr>
        <p:spPr>
          <a:xfrm>
            <a:off x="502920" y="4985590"/>
            <a:ext cx="8183880" cy="1051560"/>
          </a:xfrm>
          <a:prstGeom prst="rect">
            <a:avLst/>
          </a:prstGeom>
        </p:spPr>
        <p:txBody>
          <a:bodyPr vert="horz" anchor="b">
            <a:normAutofit/>
          </a:bodyPr>
          <a:lstStyle/>
          <a:p>
            <a:r>
              <a:rPr kumimoji="0" lang="zh-TW" altLang="en-US"/>
              <a:t>按一下以編輯母片標題樣式</a:t>
            </a:r>
            <a:endParaRPr kumimoji="0" lang="en-US"/>
          </a:p>
        </p:txBody>
      </p:sp>
      <p:sp>
        <p:nvSpPr>
          <p:cNvPr id="4" name="文字版面配置區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5" name="日期版面配置區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136E41F5-E3CD-4340-B3B8-FEA07463DB8B}" type="datetimeFigureOut">
              <a:rPr lang="zh-TW" altLang="en-US" smtClean="0">
                <a:solidFill>
                  <a:srgbClr val="E3DED1">
                    <a:shade val="50000"/>
                  </a:srgbClr>
                </a:solidFill>
              </a:rPr>
              <a:pPr/>
              <a:t>2020/2/26</a:t>
            </a:fld>
            <a:endParaRPr lang="zh-TW" altLang="en-US">
              <a:solidFill>
                <a:srgbClr val="E3DED1">
                  <a:shade val="50000"/>
                </a:srgbClr>
              </a:solidFill>
            </a:endParaRPr>
          </a:p>
        </p:txBody>
      </p:sp>
      <p:sp>
        <p:nvSpPr>
          <p:cNvPr id="18" name="頁尾版面配置區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zh-TW" altLang="en-US">
              <a:solidFill>
                <a:srgbClr val="E3DED1">
                  <a:shade val="50000"/>
                </a:srgbClr>
              </a:solidFill>
            </a:endParaRPr>
          </a:p>
        </p:txBody>
      </p:sp>
      <p:sp>
        <p:nvSpPr>
          <p:cNvPr id="5" name="投影片編號版面配置區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BA24649C-D145-45D6-A8E7-11105DCDC5F1}" type="slidenum">
              <a:rPr lang="zh-TW" altLang="en-US" smtClean="0">
                <a:solidFill>
                  <a:srgbClr val="E3DED1">
                    <a:shade val="50000"/>
                  </a:srgbClr>
                </a:solidFill>
              </a:rPr>
              <a:pPr/>
              <a:t>‹#›</a:t>
            </a:fld>
            <a:endParaRPr lang="zh-TW" altLang="en-US">
              <a:solidFill>
                <a:srgbClr val="E3DED1">
                  <a:shade val="50000"/>
                </a:srgbClr>
              </a:solidFill>
            </a:endParaRPr>
          </a:p>
        </p:txBody>
      </p:sp>
    </p:spTree>
    <p:extLst>
      <p:ext uri="{BB962C8B-B14F-4D97-AF65-F5344CB8AC3E}">
        <p14:creationId xmlns:p14="http://schemas.microsoft.com/office/powerpoint/2010/main" val="23042690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5BBEAD13-0566-4C6C-97E7-55F17F24B09F}" type="datetimeFigureOut">
              <a:rPr lang="zh-TW" altLang="en-US" smtClean="0"/>
              <a:t>2020/2/26</a:t>
            </a:fld>
            <a:endParaRPr lang="zh-TW" altLang="en-US"/>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73DA0BB7-265A-403C-9275-D587AB510EDC}" type="slidenum">
              <a:rPr lang="zh-TW" altLang="en-US" smtClean="0"/>
              <a:t>‹#›</a:t>
            </a:fld>
            <a:endParaRPr lang="zh-TW" altLang="en-US"/>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1702884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0" pos="594">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3.xml"/><Relationship Id="rId4" Type="http://schemas.openxmlformats.org/officeDocument/2006/relationships/image" Target="../media/image117.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3.xml"/><Relationship Id="rId4" Type="http://schemas.openxmlformats.org/officeDocument/2006/relationships/image" Target="../media/image121.jpeg"/></Relationships>
</file>

<file path=ppt/slides/_rels/slide1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3.xml"/><Relationship Id="rId4" Type="http://schemas.openxmlformats.org/officeDocument/2006/relationships/image" Target="../media/image125.jpe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3.xml"/></Relationships>
</file>

<file path=ppt/slides/_rels/slide158.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137.jpeg"/><Relationship Id="rId7" Type="http://schemas.openxmlformats.org/officeDocument/2006/relationships/image" Target="../media/image141.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40.jpeg"/><Relationship Id="rId5" Type="http://schemas.openxmlformats.org/officeDocument/2006/relationships/image" Target="../media/image13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3.xml"/></Relationships>
</file>

<file path=ppt/slides/_rels/slide16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1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62.png"/><Relationship Id="rId4" Type="http://schemas.openxmlformats.org/officeDocument/2006/relationships/image" Target="%0fZigBee_logo.jpg%20%20%20%20%20%20%20%20%20%20%20%20%20%20%20%20%20%20%20%20%20%20%20%20%20%20%20%20%20%20%20%20%20%20%20%20%20%20%20%20%20%20%20%20%20%20%20%2000024BB0%06Mac%20HD%20%20%20%20%20%20%20%20%20%20%20%20%20%20%20%20%20%20%20%20%20%20%20%20%20BCA592C8:"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0fTable2%20copy.jpg%20%20%20%20%20%20%20%20%20%20%20%20%20%20%20%20%20%20%20%20%20%20%20%20%20%20%20%20%20%20%20%20%20%20%20%20%20%20%20%20%20%20%20%20%20%20%20%2000022645%06Mac%20HD%20%20%20%20%20%20%20%20%20%20%20%20%20%20%20%20%20%20%20%20%20%20%20%20%20BCA592C8:" TargetMode="External"/><Relationship Id="rId2" Type="http://schemas.openxmlformats.org/officeDocument/2006/relationships/image" Target="../media/image163.jpeg"/><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png"/><Relationship Id="rId1" Type="http://schemas.openxmlformats.org/officeDocument/2006/relationships/slideLayout" Target="../slideLayouts/slideLayout17.xml"/></Relationships>
</file>

<file path=ppt/slides/_rels/slide18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17.xml"/></Relationships>
</file>

<file path=ppt/slides/_rels/slide187.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172.gif"/><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8.xml"/></Relationships>
</file>

<file path=ppt/slides/_rels/slide193.xml.rels><?xml version="1.0" encoding="UTF-8" standalone="yes"?>
<Relationships xmlns="http://schemas.openxmlformats.org/package/2006/relationships"><Relationship Id="rId2" Type="http://schemas.openxmlformats.org/officeDocument/2006/relationships/image" Target="../media/image175.gif"/><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8.xml"/></Relationships>
</file>

<file path=ppt/slides/_rels/slide1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8.xml"/></Relationships>
</file>

<file path=ppt/slides/_rels/slide2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8.xml"/></Relationships>
</file>

<file path=ppt/slides/_rels/slide2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8.xml"/></Relationships>
</file>

<file path=ppt/slides/_rels/slide2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8.xml"/></Relationships>
</file>

<file path=ppt/slides/_rels/slide2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hyperlink" Target="https://www.youtube.com/watch?v=-AsuUdi1BiY" TargetMode="External"/><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8" Type="http://schemas.openxmlformats.org/officeDocument/2006/relationships/image" Target="../media/image205.jpeg"/><Relationship Id="rId3" Type="http://schemas.openxmlformats.org/officeDocument/2006/relationships/image" Target="../media/image201.jpeg"/><Relationship Id="rId7" Type="http://schemas.openxmlformats.org/officeDocument/2006/relationships/hyperlink" Target="http://images.google.cn/imgres?imgurl=http://pic1.ooopic.com/uploadfilepic/sheji/2009-04-17/OOOPIC_1980_200904179725666057a60f16.jpg&amp;imgrefurl=http://www.ooopic.com/design/2009-4-17/506510.html&amp;usg=__7hyfJuP0-djYKzXQcYVbZMmJdeo=&amp;h=600&amp;w=800&amp;sz=512&amp;hl=zh-CN&amp;start=156&amp;tbnid=1g-D9Ntuj-MAdM:&amp;tbnh=107&amp;tbnw=143&amp;prev=/images?q=%E6%88%BF%E5%B1%8B%E8%AE%BE%E8%AE%A1%E5%B9%B3%E9%9D%A2%E5%9B%BE&amp;gbv=2&amp;ndsp=20&amp;hl=zh-CN&amp;sa=N&amp;start=140&amp;newwindow=1" TargetMode="External"/><Relationship Id="rId2" Type="http://schemas.openxmlformats.org/officeDocument/2006/relationships/image" Target="../media/image200.jpeg"/><Relationship Id="rId1" Type="http://schemas.openxmlformats.org/officeDocument/2006/relationships/slideLayout" Target="../slideLayouts/slideLayout24.xml"/><Relationship Id="rId6" Type="http://schemas.openxmlformats.org/officeDocument/2006/relationships/image" Target="../media/image204.jpeg"/><Relationship Id="rId5" Type="http://schemas.openxmlformats.org/officeDocument/2006/relationships/image" Target="../media/image203.jpeg"/><Relationship Id="rId4" Type="http://schemas.openxmlformats.org/officeDocument/2006/relationships/image" Target="../media/image202.jpeg"/></Relationships>
</file>

<file path=ppt/slides/_rels/slide222.xml.rels><?xml version="1.0" encoding="UTF-8" standalone="yes"?>
<Relationships xmlns="http://schemas.openxmlformats.org/package/2006/relationships"><Relationship Id="rId8" Type="http://schemas.openxmlformats.org/officeDocument/2006/relationships/image" Target="../media/image212.jpeg"/><Relationship Id="rId13" Type="http://schemas.openxmlformats.org/officeDocument/2006/relationships/image" Target="../media/image217.jpeg"/><Relationship Id="rId18" Type="http://schemas.openxmlformats.org/officeDocument/2006/relationships/image" Target="../media/image221.jpeg"/><Relationship Id="rId26" Type="http://schemas.openxmlformats.org/officeDocument/2006/relationships/hyperlink" Target="http://images.google.cn/imgres?imgurl=http://www.ilighting.net/attachments/2008/02/11153_200802241929231Ss69.jpg&amp;imgrefurl=http://www.ilighting.net/?11153/viewspace-7355&amp;usg=__5SXBTjjYISN3_jcIE0x_yICFD60=&amp;h=450&amp;w=450&amp;sz=38&amp;hl=zh-CN&amp;start=4&amp;tbnid=-a64xdVha4_-hM:&amp;tbnh=127&amp;tbnw=127&amp;prev=/images?q=%E7%81%AF%E5%85%B7&amp;gbv=2&amp;hl=zh-CN&amp;newwindow=1" TargetMode="External"/><Relationship Id="rId3" Type="http://schemas.openxmlformats.org/officeDocument/2006/relationships/image" Target="../media/image207.jpeg"/><Relationship Id="rId21" Type="http://schemas.openxmlformats.org/officeDocument/2006/relationships/image" Target="../media/image223.jpeg"/><Relationship Id="rId34" Type="http://schemas.openxmlformats.org/officeDocument/2006/relationships/image" Target="../media/image234.jpeg"/><Relationship Id="rId7" Type="http://schemas.openxmlformats.org/officeDocument/2006/relationships/image" Target="../media/image211.jpeg"/><Relationship Id="rId12" Type="http://schemas.openxmlformats.org/officeDocument/2006/relationships/image" Target="../media/image216.png"/><Relationship Id="rId17" Type="http://schemas.openxmlformats.org/officeDocument/2006/relationships/hyperlink" Target="http://images.google.cn/imgres?imgurl=http://www.chinataiwan.org/sssh/jjjs/200808/W020080820579964929325.jpg&amp;imgrefurl=http://www.chinataiwan.org/sssh/jjjs/200808/t20080820_728193.htm&amp;usg=__uThs1pPdHRJSGfKWE60rtcIKjIU=&amp;h=500&amp;w=500&amp;sz=38&amp;hl=zh-CN&amp;start=11&amp;tbnid=ZZMhH4rFZ_WovM:&amp;tbnh=130&amp;tbnw=130&amp;prev=/images?q=%E7%AA%97%E5%B8%98&amp;gbv=2&amp;hl=zh-CN&amp;newwindow=1" TargetMode="External"/><Relationship Id="rId25" Type="http://schemas.openxmlformats.org/officeDocument/2006/relationships/image" Target="../media/image226.jpeg"/><Relationship Id="rId33" Type="http://schemas.openxmlformats.org/officeDocument/2006/relationships/image" Target="../media/image233.png"/><Relationship Id="rId2" Type="http://schemas.openxmlformats.org/officeDocument/2006/relationships/image" Target="../media/image206.png"/><Relationship Id="rId16" Type="http://schemas.openxmlformats.org/officeDocument/2006/relationships/image" Target="../media/image220.jpeg"/><Relationship Id="rId20" Type="http://schemas.openxmlformats.org/officeDocument/2006/relationships/image" Target="../media/image222.jpeg"/><Relationship Id="rId29" Type="http://schemas.openxmlformats.org/officeDocument/2006/relationships/image" Target="../media/image229.png"/><Relationship Id="rId1" Type="http://schemas.openxmlformats.org/officeDocument/2006/relationships/slideLayout" Target="../slideLayouts/slideLayout24.xml"/><Relationship Id="rId6" Type="http://schemas.openxmlformats.org/officeDocument/2006/relationships/image" Target="../media/image210.jpeg"/><Relationship Id="rId11" Type="http://schemas.openxmlformats.org/officeDocument/2006/relationships/image" Target="../media/image215.jpeg"/><Relationship Id="rId24" Type="http://schemas.openxmlformats.org/officeDocument/2006/relationships/hyperlink" Target="http://images.google.cn/imgres?imgurl=http://www.gxhouse.com/UpFile/NewsContent/2008429163126294.jpg&amp;imgrefurl=http://www.gxhouse.com/NewsHtml/2008429161438.html&amp;usg=__iGEN0CmBwARE8rYMga3z04a0lP0=&amp;h=300&amp;w=300&amp;sz=10&amp;hl=zh-CN&amp;start=16&amp;tbnid=98TwYyy9Ei04NM:&amp;tbnh=116&amp;tbnw=116&amp;prev=/images?q=%E7%81%AF%E5%85%B7&amp;gbv=2&amp;hl=zh-CN&amp;newwindow=1" TargetMode="External"/><Relationship Id="rId32" Type="http://schemas.openxmlformats.org/officeDocument/2006/relationships/image" Target="../media/image232.png"/><Relationship Id="rId5" Type="http://schemas.openxmlformats.org/officeDocument/2006/relationships/image" Target="../media/image209.png"/><Relationship Id="rId15" Type="http://schemas.openxmlformats.org/officeDocument/2006/relationships/image" Target="../media/image219.png"/><Relationship Id="rId23" Type="http://schemas.openxmlformats.org/officeDocument/2006/relationships/image" Target="../media/image225.jpeg"/><Relationship Id="rId28" Type="http://schemas.openxmlformats.org/officeDocument/2006/relationships/image" Target="../media/image228.jpeg"/><Relationship Id="rId10" Type="http://schemas.openxmlformats.org/officeDocument/2006/relationships/image" Target="../media/image214.png"/><Relationship Id="rId19" Type="http://schemas.openxmlformats.org/officeDocument/2006/relationships/hyperlink" Target="http://images.google.cn/imgres?imgurl=http://www.sichjc.com/UserDocument/q002/Picture/20071225121511.jpg&amp;imgrefurl=http://www.sichjc.com/cp_view.asp?SMT_id=245&amp;usg=__Ya36awff2qtuBaAMOydtxcmopHI=&amp;h=300&amp;w=402&amp;sz=23&amp;hl=zh-CN&amp;start=34&amp;tbnid=c_qweo39HmZRGM:&amp;tbnh=93&amp;tbnw=124&amp;prev=/images?q=%E7%AA%97%E5%B8%98&amp;gbv=2&amp;ndsp=20&amp;hl=zh-CN&amp;sa=N&amp;start=20&amp;newwindow=1" TargetMode="External"/><Relationship Id="rId31" Type="http://schemas.openxmlformats.org/officeDocument/2006/relationships/image" Target="../media/image231.png"/><Relationship Id="rId4" Type="http://schemas.openxmlformats.org/officeDocument/2006/relationships/image" Target="../media/image208.png"/><Relationship Id="rId9" Type="http://schemas.openxmlformats.org/officeDocument/2006/relationships/image" Target="../media/image213.jpeg"/><Relationship Id="rId14" Type="http://schemas.openxmlformats.org/officeDocument/2006/relationships/image" Target="../media/image218.png"/><Relationship Id="rId22" Type="http://schemas.openxmlformats.org/officeDocument/2006/relationships/image" Target="../media/image224.jpeg"/><Relationship Id="rId27" Type="http://schemas.openxmlformats.org/officeDocument/2006/relationships/image" Target="../media/image227.jpeg"/><Relationship Id="rId30" Type="http://schemas.openxmlformats.org/officeDocument/2006/relationships/image" Target="../media/image230.png"/></Relationships>
</file>

<file path=ppt/slides/_rels/slide22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18" Type="http://schemas.openxmlformats.org/officeDocument/2006/relationships/image" Target="../media/image251.jpeg"/><Relationship Id="rId26" Type="http://schemas.openxmlformats.org/officeDocument/2006/relationships/image" Target="../media/image259.jpeg"/><Relationship Id="rId39" Type="http://schemas.openxmlformats.org/officeDocument/2006/relationships/image" Target="../media/image272.jpeg"/><Relationship Id="rId3" Type="http://schemas.openxmlformats.org/officeDocument/2006/relationships/image" Target="../media/image236.png"/><Relationship Id="rId21" Type="http://schemas.openxmlformats.org/officeDocument/2006/relationships/image" Target="../media/image254.jpeg"/><Relationship Id="rId34" Type="http://schemas.openxmlformats.org/officeDocument/2006/relationships/image" Target="../media/image267.png"/><Relationship Id="rId7" Type="http://schemas.openxmlformats.org/officeDocument/2006/relationships/image" Target="../media/image240.jpeg"/><Relationship Id="rId12" Type="http://schemas.openxmlformats.org/officeDocument/2006/relationships/image" Target="../media/image245.png"/><Relationship Id="rId17" Type="http://schemas.openxmlformats.org/officeDocument/2006/relationships/image" Target="../media/image250.png"/><Relationship Id="rId25" Type="http://schemas.openxmlformats.org/officeDocument/2006/relationships/image" Target="../media/image258.jpeg"/><Relationship Id="rId33" Type="http://schemas.openxmlformats.org/officeDocument/2006/relationships/image" Target="../media/image266.png"/><Relationship Id="rId38" Type="http://schemas.openxmlformats.org/officeDocument/2006/relationships/image" Target="../media/image271.jpeg"/><Relationship Id="rId2" Type="http://schemas.openxmlformats.org/officeDocument/2006/relationships/image" Target="../media/image235.png"/><Relationship Id="rId16" Type="http://schemas.openxmlformats.org/officeDocument/2006/relationships/image" Target="../media/image249.png"/><Relationship Id="rId20" Type="http://schemas.openxmlformats.org/officeDocument/2006/relationships/image" Target="../media/image253.jpeg"/><Relationship Id="rId29" Type="http://schemas.openxmlformats.org/officeDocument/2006/relationships/image" Target="../media/image262.png"/><Relationship Id="rId41" Type="http://schemas.openxmlformats.org/officeDocument/2006/relationships/image" Target="../media/image274.png"/><Relationship Id="rId1" Type="http://schemas.openxmlformats.org/officeDocument/2006/relationships/slideLayout" Target="../slideLayouts/slideLayout24.xml"/><Relationship Id="rId6" Type="http://schemas.openxmlformats.org/officeDocument/2006/relationships/image" Target="../media/image239.jpeg"/><Relationship Id="rId11" Type="http://schemas.openxmlformats.org/officeDocument/2006/relationships/image" Target="../media/image244.png"/><Relationship Id="rId24" Type="http://schemas.openxmlformats.org/officeDocument/2006/relationships/image" Target="../media/image257.jpeg"/><Relationship Id="rId32" Type="http://schemas.openxmlformats.org/officeDocument/2006/relationships/image" Target="../media/image265.png"/><Relationship Id="rId37" Type="http://schemas.openxmlformats.org/officeDocument/2006/relationships/image" Target="../media/image270.jpeg"/><Relationship Id="rId40" Type="http://schemas.openxmlformats.org/officeDocument/2006/relationships/image" Target="../media/image273.png"/><Relationship Id="rId5" Type="http://schemas.openxmlformats.org/officeDocument/2006/relationships/image" Target="../media/image238.jpeg"/><Relationship Id="rId15" Type="http://schemas.openxmlformats.org/officeDocument/2006/relationships/image" Target="../media/image248.jpeg"/><Relationship Id="rId23" Type="http://schemas.openxmlformats.org/officeDocument/2006/relationships/image" Target="../media/image256.jpeg"/><Relationship Id="rId28" Type="http://schemas.openxmlformats.org/officeDocument/2006/relationships/image" Target="../media/image261.jpeg"/><Relationship Id="rId36" Type="http://schemas.openxmlformats.org/officeDocument/2006/relationships/image" Target="../media/image269.png"/><Relationship Id="rId10" Type="http://schemas.openxmlformats.org/officeDocument/2006/relationships/image" Target="../media/image243.jpeg"/><Relationship Id="rId19" Type="http://schemas.openxmlformats.org/officeDocument/2006/relationships/image" Target="../media/image252.jpeg"/><Relationship Id="rId31" Type="http://schemas.openxmlformats.org/officeDocument/2006/relationships/image" Target="../media/image264.png"/><Relationship Id="rId4" Type="http://schemas.openxmlformats.org/officeDocument/2006/relationships/image" Target="../media/image237.jpeg"/><Relationship Id="rId9" Type="http://schemas.openxmlformats.org/officeDocument/2006/relationships/image" Target="../media/image242.png"/><Relationship Id="rId14" Type="http://schemas.openxmlformats.org/officeDocument/2006/relationships/image" Target="../media/image247.png"/><Relationship Id="rId22" Type="http://schemas.openxmlformats.org/officeDocument/2006/relationships/image" Target="../media/image255.jpeg"/><Relationship Id="rId27" Type="http://schemas.openxmlformats.org/officeDocument/2006/relationships/image" Target="../media/image260.jpeg"/><Relationship Id="rId30" Type="http://schemas.openxmlformats.org/officeDocument/2006/relationships/image" Target="../media/image263.jpeg"/><Relationship Id="rId35" Type="http://schemas.openxmlformats.org/officeDocument/2006/relationships/image" Target="../media/image268.png"/></Relationships>
</file>

<file path=ppt/slides/_rels/slide22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image" Target="../media/image277.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4.xml"/></Relationships>
</file>

<file path=ppt/slides/_rels/slide230.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image" Target="../media/image278.png"/><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2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251.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260.xml.rels><?xml version="1.0" encoding="UTF-8" standalone="yes"?>
<Relationships xmlns="http://schemas.openxmlformats.org/package/2006/relationships"><Relationship Id="rId2" Type="http://schemas.openxmlformats.org/officeDocument/2006/relationships/image" Target="../media/image304.wmf"/><Relationship Id="rId1" Type="http://schemas.openxmlformats.org/officeDocument/2006/relationships/slideLayout" Target="../slideLayouts/slideLayout23.xml"/></Relationships>
</file>

<file path=ppt/slides/_rels/slide261.xml.rels><?xml version="1.0" encoding="UTF-8" standalone="yes"?>
<Relationships xmlns="http://schemas.openxmlformats.org/package/2006/relationships"><Relationship Id="rId2" Type="http://schemas.openxmlformats.org/officeDocument/2006/relationships/image" Target="../media/image305.wmf"/><Relationship Id="rId1" Type="http://schemas.openxmlformats.org/officeDocument/2006/relationships/slideLayout" Target="../slideLayouts/slideLayout23.xml"/></Relationships>
</file>

<file path=ppt/slides/_rels/slide262.xml.rels><?xml version="1.0" encoding="UTF-8" standalone="yes"?>
<Relationships xmlns="http://schemas.openxmlformats.org/package/2006/relationships"><Relationship Id="rId2" Type="http://schemas.openxmlformats.org/officeDocument/2006/relationships/image" Target="../media/image306.wmf"/><Relationship Id="rId1" Type="http://schemas.openxmlformats.org/officeDocument/2006/relationships/slideLayout" Target="../slideLayouts/slideLayout23.xml"/></Relationships>
</file>

<file path=ppt/slides/_rels/slide263.xml.rels><?xml version="1.0" encoding="UTF-8" standalone="yes"?>
<Relationships xmlns="http://schemas.openxmlformats.org/package/2006/relationships"><Relationship Id="rId2" Type="http://schemas.openxmlformats.org/officeDocument/2006/relationships/image" Target="../media/image307.wmf"/><Relationship Id="rId1" Type="http://schemas.openxmlformats.org/officeDocument/2006/relationships/slideLayout" Target="../slideLayouts/slideLayout23.xml"/></Relationships>
</file>

<file path=ppt/slides/_rels/slide264.xml.rels><?xml version="1.0" encoding="UTF-8" standalone="yes"?>
<Relationships xmlns="http://schemas.openxmlformats.org/package/2006/relationships"><Relationship Id="rId2" Type="http://schemas.openxmlformats.org/officeDocument/2006/relationships/image" Target="../media/image308.wmf"/><Relationship Id="rId1" Type="http://schemas.openxmlformats.org/officeDocument/2006/relationships/slideLayout" Target="../slideLayouts/slideLayout23.xml"/></Relationships>
</file>

<file path=ppt/slides/_rels/slide265.xml.rels><?xml version="1.0" encoding="UTF-8" standalone="yes"?>
<Relationships xmlns="http://schemas.openxmlformats.org/package/2006/relationships"><Relationship Id="rId2" Type="http://schemas.openxmlformats.org/officeDocument/2006/relationships/image" Target="../media/image309.wmf"/><Relationship Id="rId1" Type="http://schemas.openxmlformats.org/officeDocument/2006/relationships/slideLayout" Target="../slideLayouts/slideLayout23.xml"/></Relationships>
</file>

<file path=ppt/slides/_rels/slide266.xml.rels><?xml version="1.0" encoding="UTF-8" standalone="yes"?>
<Relationships xmlns="http://schemas.openxmlformats.org/package/2006/relationships"><Relationship Id="rId2" Type="http://schemas.openxmlformats.org/officeDocument/2006/relationships/image" Target="../media/image310.wmf"/><Relationship Id="rId1" Type="http://schemas.openxmlformats.org/officeDocument/2006/relationships/slideLayout" Target="../slideLayouts/slideLayout23.xml"/></Relationships>
</file>

<file path=ppt/slides/_rels/slide267.xml.rels><?xml version="1.0" encoding="UTF-8" standalone="yes"?>
<Relationships xmlns="http://schemas.openxmlformats.org/package/2006/relationships"><Relationship Id="rId2" Type="http://schemas.openxmlformats.org/officeDocument/2006/relationships/image" Target="../media/image311.wmf"/><Relationship Id="rId1" Type="http://schemas.openxmlformats.org/officeDocument/2006/relationships/slideLayout" Target="../slideLayouts/slideLayout23.xml"/></Relationships>
</file>

<file path=ppt/slides/_rels/slide268.xml.rels><?xml version="1.0" encoding="UTF-8" standalone="yes"?>
<Relationships xmlns="http://schemas.openxmlformats.org/package/2006/relationships"><Relationship Id="rId2" Type="http://schemas.openxmlformats.org/officeDocument/2006/relationships/image" Target="../media/image312.wmf"/><Relationship Id="rId1" Type="http://schemas.openxmlformats.org/officeDocument/2006/relationships/slideLayout" Target="../slideLayouts/slideLayout23.xml"/></Relationships>
</file>

<file path=ppt/slides/_rels/slide269.xml.rels><?xml version="1.0" encoding="UTF-8" standalone="yes"?>
<Relationships xmlns="http://schemas.openxmlformats.org/package/2006/relationships"><Relationship Id="rId2" Type="http://schemas.openxmlformats.org/officeDocument/2006/relationships/image" Target="../media/image313.wmf"/><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4.xml"/></Relationships>
</file>

<file path=ppt/slides/_rels/slide270.xml.rels><?xml version="1.0" encoding="UTF-8" standalone="yes"?>
<Relationships xmlns="http://schemas.openxmlformats.org/package/2006/relationships"><Relationship Id="rId2" Type="http://schemas.openxmlformats.org/officeDocument/2006/relationships/image" Target="../media/image314.wmf"/><Relationship Id="rId1" Type="http://schemas.openxmlformats.org/officeDocument/2006/relationships/slideLayout" Target="../slideLayouts/slideLayout23.xml"/></Relationships>
</file>

<file path=ppt/slides/_rels/slide271.xml.rels><?xml version="1.0" encoding="UTF-8" standalone="yes"?>
<Relationships xmlns="http://schemas.openxmlformats.org/package/2006/relationships"><Relationship Id="rId2" Type="http://schemas.openxmlformats.org/officeDocument/2006/relationships/image" Target="../media/image315.wmf"/><Relationship Id="rId1" Type="http://schemas.openxmlformats.org/officeDocument/2006/relationships/slideLayout" Target="../slideLayouts/slideLayout2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280.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4.xml"/></Relationships>
</file>

<file path=ppt/slides/_rels/slide290.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物聯網概論</a:t>
            </a:r>
          </a:p>
        </p:txBody>
      </p:sp>
      <p:sp>
        <p:nvSpPr>
          <p:cNvPr id="3" name="副標題 2"/>
          <p:cNvSpPr>
            <a:spLocks noGrp="1"/>
          </p:cNvSpPr>
          <p:nvPr>
            <p:ph type="subTitle" idx="1"/>
          </p:nvPr>
        </p:nvSpPr>
        <p:spPr/>
        <p:txBody>
          <a:bodyPr/>
          <a:lstStyle/>
          <a:p>
            <a:r>
              <a:rPr lang="zh-TW" altLang="en-US" dirty="0"/>
              <a:t>謝坤達     </a:t>
            </a:r>
            <a:r>
              <a:rPr lang="en-US" altLang="zh-TW" dirty="0"/>
              <a:t>jumbokh@gmail.com</a:t>
            </a:r>
            <a:endParaRPr lang="zh-TW" altLang="en-US" dirty="0"/>
          </a:p>
        </p:txBody>
      </p:sp>
    </p:spTree>
    <p:extLst>
      <p:ext uri="{BB962C8B-B14F-4D97-AF65-F5344CB8AC3E}">
        <p14:creationId xmlns:p14="http://schemas.microsoft.com/office/powerpoint/2010/main" val="1672038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213511" y="1007408"/>
            <a:ext cx="6920396" cy="47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6713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內容版面配置區 1">
            <a:extLst>
              <a:ext uri="{FF2B5EF4-FFF2-40B4-BE49-F238E27FC236}">
                <a16:creationId xmlns:a16="http://schemas.microsoft.com/office/drawing/2014/main" id="{D507E8DA-650D-40CB-866D-0A6734272E7D}"/>
              </a:ext>
            </a:extLst>
          </p:cNvPr>
          <p:cNvSpPr>
            <a:spLocks noGrp="1"/>
          </p:cNvSpPr>
          <p:nvPr>
            <p:ph idx="1"/>
          </p:nvPr>
        </p:nvSpPr>
        <p:spPr/>
        <p:txBody>
          <a:bodyPr/>
          <a:lstStyle/>
          <a:p>
            <a:r>
              <a:rPr lang="zh-TW" altLang="zh-TW"/>
              <a:t>原始</a:t>
            </a:r>
            <a:r>
              <a:rPr lang="en-US" altLang="zh-TW"/>
              <a:t>SIN</a:t>
            </a:r>
            <a:r>
              <a:rPr lang="zh-TW" altLang="zh-TW"/>
              <a:t>波訊號間隔</a:t>
            </a:r>
            <a:r>
              <a:rPr lang="en-US" altLang="zh-TW"/>
              <a:t>10</a:t>
            </a:r>
            <a:r>
              <a:rPr lang="zh-TW" altLang="zh-TW"/>
              <a:t>時間單位取樣</a:t>
            </a:r>
            <a:endParaRPr lang="zh-TW" altLang="en-US"/>
          </a:p>
          <a:p>
            <a:pPr>
              <a:buFont typeface="Wingdings" panose="05000000000000000000" pitchFamily="2" charset="2"/>
              <a:buNone/>
            </a:pPr>
            <a:endParaRPr lang="zh-TW" altLang="en-US"/>
          </a:p>
        </p:txBody>
      </p:sp>
      <p:sp>
        <p:nvSpPr>
          <p:cNvPr id="11267" name="標題 2">
            <a:extLst>
              <a:ext uri="{FF2B5EF4-FFF2-40B4-BE49-F238E27FC236}">
                <a16:creationId xmlns:a16="http://schemas.microsoft.com/office/drawing/2014/main" id="{E2373A02-9C55-41E7-874D-0D188ADC8373}"/>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pic>
        <p:nvPicPr>
          <p:cNvPr id="11268" name="圖片 3" descr="類比訊號SIN(D).tif">
            <a:extLst>
              <a:ext uri="{FF2B5EF4-FFF2-40B4-BE49-F238E27FC236}">
                <a16:creationId xmlns:a16="http://schemas.microsoft.com/office/drawing/2014/main" id="{A2C34A85-8118-4A23-8DDD-CAAFABDDD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931283"/>
            <a:ext cx="452437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內容版面配置區 1">
            <a:extLst>
              <a:ext uri="{FF2B5EF4-FFF2-40B4-BE49-F238E27FC236}">
                <a16:creationId xmlns:a16="http://schemas.microsoft.com/office/drawing/2014/main" id="{BA2A312F-C84D-48BE-9479-47F239753E60}"/>
              </a:ext>
            </a:extLst>
          </p:cNvPr>
          <p:cNvSpPr>
            <a:spLocks noGrp="1"/>
          </p:cNvSpPr>
          <p:nvPr>
            <p:ph idx="1"/>
          </p:nvPr>
        </p:nvSpPr>
        <p:spPr/>
        <p:txBody>
          <a:bodyPr/>
          <a:lstStyle/>
          <a:p>
            <a:r>
              <a:rPr lang="zh-TW" altLang="zh-TW"/>
              <a:t>取樣頻率的不同，就會造成取樣後的圖形與最原始的圖形有差異，影響之後的判斷。此外當解析度不同時，系統所能得到的結果，也會影響整體性能的好壞。</a:t>
            </a:r>
          </a:p>
          <a:p>
            <a:pPr>
              <a:buFont typeface="Wingdings" panose="05000000000000000000" pitchFamily="2" charset="2"/>
              <a:buNone/>
            </a:pPr>
            <a:endParaRPr lang="zh-TW" altLang="en-US"/>
          </a:p>
        </p:txBody>
      </p:sp>
      <p:sp>
        <p:nvSpPr>
          <p:cNvPr id="12291" name="標題 2">
            <a:extLst>
              <a:ext uri="{FF2B5EF4-FFF2-40B4-BE49-F238E27FC236}">
                <a16:creationId xmlns:a16="http://schemas.microsoft.com/office/drawing/2014/main" id="{FF1A67C2-A000-4DBE-9D7B-E8B7C680D985}"/>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1">
            <a:extLst>
              <a:ext uri="{FF2B5EF4-FFF2-40B4-BE49-F238E27FC236}">
                <a16:creationId xmlns:a16="http://schemas.microsoft.com/office/drawing/2014/main" id="{F5CFD2B8-5058-45FA-A23D-C1D963C56477}"/>
              </a:ext>
            </a:extLst>
          </p:cNvPr>
          <p:cNvSpPr>
            <a:spLocks noGrp="1"/>
          </p:cNvSpPr>
          <p:nvPr>
            <p:ph idx="1"/>
          </p:nvPr>
        </p:nvSpPr>
        <p:spPr/>
        <p:txBody>
          <a:bodyPr/>
          <a:lstStyle/>
          <a:p>
            <a:r>
              <a:rPr lang="zh-TW" altLang="zh-TW"/>
              <a:t>有了數位訊號的發明，讓我們可以使用單純的</a:t>
            </a:r>
            <a:r>
              <a:rPr lang="en-US" altLang="zh-TW"/>
              <a:t>0</a:t>
            </a:r>
            <a:r>
              <a:rPr lang="zh-TW" altLang="zh-TW"/>
              <a:t>與</a:t>
            </a:r>
            <a:r>
              <a:rPr lang="en-US" altLang="zh-TW"/>
              <a:t>1</a:t>
            </a:r>
            <a:r>
              <a:rPr lang="zh-TW" altLang="zh-TW"/>
              <a:t>兩種表示方法，將類比轉換成數位資料，提高其抗干擾和面對環境傷害的能力</a:t>
            </a:r>
            <a:endParaRPr lang="zh-TW" altLang="en-US"/>
          </a:p>
        </p:txBody>
      </p:sp>
      <p:sp>
        <p:nvSpPr>
          <p:cNvPr id="13315" name="標題 2">
            <a:extLst>
              <a:ext uri="{FF2B5EF4-FFF2-40B4-BE49-F238E27FC236}">
                <a16:creationId xmlns:a16="http://schemas.microsoft.com/office/drawing/2014/main" id="{2EC89C77-F17E-4723-8085-6C3A1ED194AD}"/>
              </a:ext>
            </a:extLst>
          </p:cNvPr>
          <p:cNvSpPr>
            <a:spLocks noGrp="1"/>
          </p:cNvSpPr>
          <p:nvPr>
            <p:ph type="title"/>
          </p:nvPr>
        </p:nvSpPr>
        <p:spPr/>
        <p:txBody>
          <a:bodyPr/>
          <a:lstStyle/>
          <a:p>
            <a:r>
              <a:rPr lang="zh-TW" altLang="zh-TW"/>
              <a:t>類比訊號轉換</a:t>
            </a:r>
            <a:endParaRPr lang="zh-TW" altLang="en-US"/>
          </a:p>
        </p:txBody>
      </p:sp>
      <p:pic>
        <p:nvPicPr>
          <p:cNvPr id="13316" name="圖片 3" descr="AD轉換流程.tif">
            <a:extLst>
              <a:ext uri="{FF2B5EF4-FFF2-40B4-BE49-F238E27FC236}">
                <a16:creationId xmlns:a16="http://schemas.microsoft.com/office/drawing/2014/main" id="{584CAB57-E8FE-4231-8101-864048D5E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933056"/>
            <a:ext cx="48006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內容版面配置區 1">
            <a:extLst>
              <a:ext uri="{FF2B5EF4-FFF2-40B4-BE49-F238E27FC236}">
                <a16:creationId xmlns:a16="http://schemas.microsoft.com/office/drawing/2014/main" id="{F2E94A13-2366-4FFF-A6F0-4F2EBA80A90E}"/>
              </a:ext>
            </a:extLst>
          </p:cNvPr>
          <p:cNvSpPr>
            <a:spLocks noGrp="1"/>
          </p:cNvSpPr>
          <p:nvPr>
            <p:ph idx="1"/>
          </p:nvPr>
        </p:nvSpPr>
        <p:spPr/>
        <p:txBody>
          <a:bodyPr/>
          <a:lstStyle/>
          <a:p>
            <a:r>
              <a:rPr lang="zh-TW" altLang="zh-TW"/>
              <a:t>在系統中的</a:t>
            </a:r>
            <a:r>
              <a:rPr lang="en-US" altLang="zh-TW"/>
              <a:t>AD</a:t>
            </a:r>
            <a:r>
              <a:rPr lang="zh-TW" altLang="zh-TW"/>
              <a:t>轉換是把所有要讀取的類比訊號轉換成為電壓數值，而這些數值大小的變化、極值便是我們系統輸入的一部分，需要轉換的可能是壓力值、溫度等環境參數，由這些資料我們才可以決定系統該做怎樣的輸出。</a:t>
            </a:r>
            <a:endParaRPr lang="zh-TW" altLang="en-US"/>
          </a:p>
        </p:txBody>
      </p:sp>
      <p:sp>
        <p:nvSpPr>
          <p:cNvPr id="14339" name="標題 2">
            <a:extLst>
              <a:ext uri="{FF2B5EF4-FFF2-40B4-BE49-F238E27FC236}">
                <a16:creationId xmlns:a16="http://schemas.microsoft.com/office/drawing/2014/main" id="{F9B04F2E-8215-470A-95C2-C81D5F8FF11F}"/>
              </a:ext>
            </a:extLst>
          </p:cNvPr>
          <p:cNvSpPr>
            <a:spLocks noGrp="1"/>
          </p:cNvSpPr>
          <p:nvPr>
            <p:ph type="title"/>
          </p:nvPr>
        </p:nvSpPr>
        <p:spPr/>
        <p:txBody>
          <a:bodyPr/>
          <a:lstStyle/>
          <a:p>
            <a:r>
              <a:rPr lang="zh-TW" altLang="zh-TW"/>
              <a:t>電路中的訊號轉換</a:t>
            </a:r>
            <a:endParaRPr lang="zh-TW"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內容版面配置區 1">
            <a:extLst>
              <a:ext uri="{FF2B5EF4-FFF2-40B4-BE49-F238E27FC236}">
                <a16:creationId xmlns:a16="http://schemas.microsoft.com/office/drawing/2014/main" id="{DA8EA0EE-5FCF-411E-AEC1-7393BBBFD23C}"/>
              </a:ext>
            </a:extLst>
          </p:cNvPr>
          <p:cNvSpPr>
            <a:spLocks noGrp="1"/>
          </p:cNvSpPr>
          <p:nvPr>
            <p:ph idx="1"/>
          </p:nvPr>
        </p:nvSpPr>
        <p:spPr/>
        <p:txBody>
          <a:bodyPr/>
          <a:lstStyle/>
          <a:p>
            <a:r>
              <a:rPr lang="zh-TW" altLang="zh-TW"/>
              <a:t>若系統核心採用沒有</a:t>
            </a:r>
            <a:r>
              <a:rPr lang="en-US" altLang="zh-TW"/>
              <a:t>AD</a:t>
            </a:r>
            <a:r>
              <a:rPr lang="zh-TW" altLang="zh-TW"/>
              <a:t>轉換的晶片、或者對於微處理器本身所含有的</a:t>
            </a:r>
            <a:r>
              <a:rPr lang="en-US" altLang="zh-TW"/>
              <a:t>AD</a:t>
            </a:r>
            <a:r>
              <a:rPr lang="zh-TW" altLang="zh-TW"/>
              <a:t>性能不滿意時，可以找尋專門負責</a:t>
            </a:r>
            <a:r>
              <a:rPr lang="en-US" altLang="zh-TW"/>
              <a:t>AD</a:t>
            </a:r>
            <a:r>
              <a:rPr lang="zh-TW" altLang="zh-TW"/>
              <a:t>轉換的晶片</a:t>
            </a:r>
            <a:r>
              <a:rPr lang="zh-TW" altLang="en-US"/>
              <a:t>。</a:t>
            </a:r>
            <a:endParaRPr lang="en-US" altLang="zh-TW"/>
          </a:p>
          <a:p>
            <a:r>
              <a:rPr lang="zh-TW" altLang="zh-TW"/>
              <a:t>例如：</a:t>
            </a:r>
            <a:r>
              <a:rPr lang="en-US" altLang="zh-TW"/>
              <a:t>ADC0804</a:t>
            </a:r>
            <a:r>
              <a:rPr lang="zh-TW" altLang="zh-TW"/>
              <a:t>就是一個</a:t>
            </a:r>
            <a:r>
              <a:rPr lang="en-US" altLang="zh-TW"/>
              <a:t>8-bit</a:t>
            </a:r>
            <a:r>
              <a:rPr lang="zh-TW" altLang="zh-TW"/>
              <a:t>的</a:t>
            </a:r>
            <a:r>
              <a:rPr lang="en-US" altLang="zh-TW"/>
              <a:t>AD</a:t>
            </a:r>
            <a:r>
              <a:rPr lang="zh-TW" altLang="zh-TW"/>
              <a:t>轉換晶片</a:t>
            </a:r>
            <a:endParaRPr lang="zh-TW" altLang="en-US"/>
          </a:p>
        </p:txBody>
      </p:sp>
      <p:sp>
        <p:nvSpPr>
          <p:cNvPr id="15363" name="標題 2">
            <a:extLst>
              <a:ext uri="{FF2B5EF4-FFF2-40B4-BE49-F238E27FC236}">
                <a16:creationId xmlns:a16="http://schemas.microsoft.com/office/drawing/2014/main" id="{FB60B6BB-392C-462C-8675-AF4E0FA3EB14}"/>
              </a:ext>
            </a:extLst>
          </p:cNvPr>
          <p:cNvSpPr>
            <a:spLocks noGrp="1"/>
          </p:cNvSpPr>
          <p:nvPr>
            <p:ph type="title"/>
          </p:nvPr>
        </p:nvSpPr>
        <p:spPr/>
        <p:txBody>
          <a:bodyPr/>
          <a:lstStyle/>
          <a:p>
            <a:r>
              <a:rPr lang="zh-TW" altLang="zh-TW"/>
              <a:t>電路中的訊號轉換</a:t>
            </a:r>
            <a:endParaRPr lang="zh-TW"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1">
            <a:extLst>
              <a:ext uri="{FF2B5EF4-FFF2-40B4-BE49-F238E27FC236}">
                <a16:creationId xmlns:a16="http://schemas.microsoft.com/office/drawing/2014/main" id="{BC72B0AD-35E6-4BC3-9874-0C36238E5463}"/>
              </a:ext>
            </a:extLst>
          </p:cNvPr>
          <p:cNvSpPr>
            <a:spLocks noGrp="1"/>
          </p:cNvSpPr>
          <p:nvPr>
            <p:ph idx="1"/>
          </p:nvPr>
        </p:nvSpPr>
        <p:spPr/>
        <p:txBody>
          <a:bodyPr/>
          <a:lstStyle/>
          <a:p>
            <a:r>
              <a:rPr lang="en-US" altLang="zh-TW">
                <a:latin typeface="Arial Narrow" panose="020B0606020202030204" pitchFamily="34" charset="0"/>
              </a:rPr>
              <a:t>ADC0804</a:t>
            </a:r>
            <a:r>
              <a:rPr lang="zh-TW" altLang="zh-TW"/>
              <a:t>基本測試圖</a:t>
            </a:r>
            <a:endParaRPr lang="zh-TW" altLang="en-US"/>
          </a:p>
        </p:txBody>
      </p:sp>
      <p:sp>
        <p:nvSpPr>
          <p:cNvPr id="16387" name="標題 2">
            <a:extLst>
              <a:ext uri="{FF2B5EF4-FFF2-40B4-BE49-F238E27FC236}">
                <a16:creationId xmlns:a16="http://schemas.microsoft.com/office/drawing/2014/main" id="{A31E1833-F71C-471F-8414-A0DF5FEAB5AE}"/>
              </a:ext>
            </a:extLst>
          </p:cNvPr>
          <p:cNvSpPr>
            <a:spLocks noGrp="1"/>
          </p:cNvSpPr>
          <p:nvPr>
            <p:ph type="title"/>
          </p:nvPr>
        </p:nvSpPr>
        <p:spPr/>
        <p:txBody>
          <a:bodyPr/>
          <a:lstStyle/>
          <a:p>
            <a:r>
              <a:rPr lang="zh-TW" altLang="zh-TW"/>
              <a:t>電路中的訊號轉換</a:t>
            </a:r>
            <a:endParaRPr lang="zh-TW" altLang="en-US"/>
          </a:p>
        </p:txBody>
      </p:sp>
      <p:pic>
        <p:nvPicPr>
          <p:cNvPr id="16388" name="圖片 3" descr="ADC0804.TIF">
            <a:extLst>
              <a:ext uri="{FF2B5EF4-FFF2-40B4-BE49-F238E27FC236}">
                <a16:creationId xmlns:a16="http://schemas.microsoft.com/office/drawing/2014/main" id="{B2F44587-6728-45FD-94E8-2DD29ACF8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260218"/>
            <a:ext cx="35909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內容版面配置區 1">
            <a:extLst>
              <a:ext uri="{FF2B5EF4-FFF2-40B4-BE49-F238E27FC236}">
                <a16:creationId xmlns:a16="http://schemas.microsoft.com/office/drawing/2014/main" id="{C856756B-4B4B-44AD-BDDF-63FE9FFE2A5B}"/>
              </a:ext>
            </a:extLst>
          </p:cNvPr>
          <p:cNvSpPr>
            <a:spLocks noGrp="1"/>
          </p:cNvSpPr>
          <p:nvPr>
            <p:ph idx="1"/>
          </p:nvPr>
        </p:nvSpPr>
        <p:spPr/>
        <p:txBody>
          <a:bodyPr>
            <a:normAutofit fontScale="85000" lnSpcReduction="20000"/>
          </a:bodyPr>
          <a:lstStyle/>
          <a:p>
            <a:r>
              <a:rPr lang="zh-TW" altLang="zh-TW"/>
              <a:t>這個數值只要觀察規格表中，它是擁有幾</a:t>
            </a:r>
            <a:r>
              <a:rPr lang="en-US" altLang="zh-TW"/>
              <a:t>bit</a:t>
            </a:r>
            <a:r>
              <a:rPr lang="zh-TW" altLang="zh-TW"/>
              <a:t>的轉換能力</a:t>
            </a:r>
            <a:endParaRPr lang="en-US" altLang="zh-TW"/>
          </a:p>
          <a:p>
            <a:r>
              <a:rPr lang="zh-TW" altLang="zh-TW"/>
              <a:t>舉</a:t>
            </a:r>
            <a:r>
              <a:rPr lang="en-US" altLang="zh-TW"/>
              <a:t>ADC0804</a:t>
            </a:r>
            <a:r>
              <a:rPr lang="zh-TW" altLang="zh-TW"/>
              <a:t>這個例子來說，它可以量測</a:t>
            </a:r>
            <a:r>
              <a:rPr lang="en-US" altLang="zh-TW"/>
              <a:t>0 - 5V</a:t>
            </a:r>
            <a:r>
              <a:rPr lang="zh-TW" altLang="zh-TW"/>
              <a:t>的電壓變化，又這顆</a:t>
            </a:r>
            <a:r>
              <a:rPr lang="en-US" altLang="zh-TW"/>
              <a:t>IC</a:t>
            </a:r>
            <a:r>
              <a:rPr lang="zh-TW" altLang="zh-TW"/>
              <a:t>的解析度是</a:t>
            </a:r>
            <a:r>
              <a:rPr lang="en-US" altLang="zh-TW"/>
              <a:t>8-bit</a:t>
            </a:r>
            <a:r>
              <a:rPr lang="zh-TW" altLang="zh-TW"/>
              <a:t>，所以將這可量測區間除以</a:t>
            </a:r>
            <a:r>
              <a:rPr lang="en-US" altLang="zh-TW"/>
              <a:t>2</a:t>
            </a:r>
            <a:r>
              <a:rPr lang="zh-TW" altLang="zh-TW"/>
              <a:t>的</a:t>
            </a:r>
            <a:r>
              <a:rPr lang="en-US" altLang="zh-TW"/>
              <a:t>8</a:t>
            </a:r>
            <a:r>
              <a:rPr lang="zh-TW" altLang="zh-TW"/>
              <a:t>次方</a:t>
            </a:r>
            <a:r>
              <a:rPr lang="zh-TW" altLang="en-US"/>
              <a:t>：</a:t>
            </a:r>
            <a:endParaRPr lang="en-US" altLang="zh-TW"/>
          </a:p>
          <a:p>
            <a:endParaRPr lang="en-US" altLang="zh-TW"/>
          </a:p>
          <a:p>
            <a:endParaRPr lang="en-US" altLang="zh-TW"/>
          </a:p>
          <a:p>
            <a:r>
              <a:rPr lang="zh-TW" altLang="zh-TW"/>
              <a:t>這就是所謂的解析度，也就是當訊號有超過</a:t>
            </a:r>
            <a:r>
              <a:rPr lang="en-US" altLang="zh-TW"/>
              <a:t>0.02V</a:t>
            </a:r>
            <a:r>
              <a:rPr lang="zh-TW" altLang="zh-TW"/>
              <a:t>的變化時，才會量測的出來</a:t>
            </a:r>
            <a:r>
              <a:rPr lang="zh-TW" altLang="en-US"/>
              <a:t>。</a:t>
            </a:r>
          </a:p>
        </p:txBody>
      </p:sp>
      <p:sp>
        <p:nvSpPr>
          <p:cNvPr id="17411" name="標題 2">
            <a:extLst>
              <a:ext uri="{FF2B5EF4-FFF2-40B4-BE49-F238E27FC236}">
                <a16:creationId xmlns:a16="http://schemas.microsoft.com/office/drawing/2014/main" id="{99AF9DC9-795F-4258-8D10-DAF484606ADC}"/>
              </a:ext>
            </a:extLst>
          </p:cNvPr>
          <p:cNvSpPr>
            <a:spLocks noGrp="1"/>
          </p:cNvSpPr>
          <p:nvPr>
            <p:ph type="title"/>
          </p:nvPr>
        </p:nvSpPr>
        <p:spPr/>
        <p:txBody>
          <a:bodyPr/>
          <a:lstStyle/>
          <a:p>
            <a:r>
              <a:rPr lang="zh-TW" altLang="zh-TW"/>
              <a:t>解析度</a:t>
            </a:r>
            <a:endParaRPr lang="zh-TW" altLang="en-US"/>
          </a:p>
        </p:txBody>
      </p:sp>
      <p:sp>
        <p:nvSpPr>
          <p:cNvPr id="17412" name="Rectangle 2">
            <a:extLst>
              <a:ext uri="{FF2B5EF4-FFF2-40B4-BE49-F238E27FC236}">
                <a16:creationId xmlns:a16="http://schemas.microsoft.com/office/drawing/2014/main" id="{1239E29B-7245-4A1F-BE07-7C6442CFF84D}"/>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Verdana" panose="020B0604030504040204" pitchFamily="34" charset="0"/>
                <a:ea typeface="新細明體" panose="02020500000000000000" pitchFamily="18" charset="-120"/>
              </a:defRPr>
            </a:lvl1pPr>
            <a:lvl2pPr marL="742950" indent="-285750" eaLnBrk="0" hangingPunct="0">
              <a:defRPr kumimoji="1">
                <a:solidFill>
                  <a:schemeClr val="tx1"/>
                </a:solidFill>
                <a:latin typeface="Verdana" panose="020B0604030504040204" pitchFamily="34" charset="0"/>
                <a:ea typeface="新細明體" panose="02020500000000000000" pitchFamily="18" charset="-120"/>
              </a:defRPr>
            </a:lvl2pPr>
            <a:lvl3pPr marL="1143000" indent="-228600" eaLnBrk="0" hangingPunct="0">
              <a:defRPr kumimoji="1">
                <a:solidFill>
                  <a:schemeClr val="tx1"/>
                </a:solidFill>
                <a:latin typeface="Verdana" panose="020B0604030504040204" pitchFamily="34" charset="0"/>
                <a:ea typeface="新細明體" panose="02020500000000000000" pitchFamily="18" charset="-120"/>
              </a:defRPr>
            </a:lvl3pPr>
            <a:lvl4pPr marL="1600200" indent="-228600" eaLnBrk="0" hangingPunct="0">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新細明體" panose="02020500000000000000" pitchFamily="18" charset="-120"/>
              </a:defRPr>
            </a:lvl9pPr>
          </a:lstStyle>
          <a:p>
            <a:pPr eaLnBrk="1" hangingPunct="1"/>
            <a:endParaRPr lang="zh-TW" altLang="en-US"/>
          </a:p>
        </p:txBody>
      </p:sp>
      <p:pic>
        <p:nvPicPr>
          <p:cNvPr id="17413" name="Picture 1">
            <a:extLst>
              <a:ext uri="{FF2B5EF4-FFF2-40B4-BE49-F238E27FC236}">
                <a16:creationId xmlns:a16="http://schemas.microsoft.com/office/drawing/2014/main" id="{D6C1D15E-2CA6-41D0-A466-7365C7AD6F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4319588"/>
            <a:ext cx="25193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內容版面配置區 1">
            <a:extLst>
              <a:ext uri="{FF2B5EF4-FFF2-40B4-BE49-F238E27FC236}">
                <a16:creationId xmlns:a16="http://schemas.microsoft.com/office/drawing/2014/main" id="{5996B774-6D6D-43B8-84B3-EF6BDED93C93}"/>
              </a:ext>
            </a:extLst>
          </p:cNvPr>
          <p:cNvSpPr>
            <a:spLocks noGrp="1"/>
          </p:cNvSpPr>
          <p:nvPr>
            <p:ph idx="1"/>
          </p:nvPr>
        </p:nvSpPr>
        <p:spPr>
          <a:xfrm>
            <a:off x="938758" y="2286002"/>
            <a:ext cx="7633742" cy="4189613"/>
          </a:xfrm>
        </p:spPr>
        <p:txBody>
          <a:bodyPr>
            <a:normAutofit fontScale="77500" lnSpcReduction="20000"/>
          </a:bodyPr>
          <a:lstStyle/>
          <a:p>
            <a:r>
              <a:rPr lang="zh-TW" altLang="zh-TW" dirty="0"/>
              <a:t>由於數位訊號只有</a:t>
            </a:r>
            <a:r>
              <a:rPr lang="en-US" altLang="zh-TW" dirty="0"/>
              <a:t>0</a:t>
            </a:r>
            <a:r>
              <a:rPr lang="zh-TW" altLang="zh-TW" dirty="0"/>
              <a:t>跟</a:t>
            </a:r>
            <a:r>
              <a:rPr lang="en-US" altLang="zh-TW" dirty="0"/>
              <a:t>1</a:t>
            </a:r>
            <a:r>
              <a:rPr lang="zh-TW" altLang="zh-TW" dirty="0"/>
              <a:t>兩種變化，簡單來看一個</a:t>
            </a:r>
            <a:r>
              <a:rPr lang="en-US" altLang="zh-TW" dirty="0"/>
              <a:t>2-bit</a:t>
            </a:r>
            <a:r>
              <a:rPr lang="zh-TW" altLang="zh-TW" dirty="0"/>
              <a:t>解析度的轉換器，他只能夠表示底下</a:t>
            </a:r>
            <a:r>
              <a:rPr lang="en-US" altLang="zh-TW" dirty="0"/>
              <a:t>4</a:t>
            </a:r>
            <a:r>
              <a:rPr lang="zh-TW" altLang="zh-TW" dirty="0"/>
              <a:t>種數值：</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2-bit</a:t>
            </a:r>
            <a:r>
              <a:rPr lang="zh-TW" altLang="zh-TW" dirty="0"/>
              <a:t>的轉換器只能把</a:t>
            </a:r>
            <a:r>
              <a:rPr lang="en-US" altLang="zh-TW" dirty="0"/>
              <a:t>0-5V</a:t>
            </a:r>
            <a:r>
              <a:rPr lang="zh-TW" altLang="zh-TW" dirty="0"/>
              <a:t>分解成</a:t>
            </a:r>
            <a:r>
              <a:rPr lang="en-US" altLang="zh-TW" dirty="0"/>
              <a:t>4</a:t>
            </a:r>
            <a:r>
              <a:rPr lang="zh-TW" altLang="zh-TW" dirty="0"/>
              <a:t>等分：</a:t>
            </a:r>
            <a:r>
              <a:rPr lang="en-US" altLang="zh-TW" dirty="0"/>
              <a:t> </a:t>
            </a:r>
            <a:endParaRPr lang="zh-TW" altLang="zh-TW" dirty="0"/>
          </a:p>
          <a:p>
            <a:r>
              <a:rPr lang="en-US" altLang="zh-TW" dirty="0"/>
              <a:t>00</a:t>
            </a:r>
            <a:r>
              <a:rPr lang="zh-TW" altLang="zh-TW" dirty="0"/>
              <a:t>：</a:t>
            </a:r>
            <a:r>
              <a:rPr lang="en-US" altLang="zh-TW" dirty="0">
                <a:solidFill>
                  <a:schemeClr val="tx1"/>
                </a:solidFill>
              </a:rPr>
              <a:t>0-1.25V</a:t>
            </a:r>
            <a:r>
              <a:rPr lang="zh-TW" altLang="zh-TW" dirty="0"/>
              <a:t>、</a:t>
            </a:r>
            <a:r>
              <a:rPr lang="en-US" altLang="zh-TW" dirty="0"/>
              <a:t>01</a:t>
            </a:r>
            <a:r>
              <a:rPr lang="zh-TW" altLang="zh-TW" dirty="0"/>
              <a:t>：</a:t>
            </a:r>
            <a:r>
              <a:rPr lang="en-US" altLang="zh-TW" dirty="0">
                <a:solidFill>
                  <a:schemeClr val="tx1"/>
                </a:solidFill>
              </a:rPr>
              <a:t>1.25-2.5V</a:t>
            </a:r>
            <a:r>
              <a:rPr lang="zh-TW" altLang="zh-TW" dirty="0"/>
              <a:t>、</a:t>
            </a:r>
            <a:r>
              <a:rPr lang="en-US" altLang="zh-TW" dirty="0"/>
              <a:t>10</a:t>
            </a:r>
            <a:r>
              <a:rPr lang="zh-TW" altLang="zh-TW" dirty="0"/>
              <a:t>：</a:t>
            </a:r>
            <a:r>
              <a:rPr lang="en-US" altLang="zh-TW" dirty="0">
                <a:solidFill>
                  <a:schemeClr val="tx1"/>
                </a:solidFill>
              </a:rPr>
              <a:t>2.5-3.75V</a:t>
            </a:r>
            <a:r>
              <a:rPr lang="zh-TW" altLang="zh-TW" dirty="0"/>
              <a:t>、</a:t>
            </a:r>
            <a:r>
              <a:rPr lang="en-US" altLang="zh-TW" dirty="0"/>
              <a:t>11</a:t>
            </a:r>
            <a:r>
              <a:rPr lang="zh-TW" altLang="zh-TW" dirty="0"/>
              <a:t>：</a:t>
            </a:r>
            <a:r>
              <a:rPr lang="en-US" altLang="zh-TW" dirty="0">
                <a:solidFill>
                  <a:schemeClr val="tx1"/>
                </a:solidFill>
              </a:rPr>
              <a:t>3.75-5V</a:t>
            </a:r>
            <a:r>
              <a:rPr lang="zh-TW" altLang="zh-TW" dirty="0"/>
              <a:t>這四個區間。</a:t>
            </a:r>
            <a:endParaRPr lang="zh-TW" altLang="en-US" dirty="0"/>
          </a:p>
        </p:txBody>
      </p:sp>
      <p:sp>
        <p:nvSpPr>
          <p:cNvPr id="18435" name="標題 2">
            <a:extLst>
              <a:ext uri="{FF2B5EF4-FFF2-40B4-BE49-F238E27FC236}">
                <a16:creationId xmlns:a16="http://schemas.microsoft.com/office/drawing/2014/main" id="{070A80F0-8591-4AEB-B9AC-7E6065F4516B}"/>
              </a:ext>
            </a:extLst>
          </p:cNvPr>
          <p:cNvSpPr>
            <a:spLocks noGrp="1"/>
          </p:cNvSpPr>
          <p:nvPr>
            <p:ph type="title"/>
          </p:nvPr>
        </p:nvSpPr>
        <p:spPr/>
        <p:txBody>
          <a:bodyPr/>
          <a:lstStyle/>
          <a:p>
            <a:r>
              <a:rPr lang="zh-TW" altLang="zh-TW"/>
              <a:t>解析度</a:t>
            </a:r>
            <a:endParaRPr lang="zh-TW" altLang="en-US"/>
          </a:p>
        </p:txBody>
      </p:sp>
      <p:graphicFrame>
        <p:nvGraphicFramePr>
          <p:cNvPr id="4" name="表格 3">
            <a:extLst>
              <a:ext uri="{FF2B5EF4-FFF2-40B4-BE49-F238E27FC236}">
                <a16:creationId xmlns:a16="http://schemas.microsoft.com/office/drawing/2014/main" id="{BD0B18BA-2676-4CDC-A0DD-8BA11F2313B7}"/>
              </a:ext>
            </a:extLst>
          </p:cNvPr>
          <p:cNvGraphicFramePr>
            <a:graphicFrameLocks noGrp="1"/>
          </p:cNvGraphicFramePr>
          <p:nvPr>
            <p:extLst>
              <p:ext uri="{D42A27DB-BD31-4B8C-83A1-F6EECF244321}">
                <p14:modId xmlns:p14="http://schemas.microsoft.com/office/powerpoint/2010/main" val="2011735477"/>
              </p:ext>
            </p:extLst>
          </p:nvPr>
        </p:nvGraphicFramePr>
        <p:xfrm>
          <a:off x="2195736" y="3140968"/>
          <a:ext cx="4511675" cy="1857375"/>
        </p:xfrm>
        <a:graphic>
          <a:graphicData uri="http://schemas.openxmlformats.org/drawingml/2006/table">
            <a:tbl>
              <a:tblPr/>
              <a:tblGrid>
                <a:gridCol w="2255838">
                  <a:extLst>
                    <a:ext uri="{9D8B030D-6E8A-4147-A177-3AD203B41FA5}">
                      <a16:colId xmlns:a16="http://schemas.microsoft.com/office/drawing/2014/main" val="91114470"/>
                    </a:ext>
                  </a:extLst>
                </a:gridCol>
                <a:gridCol w="2255837">
                  <a:extLst>
                    <a:ext uri="{9D8B030D-6E8A-4147-A177-3AD203B41FA5}">
                      <a16:colId xmlns:a16="http://schemas.microsoft.com/office/drawing/2014/main" val="3756232718"/>
                    </a:ext>
                  </a:extLst>
                </a:gridCol>
              </a:tblGrid>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0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rPr>
                        <a:t>數位訊號值</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0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rPr>
                        <a:t>表示的數值</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747706898"/>
                  </a:ext>
                </a:extLst>
              </a:tr>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00</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0</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extLst>
                  <a:ext uri="{0D108BD9-81ED-4DB2-BD59-A6C34878D82A}">
                    <a16:rowId xmlns:a16="http://schemas.microsoft.com/office/drawing/2014/main" val="2079537834"/>
                  </a:ext>
                </a:extLst>
              </a:tr>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01</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1</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extLst>
                  <a:ext uri="{0D108BD9-81ED-4DB2-BD59-A6C34878D82A}">
                    <a16:rowId xmlns:a16="http://schemas.microsoft.com/office/drawing/2014/main" val="57300892"/>
                  </a:ext>
                </a:extLst>
              </a:tr>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10</a:t>
                      </a:r>
                      <a:endParaRPr kumimoji="0" lang="zh-TW"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2</a:t>
                      </a:r>
                      <a:endParaRPr kumimoji="0" lang="zh-TW"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extLst>
                  <a:ext uri="{0D108BD9-81ED-4DB2-BD59-A6C34878D82A}">
                    <a16:rowId xmlns:a16="http://schemas.microsoft.com/office/drawing/2014/main" val="1656162615"/>
                  </a:ext>
                </a:extLst>
              </a:tr>
              <a:tr h="371475">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11</a:t>
                      </a:r>
                      <a:endParaRPr kumimoji="0" lang="zh-TW" altLang="zh-TW" sz="20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新細明體" panose="02020500000000000000" pitchFamily="18" charset="-120"/>
                        </a:defRPr>
                      </a:lvl1pPr>
                      <a:lvl2pPr marL="742950" indent="-285750" eaLnBrk="0" hangingPunct="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新細明體" panose="02020500000000000000" pitchFamily="18" charset="-120"/>
                        </a:defRPr>
                      </a:lvl2pPr>
                      <a:lvl3pPr marL="1143000" indent="-228600" eaLnBrk="0" hangingPunct="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新細明體" panose="02020500000000000000" pitchFamily="18" charset="-120"/>
                        </a:defRPr>
                      </a:lvl3pPr>
                      <a:lvl4pPr marL="1600200" indent="-228600" eaLnBrk="0" hangingPunct="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4pPr>
                      <a:lvl5pPr marL="2057400" indent="-228600" eaLnBrk="0" hangingPunct="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3</a:t>
                      </a:r>
                      <a:endParaRPr kumimoji="0" lang="zh-TW" altLang="zh-TW" sz="20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extLst>
                  <a:ext uri="{0D108BD9-81ED-4DB2-BD59-A6C34878D82A}">
                    <a16:rowId xmlns:a16="http://schemas.microsoft.com/office/drawing/2014/main" val="2624435583"/>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內容版面配置區 1">
            <a:extLst>
              <a:ext uri="{FF2B5EF4-FFF2-40B4-BE49-F238E27FC236}">
                <a16:creationId xmlns:a16="http://schemas.microsoft.com/office/drawing/2014/main" id="{0F7E07F0-E715-44B1-8B18-5A465C8D28F4}"/>
              </a:ext>
            </a:extLst>
          </p:cNvPr>
          <p:cNvSpPr>
            <a:spLocks noGrp="1"/>
          </p:cNvSpPr>
          <p:nvPr>
            <p:ph idx="1"/>
          </p:nvPr>
        </p:nvSpPr>
        <p:spPr/>
        <p:txBody>
          <a:bodyPr/>
          <a:lstStyle/>
          <a:p>
            <a:r>
              <a:rPr lang="en-US" altLang="zh-TW"/>
              <a:t>AD</a:t>
            </a:r>
            <a:r>
              <a:rPr lang="zh-TW" altLang="zh-TW"/>
              <a:t>轉換需要時間來處理訊號的轉換，這會關係到系統所讀取到資訊正確性，當系統每次要求取得數值的間隔小於</a:t>
            </a:r>
            <a:r>
              <a:rPr lang="en-US" altLang="zh-TW"/>
              <a:t>AD</a:t>
            </a:r>
            <a:r>
              <a:rPr lang="zh-TW" altLang="zh-TW"/>
              <a:t>轉換所需要的時間時，就會發生可能是錯誤的量測值或是取得與上一筆相同的資料，所以必須等待一定的時間後才可以再度執行</a:t>
            </a:r>
            <a:r>
              <a:rPr lang="en-US" altLang="zh-TW"/>
              <a:t>AD</a:t>
            </a:r>
            <a:r>
              <a:rPr lang="zh-TW" altLang="zh-TW"/>
              <a:t>轉換獲得下一個新的值。</a:t>
            </a:r>
            <a:endParaRPr lang="zh-TW" altLang="en-US"/>
          </a:p>
        </p:txBody>
      </p:sp>
      <p:sp>
        <p:nvSpPr>
          <p:cNvPr id="19459" name="標題 2">
            <a:extLst>
              <a:ext uri="{FF2B5EF4-FFF2-40B4-BE49-F238E27FC236}">
                <a16:creationId xmlns:a16="http://schemas.microsoft.com/office/drawing/2014/main" id="{B700C41D-FB23-40FF-99D7-601B9D9F3116}"/>
              </a:ext>
            </a:extLst>
          </p:cNvPr>
          <p:cNvSpPr>
            <a:spLocks noGrp="1"/>
          </p:cNvSpPr>
          <p:nvPr>
            <p:ph type="title"/>
          </p:nvPr>
        </p:nvSpPr>
        <p:spPr/>
        <p:txBody>
          <a:bodyPr/>
          <a:lstStyle/>
          <a:p>
            <a:r>
              <a:rPr lang="zh-TW" altLang="zh-TW"/>
              <a:t>轉換時間</a:t>
            </a:r>
            <a:endParaRPr lang="zh-TW"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內容版面配置區 1">
            <a:extLst>
              <a:ext uri="{FF2B5EF4-FFF2-40B4-BE49-F238E27FC236}">
                <a16:creationId xmlns:a16="http://schemas.microsoft.com/office/drawing/2014/main" id="{34E5FE9E-B8A8-4E62-95E0-45928DD2CF6E}"/>
              </a:ext>
            </a:extLst>
          </p:cNvPr>
          <p:cNvSpPr>
            <a:spLocks noGrp="1"/>
          </p:cNvSpPr>
          <p:nvPr>
            <p:ph idx="1"/>
          </p:nvPr>
        </p:nvSpPr>
        <p:spPr/>
        <p:txBody>
          <a:bodyPr>
            <a:normAutofit fontScale="92500" lnSpcReduction="10000"/>
          </a:bodyPr>
          <a:lstStyle/>
          <a:p>
            <a:r>
              <a:rPr lang="zh-TW" altLang="zh-TW"/>
              <a:t>參考電壓在</a:t>
            </a:r>
            <a:r>
              <a:rPr lang="en-US" altLang="zh-TW"/>
              <a:t>AD</a:t>
            </a:r>
            <a:r>
              <a:rPr lang="zh-TW" altLang="zh-TW"/>
              <a:t>的轉換當中扮演了吃重的角色，它當作是量測當中的基準量</a:t>
            </a:r>
            <a:r>
              <a:rPr lang="zh-TW" altLang="en-US"/>
              <a:t>。</a:t>
            </a:r>
            <a:endParaRPr lang="en-US" altLang="zh-TW"/>
          </a:p>
          <a:p>
            <a:r>
              <a:rPr lang="zh-TW" altLang="zh-TW"/>
              <a:t>電壓不太穩定的情況下可能會導致量測的數值有比較大的跳動。</a:t>
            </a:r>
            <a:endParaRPr lang="en-US" altLang="zh-TW"/>
          </a:p>
          <a:p>
            <a:r>
              <a:rPr lang="zh-TW" altLang="zh-TW"/>
              <a:t>假設今天要量測的訊號大於晶片能使用的電壓時，可以採取分壓的方式將電壓降至系統可以負擔的大小，而分壓電阻的匹配就需要注意來避免過大的輸入導致晶片燒毀。</a:t>
            </a:r>
            <a:endParaRPr lang="zh-TW" altLang="en-US"/>
          </a:p>
        </p:txBody>
      </p:sp>
      <p:sp>
        <p:nvSpPr>
          <p:cNvPr id="20483" name="標題 2">
            <a:extLst>
              <a:ext uri="{FF2B5EF4-FFF2-40B4-BE49-F238E27FC236}">
                <a16:creationId xmlns:a16="http://schemas.microsoft.com/office/drawing/2014/main" id="{ED510569-FB07-4457-963E-BCEC64A8DB9E}"/>
              </a:ext>
            </a:extLst>
          </p:cNvPr>
          <p:cNvSpPr>
            <a:spLocks noGrp="1"/>
          </p:cNvSpPr>
          <p:nvPr>
            <p:ph type="title"/>
          </p:nvPr>
        </p:nvSpPr>
        <p:spPr/>
        <p:txBody>
          <a:bodyPr/>
          <a:lstStyle/>
          <a:p>
            <a:r>
              <a:rPr lang="zh-TW" altLang="zh-TW"/>
              <a:t>參考電壓</a:t>
            </a:r>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3FC51FB-9511-4C5A-B0B2-9B33A88B94C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7594" y="1078815"/>
            <a:ext cx="8325297" cy="4809968"/>
          </a:xfrm>
        </p:spPr>
      </p:pic>
    </p:spTree>
    <p:extLst>
      <p:ext uri="{BB962C8B-B14F-4D97-AF65-F5344CB8AC3E}">
        <p14:creationId xmlns:p14="http://schemas.microsoft.com/office/powerpoint/2010/main" val="18441918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內容版面配置區 1">
            <a:extLst>
              <a:ext uri="{FF2B5EF4-FFF2-40B4-BE49-F238E27FC236}">
                <a16:creationId xmlns:a16="http://schemas.microsoft.com/office/drawing/2014/main" id="{5C6964E6-CE02-4757-BF54-F926673E2936}"/>
              </a:ext>
            </a:extLst>
          </p:cNvPr>
          <p:cNvSpPr>
            <a:spLocks noGrp="1"/>
          </p:cNvSpPr>
          <p:nvPr>
            <p:ph idx="1"/>
          </p:nvPr>
        </p:nvSpPr>
        <p:spPr/>
        <p:txBody>
          <a:bodyPr>
            <a:normAutofit fontScale="92500" lnSpcReduction="10000"/>
          </a:bodyPr>
          <a:lstStyle/>
          <a:p>
            <a:r>
              <a:rPr lang="zh-TW" altLang="zh-TW"/>
              <a:t>在這邊會看到一個單位叫做</a:t>
            </a:r>
            <a:r>
              <a:rPr lang="en-US" altLang="zh-TW">
                <a:latin typeface="Arial Narrow" panose="020B0606020202030204" pitchFamily="34" charset="0"/>
              </a:rPr>
              <a:t>LSB</a:t>
            </a:r>
            <a:r>
              <a:rPr lang="zh-TW" altLang="zh-TW">
                <a:latin typeface="Arial Narrow" panose="020B0606020202030204" pitchFamily="34" charset="0"/>
              </a:rPr>
              <a:t>，</a:t>
            </a:r>
            <a:r>
              <a:rPr lang="en-US" altLang="zh-TW">
                <a:latin typeface="Arial Narrow" panose="020B0606020202030204" pitchFamily="34" charset="0"/>
              </a:rPr>
              <a:t>Least Significant Bit</a:t>
            </a:r>
            <a:r>
              <a:rPr lang="zh-TW" altLang="zh-TW"/>
              <a:t>，中文叫做最低有效位元</a:t>
            </a:r>
            <a:r>
              <a:rPr lang="en-US" altLang="zh-TW"/>
              <a:t>(</a:t>
            </a:r>
            <a:r>
              <a:rPr lang="zh-TW" altLang="zh-TW"/>
              <a:t>第</a:t>
            </a:r>
            <a:r>
              <a:rPr lang="en-US" altLang="zh-TW"/>
              <a:t>0</a:t>
            </a:r>
            <a:r>
              <a:rPr lang="zh-TW" altLang="zh-TW"/>
              <a:t>位</a:t>
            </a:r>
            <a:r>
              <a:rPr lang="en-US" altLang="zh-TW"/>
              <a:t>)</a:t>
            </a:r>
            <a:r>
              <a:rPr lang="zh-TW" altLang="zh-TW"/>
              <a:t>，通常就是指最低</a:t>
            </a:r>
            <a:r>
              <a:rPr lang="en-US" altLang="zh-TW"/>
              <a:t>1</a:t>
            </a:r>
            <a:r>
              <a:rPr lang="zh-TW" altLang="zh-TW"/>
              <a:t>位的解析度</a:t>
            </a:r>
            <a:endParaRPr lang="en-US" altLang="zh-TW"/>
          </a:p>
          <a:p>
            <a:r>
              <a:rPr lang="zh-TW" altLang="en-US"/>
              <a:t>例：</a:t>
            </a:r>
            <a:r>
              <a:rPr lang="en-US" altLang="zh-TW"/>
              <a:t>10000001</a:t>
            </a:r>
          </a:p>
          <a:p>
            <a:r>
              <a:rPr lang="zh-TW" altLang="zh-TW"/>
              <a:t>在這個例子中，最右邊的</a:t>
            </a:r>
            <a:r>
              <a:rPr lang="en-US" altLang="zh-TW"/>
              <a:t>1</a:t>
            </a:r>
            <a:r>
              <a:rPr lang="zh-TW" altLang="zh-TW"/>
              <a:t>就是</a:t>
            </a:r>
            <a:r>
              <a:rPr lang="en-US" altLang="zh-TW"/>
              <a:t>LSB</a:t>
            </a:r>
            <a:r>
              <a:rPr lang="zh-TW" altLang="zh-TW"/>
              <a:t>，而最左邊的</a:t>
            </a:r>
            <a:r>
              <a:rPr lang="en-US" altLang="zh-TW"/>
              <a:t>1</a:t>
            </a:r>
            <a:r>
              <a:rPr lang="zh-TW" altLang="zh-TW"/>
              <a:t>則是，</a:t>
            </a:r>
            <a:r>
              <a:rPr lang="en-US" altLang="zh-TW">
                <a:latin typeface="Arial Narrow" panose="020B0606020202030204" pitchFamily="34" charset="0"/>
              </a:rPr>
              <a:t>MSB</a:t>
            </a:r>
            <a:r>
              <a:rPr lang="zh-TW" altLang="zh-TW">
                <a:latin typeface="Arial Narrow" panose="020B0606020202030204" pitchFamily="34" charset="0"/>
              </a:rPr>
              <a:t>，</a:t>
            </a:r>
            <a:r>
              <a:rPr lang="en-US" altLang="zh-TW">
                <a:latin typeface="Arial Narrow" panose="020B0606020202030204" pitchFamily="34" charset="0"/>
              </a:rPr>
              <a:t>Most Significant Bit</a:t>
            </a:r>
            <a:r>
              <a:rPr lang="zh-TW" altLang="zh-TW"/>
              <a:t>，最高有效位元</a:t>
            </a:r>
            <a:r>
              <a:rPr lang="en-US" altLang="zh-TW"/>
              <a:t>(</a:t>
            </a:r>
            <a:r>
              <a:rPr lang="zh-TW" altLang="zh-TW"/>
              <a:t>第</a:t>
            </a:r>
            <a:r>
              <a:rPr lang="en-US" altLang="zh-TW"/>
              <a:t>7</a:t>
            </a:r>
            <a:r>
              <a:rPr lang="zh-TW" altLang="zh-TW"/>
              <a:t>位</a:t>
            </a:r>
            <a:r>
              <a:rPr lang="en-US" altLang="zh-TW"/>
              <a:t>)</a:t>
            </a:r>
            <a:r>
              <a:rPr lang="zh-TW" altLang="zh-TW"/>
              <a:t>，這些名詞會常常出現在模組的規格表</a:t>
            </a:r>
            <a:r>
              <a:rPr lang="en-US" altLang="zh-TW">
                <a:latin typeface="Arial Narrow" panose="020B0606020202030204" pitchFamily="34" charset="0"/>
              </a:rPr>
              <a:t>(datasheet or spec.)</a:t>
            </a:r>
            <a:r>
              <a:rPr lang="zh-TW" altLang="zh-TW"/>
              <a:t>中，千萬不要搞錯了唷。</a:t>
            </a:r>
            <a:endParaRPr lang="en-US" altLang="zh-TW"/>
          </a:p>
          <a:p>
            <a:endParaRPr lang="en-US" altLang="zh-TW"/>
          </a:p>
          <a:p>
            <a:endParaRPr lang="zh-TW" altLang="en-US"/>
          </a:p>
        </p:txBody>
      </p:sp>
      <p:sp>
        <p:nvSpPr>
          <p:cNvPr id="21507" name="標題 2">
            <a:extLst>
              <a:ext uri="{FF2B5EF4-FFF2-40B4-BE49-F238E27FC236}">
                <a16:creationId xmlns:a16="http://schemas.microsoft.com/office/drawing/2014/main" id="{0774A66B-A33F-4F6E-98AE-3B2E7DF6D86E}"/>
              </a:ext>
            </a:extLst>
          </p:cNvPr>
          <p:cNvSpPr>
            <a:spLocks noGrp="1"/>
          </p:cNvSpPr>
          <p:nvPr>
            <p:ph type="title"/>
          </p:nvPr>
        </p:nvSpPr>
        <p:spPr/>
        <p:txBody>
          <a:bodyPr/>
          <a:lstStyle/>
          <a:p>
            <a:r>
              <a:rPr lang="zh-TW" altLang="zh-TW"/>
              <a:t>誤差</a:t>
            </a:r>
            <a:endParaRPr lang="zh-TW"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EA643A3-040F-44FC-8C89-181852206288}"/>
              </a:ext>
            </a:extLst>
          </p:cNvPr>
          <p:cNvSpPr>
            <a:spLocks noGrp="1"/>
          </p:cNvSpPr>
          <p:nvPr>
            <p:ph type="title"/>
          </p:nvPr>
        </p:nvSpPr>
        <p:spPr/>
        <p:txBody>
          <a:bodyPr/>
          <a:lstStyle/>
          <a:p>
            <a:r>
              <a:rPr lang="zh-TW" altLang="en-US" dirty="0"/>
              <a:t>通訊、網路</a:t>
            </a:r>
          </a:p>
        </p:txBody>
      </p:sp>
      <p:sp>
        <p:nvSpPr>
          <p:cNvPr id="5" name="文字版面配置區 4">
            <a:extLst>
              <a:ext uri="{FF2B5EF4-FFF2-40B4-BE49-F238E27FC236}">
                <a16:creationId xmlns:a16="http://schemas.microsoft.com/office/drawing/2014/main" id="{BBDC2AD3-AF6B-4E4E-A008-6D5DF5E19744}"/>
              </a:ext>
            </a:extLst>
          </p:cNvPr>
          <p:cNvSpPr>
            <a:spLocks noGrp="1"/>
          </p:cNvSpPr>
          <p:nvPr>
            <p:ph type="body" idx="1"/>
          </p:nvPr>
        </p:nvSpPr>
        <p:spPr/>
        <p:txBody>
          <a:bodyPr/>
          <a:lstStyle/>
          <a:p>
            <a:r>
              <a:rPr lang="en-US" altLang="zh-TW" dirty="0"/>
              <a:t>Data Communication </a:t>
            </a:r>
            <a:endParaRPr lang="zh-TW" altLang="en-US" dirty="0"/>
          </a:p>
        </p:txBody>
      </p:sp>
    </p:spTree>
    <p:extLst>
      <p:ext uri="{BB962C8B-B14F-4D97-AF65-F5344CB8AC3E}">
        <p14:creationId xmlns:p14="http://schemas.microsoft.com/office/powerpoint/2010/main" val="42738581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657" t="28125" r="24957" b="13348"/>
          <a:stretch/>
        </p:blipFill>
        <p:spPr bwMode="auto">
          <a:xfrm>
            <a:off x="251999" y="620681"/>
            <a:ext cx="8640000" cy="564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6779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755575" y="250142"/>
            <a:ext cx="7931223" cy="829618"/>
          </a:xfrm>
        </p:spPr>
        <p:txBody>
          <a:bodyPr>
            <a:normAutofit fontScale="90000"/>
          </a:bodyPr>
          <a:lstStyle/>
          <a:p>
            <a:r>
              <a:rPr lang="zh-TW" altLang="zh-TW" sz="3200" b="1" i="1" dirty="0">
                <a:solidFill>
                  <a:srgbClr val="00B050"/>
                </a:solidFill>
                <a:latin typeface="Arial" pitchFamily="34" charset="0"/>
                <a:cs typeface="Arial" pitchFamily="34" charset="0"/>
              </a:rPr>
              <a:t>Wireless technologies in the IoT space</a:t>
            </a:r>
            <a:endParaRPr lang="zh-TW" altLang="en-US" sz="3200" b="1" dirty="0">
              <a:solidFill>
                <a:srgbClr val="00B050"/>
              </a:solidFill>
              <a:latin typeface="Arial" pitchFamily="34" charset="0"/>
              <a:cs typeface="Arial"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1765258"/>
            <a:ext cx="8640000" cy="440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36333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43960"/>
            <a:ext cx="8640000" cy="593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9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42EF1D3-4394-4FD3-A357-E81A7E331257}"/>
              </a:ext>
            </a:extLst>
          </p:cNvPr>
          <p:cNvSpPr>
            <a:spLocks noGrp="1"/>
          </p:cNvSpPr>
          <p:nvPr>
            <p:ph type="title"/>
          </p:nvPr>
        </p:nvSpPr>
        <p:spPr/>
        <p:txBody>
          <a:bodyPr/>
          <a:lstStyle/>
          <a:p>
            <a:endParaRPr lang="zh-TW" altLang="en-US"/>
          </a:p>
        </p:txBody>
      </p:sp>
      <p:pic>
        <p:nvPicPr>
          <p:cNvPr id="7" name="內容版面配置區 6">
            <a:extLst>
              <a:ext uri="{FF2B5EF4-FFF2-40B4-BE49-F238E27FC236}">
                <a16:creationId xmlns:a16="http://schemas.microsoft.com/office/drawing/2014/main" id="{BC6DBB92-7C4F-403A-A948-77EF9182A2D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500" y="931304"/>
            <a:ext cx="8411323" cy="4732771"/>
          </a:xfrm>
        </p:spPr>
      </p:pic>
    </p:spTree>
    <p:extLst>
      <p:ext uri="{BB962C8B-B14F-4D97-AF65-F5344CB8AC3E}">
        <p14:creationId xmlns:p14="http://schemas.microsoft.com/office/powerpoint/2010/main" val="29308450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827583" y="173211"/>
            <a:ext cx="7859215" cy="829618"/>
          </a:xfrm>
        </p:spPr>
        <p:txBody>
          <a:bodyPr>
            <a:normAutofit fontScale="90000"/>
          </a:bodyPr>
          <a:lstStyle/>
          <a:p>
            <a:r>
              <a:rPr lang="zh-TW" altLang="zh-TW" sz="3600" b="1" i="1" dirty="0">
                <a:solidFill>
                  <a:srgbClr val="00B050"/>
                </a:solidFill>
                <a:latin typeface="Arial" pitchFamily="34" charset="0"/>
                <a:cs typeface="Arial" pitchFamily="34" charset="0"/>
              </a:rPr>
              <a:t>Technologies and Verticals</a:t>
            </a:r>
            <a:endParaRPr lang="zh-TW" altLang="en-US" sz="3600" b="1" dirty="0">
              <a:solidFill>
                <a:srgbClr val="00B050"/>
              </a:solidFill>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99" y="980728"/>
            <a:ext cx="8280000" cy="538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238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766797" y="316843"/>
            <a:ext cx="7920001" cy="1143000"/>
          </a:xfrm>
        </p:spPr>
        <p:txBody>
          <a:bodyPr>
            <a:normAutofit fontScale="90000"/>
          </a:bodyPr>
          <a:lstStyle/>
          <a:p>
            <a:r>
              <a:rPr lang="zh-TW" altLang="zh-TW" sz="2800" b="1" i="1" dirty="0">
                <a:solidFill>
                  <a:srgbClr val="00B050"/>
                </a:solidFill>
                <a:latin typeface="Arial" pitchFamily="34" charset="0"/>
                <a:cs typeface="Arial" pitchFamily="34" charset="0"/>
              </a:rPr>
              <a:t>Comparison of wireless technologies and their usefulness in IoT</a:t>
            </a:r>
            <a:endParaRPr lang="zh-TW" altLang="en-US" sz="2800" b="1" dirty="0">
              <a:solidFill>
                <a:srgbClr val="00B050"/>
              </a:solidFill>
              <a:latin typeface="Arial" pitchFamily="34" charset="0"/>
              <a:cs typeface="Arial"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99" y="1329720"/>
            <a:ext cx="7920000" cy="544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1322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05180"/>
            <a:ext cx="8640000" cy="591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0482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146" name="Picture 2" descr="http://blog.cobia.net/cobiacomm/wp-content/uploads/2014/05/iot-ref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30764"/>
            <a:ext cx="8640000" cy="6100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19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698ED54-30E0-4791-AB8F-300DE2675BE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3075" y="1100840"/>
            <a:ext cx="8464239" cy="4634942"/>
          </a:xfrm>
        </p:spPr>
      </p:pic>
    </p:spTree>
    <p:extLst>
      <p:ext uri="{BB962C8B-B14F-4D97-AF65-F5344CB8AC3E}">
        <p14:creationId xmlns:p14="http://schemas.microsoft.com/office/powerpoint/2010/main" val="22815515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8A197FB1-330D-4703-BDFB-5F25DABA691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AC4B22BB-1E89-4B24-9CAC-A7FF4FAD2283}" type="slidenum">
              <a:rPr kumimoji="0" lang="en-US" altLang="zh-TW" sz="1000">
                <a:ea typeface="新細明體" panose="02020500000000000000" pitchFamily="18" charset="-120"/>
              </a:rPr>
              <a:pPr>
                <a:spcBef>
                  <a:spcPct val="0"/>
                </a:spcBef>
                <a:buClrTx/>
                <a:buFontTx/>
                <a:buNone/>
              </a:pPr>
              <a:t>120</a:t>
            </a:fld>
            <a:endParaRPr kumimoji="0" lang="en-US" altLang="zh-TW" sz="1000">
              <a:ea typeface="新細明體" panose="02020500000000000000" pitchFamily="18" charset="-120"/>
            </a:endParaRPr>
          </a:p>
        </p:txBody>
      </p:sp>
      <p:sp>
        <p:nvSpPr>
          <p:cNvPr id="5123" name="Rectangle 2">
            <a:extLst>
              <a:ext uri="{FF2B5EF4-FFF2-40B4-BE49-F238E27FC236}">
                <a16:creationId xmlns:a16="http://schemas.microsoft.com/office/drawing/2014/main" id="{E58E3FEC-0CE2-4C81-9CA1-5242D85D778D}"/>
              </a:ext>
            </a:extLst>
          </p:cNvPr>
          <p:cNvSpPr>
            <a:spLocks noGrp="1" noChangeArrowheads="1"/>
          </p:cNvSpPr>
          <p:nvPr>
            <p:ph type="ctrTitle" idx="4294967295"/>
          </p:nvPr>
        </p:nvSpPr>
        <p:spPr>
          <a:xfrm>
            <a:off x="1857375" y="2000250"/>
            <a:ext cx="7286625" cy="1028700"/>
          </a:xfrm>
          <a:noFill/>
        </p:spPr>
        <p:txBody>
          <a:bodyPr/>
          <a:lstStyle/>
          <a:p>
            <a:pPr eaLnBrk="1" hangingPunct="1"/>
            <a:r>
              <a:rPr lang="zh-TW" altLang="en-US" sz="5400"/>
              <a:t>串列埠通訊</a:t>
            </a:r>
            <a:endParaRPr lang="zh-TW" altLang="en-US" sz="5400">
              <a:latin typeface="Times New Roman" panose="02020603050405020304" pitchFamily="18" charset="0"/>
            </a:endParaRPr>
          </a:p>
        </p:txBody>
      </p:sp>
      <p:sp>
        <p:nvSpPr>
          <p:cNvPr id="5124" name="Rectangle 3">
            <a:extLst>
              <a:ext uri="{FF2B5EF4-FFF2-40B4-BE49-F238E27FC236}">
                <a16:creationId xmlns:a16="http://schemas.microsoft.com/office/drawing/2014/main" id="{9CAB577B-2CCE-4926-B12D-024F9C24C0ED}"/>
              </a:ext>
            </a:extLst>
          </p:cNvPr>
          <p:cNvSpPr>
            <a:spLocks noGrp="1" noChangeArrowheads="1"/>
          </p:cNvSpPr>
          <p:nvPr>
            <p:ph type="subTitle" idx="4294967295"/>
          </p:nvPr>
        </p:nvSpPr>
        <p:spPr>
          <a:xfrm>
            <a:off x="1371600" y="3886200"/>
            <a:ext cx="6400800" cy="1752600"/>
          </a:xfrm>
        </p:spPr>
        <p:txBody>
          <a:bodyPr/>
          <a:lstStyle/>
          <a:p>
            <a:pPr marL="0" indent="0" algn="ctr" eaLnBrk="1" hangingPunct="1">
              <a:buFont typeface="Wingdings" panose="05000000000000000000" pitchFamily="2" charset="2"/>
              <a:buNone/>
            </a:pPr>
            <a:endParaRPr lang="zh-TW" altLang="zh-TW" sz="30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編號版面配置區 4">
            <a:extLst>
              <a:ext uri="{FF2B5EF4-FFF2-40B4-BE49-F238E27FC236}">
                <a16:creationId xmlns:a16="http://schemas.microsoft.com/office/drawing/2014/main" id="{3792B604-0802-498A-8F40-5E2832989F0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A89F3CF8-6241-4A9A-B8F2-3D4697C19321}" type="slidenum">
              <a:rPr kumimoji="0" lang="en-US" altLang="zh-TW" sz="1000">
                <a:ea typeface="新細明體" panose="02020500000000000000" pitchFamily="18" charset="-120"/>
              </a:rPr>
              <a:pPr>
                <a:spcBef>
                  <a:spcPct val="0"/>
                </a:spcBef>
                <a:buClrTx/>
                <a:buFontTx/>
                <a:buNone/>
              </a:pPr>
              <a:t>121</a:t>
            </a:fld>
            <a:endParaRPr kumimoji="0" lang="en-US" altLang="zh-TW" sz="1000">
              <a:ea typeface="新細明體" panose="02020500000000000000" pitchFamily="18" charset="-120"/>
            </a:endParaRPr>
          </a:p>
        </p:txBody>
      </p:sp>
      <p:sp>
        <p:nvSpPr>
          <p:cNvPr id="6147" name="Rectangle 2">
            <a:extLst>
              <a:ext uri="{FF2B5EF4-FFF2-40B4-BE49-F238E27FC236}">
                <a16:creationId xmlns:a16="http://schemas.microsoft.com/office/drawing/2014/main" id="{209A96BA-C795-4B95-93F3-235581D3E7D9}"/>
              </a:ext>
            </a:extLst>
          </p:cNvPr>
          <p:cNvSpPr>
            <a:spLocks noGrp="1" noChangeArrowheads="1"/>
          </p:cNvSpPr>
          <p:nvPr>
            <p:ph type="title"/>
          </p:nvPr>
        </p:nvSpPr>
        <p:spPr/>
        <p:txBody>
          <a:bodyPr/>
          <a:lstStyle/>
          <a:p>
            <a:pPr eaLnBrk="1" hangingPunct="1"/>
            <a:r>
              <a:rPr lang="zh-TW" altLang="en-US">
                <a:latin typeface="Times New Roman" panose="02020603050405020304" pitchFamily="18" charset="0"/>
              </a:rPr>
              <a:t>內容</a:t>
            </a:r>
          </a:p>
        </p:txBody>
      </p:sp>
      <p:sp>
        <p:nvSpPr>
          <p:cNvPr id="6148" name="Rectangle 3">
            <a:extLst>
              <a:ext uri="{FF2B5EF4-FFF2-40B4-BE49-F238E27FC236}">
                <a16:creationId xmlns:a16="http://schemas.microsoft.com/office/drawing/2014/main" id="{6121E511-9E3C-4D9A-8F65-4275912E24CD}"/>
              </a:ext>
            </a:extLst>
          </p:cNvPr>
          <p:cNvSpPr>
            <a:spLocks noGrp="1" noChangeArrowheads="1"/>
          </p:cNvSpPr>
          <p:nvPr>
            <p:ph type="body" idx="1"/>
          </p:nvPr>
        </p:nvSpPr>
        <p:spPr>
          <a:xfrm>
            <a:off x="735013" y="1285875"/>
            <a:ext cx="8408987" cy="5094288"/>
          </a:xfrm>
        </p:spPr>
        <p:txBody>
          <a:bodyPr/>
          <a:lstStyle/>
          <a:p>
            <a:pPr marL="447675" indent="-447675" eaLnBrk="1" hangingPunct="1">
              <a:lnSpc>
                <a:spcPts val="3500"/>
              </a:lnSpc>
              <a:spcBef>
                <a:spcPts val="1000"/>
              </a:spcBef>
            </a:pPr>
            <a:r>
              <a:rPr lang="zh-TW" altLang="en-US">
                <a:latin typeface="Times New Roman" panose="02020603050405020304" pitchFamily="18" charset="0"/>
              </a:rPr>
              <a:t>串列通訊之傳輸格式與電氣特性</a:t>
            </a:r>
            <a:endParaRPr lang="en-US" altLang="zh-TW">
              <a:latin typeface="Times New Roman" panose="02020603050405020304" pitchFamily="18" charset="0"/>
            </a:endParaRPr>
          </a:p>
          <a:p>
            <a:pPr marL="447675" indent="-447675" eaLnBrk="1" hangingPunct="1">
              <a:lnSpc>
                <a:spcPts val="3500"/>
              </a:lnSpc>
              <a:spcBef>
                <a:spcPts val="1000"/>
              </a:spcBef>
            </a:pPr>
            <a:r>
              <a:rPr kumimoji="0" lang="en-US" altLang="zh-TW">
                <a:latin typeface="Times New Roman" panose="02020603050405020304" pitchFamily="18" charset="0"/>
              </a:rPr>
              <a:t>RS-232</a:t>
            </a:r>
            <a:r>
              <a:rPr kumimoji="0" lang="zh-TW" altLang="en-US">
                <a:latin typeface="Times New Roman" panose="02020603050405020304" pitchFamily="18" charset="0"/>
              </a:rPr>
              <a:t>資料格式</a:t>
            </a:r>
            <a:endParaRPr kumimoji="0" lang="en-US" altLang="zh-TW">
              <a:latin typeface="Times New Roman" panose="02020603050405020304" pitchFamily="18" charset="0"/>
            </a:endParaRPr>
          </a:p>
          <a:p>
            <a:pPr marL="447675" indent="-447675" eaLnBrk="1" hangingPunct="1">
              <a:lnSpc>
                <a:spcPts val="3500"/>
              </a:lnSpc>
              <a:spcBef>
                <a:spcPts val="1000"/>
              </a:spcBef>
            </a:pPr>
            <a:r>
              <a:rPr kumimoji="0" lang="en-US" altLang="zh-TW">
                <a:latin typeface="Times New Roman" panose="02020603050405020304" pitchFamily="18" charset="0"/>
              </a:rPr>
              <a:t>RS-232</a:t>
            </a:r>
            <a:r>
              <a:rPr kumimoji="0" lang="zh-CN" altLang="es-ES">
                <a:latin typeface="Times New Roman" panose="02020603050405020304" pitchFamily="18" charset="0"/>
              </a:rPr>
              <a:t>串列通訊應用</a:t>
            </a:r>
            <a:r>
              <a:rPr kumimoji="0" lang="zh-TW" altLang="es-ES">
                <a:latin typeface="Times New Roman" panose="02020603050405020304" pitchFamily="18" charset="0"/>
              </a:rPr>
              <a:t>程式設計</a:t>
            </a:r>
            <a:endParaRPr kumimoji="0" lang="en-US" altLang="zh-TW">
              <a:latin typeface="Times New Roman" panose="02020603050405020304" pitchFamily="18" charset="0"/>
            </a:endParaRPr>
          </a:p>
          <a:p>
            <a:pPr marL="447675" indent="-447675" eaLnBrk="1" hangingPunct="1">
              <a:lnSpc>
                <a:spcPts val="3500"/>
              </a:lnSpc>
              <a:spcBef>
                <a:spcPts val="1000"/>
              </a:spcBef>
            </a:pPr>
            <a:endParaRPr lang="en-US" altLang="zh-TW">
              <a:latin typeface="Times New Roman" panose="02020603050405020304"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編號版面配置區 4">
            <a:extLst>
              <a:ext uri="{FF2B5EF4-FFF2-40B4-BE49-F238E27FC236}">
                <a16:creationId xmlns:a16="http://schemas.microsoft.com/office/drawing/2014/main" id="{43C2F8B3-E291-4C90-B256-186F6F5C905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826A750F-6138-4F5A-8BD1-CF1FF146B9E8}" type="slidenum">
              <a:rPr kumimoji="0" lang="en-US" altLang="zh-TW" sz="1000">
                <a:ea typeface="新細明體" panose="02020500000000000000" pitchFamily="18" charset="-120"/>
              </a:rPr>
              <a:pPr>
                <a:spcBef>
                  <a:spcPct val="0"/>
                </a:spcBef>
                <a:buClrTx/>
                <a:buFontTx/>
                <a:buNone/>
              </a:pPr>
              <a:t>122</a:t>
            </a:fld>
            <a:endParaRPr kumimoji="0" lang="en-US" altLang="zh-TW" sz="1000">
              <a:ea typeface="新細明體" panose="02020500000000000000" pitchFamily="18" charset="-120"/>
            </a:endParaRPr>
          </a:p>
        </p:txBody>
      </p:sp>
      <p:sp>
        <p:nvSpPr>
          <p:cNvPr id="7171" name="Rectangle 2">
            <a:extLst>
              <a:ext uri="{FF2B5EF4-FFF2-40B4-BE49-F238E27FC236}">
                <a16:creationId xmlns:a16="http://schemas.microsoft.com/office/drawing/2014/main" id="{31613AD5-4B88-45FA-922D-1002693F2BAD}"/>
              </a:ext>
            </a:extLst>
          </p:cNvPr>
          <p:cNvSpPr>
            <a:spLocks noGrp="1" noChangeArrowheads="1"/>
          </p:cNvSpPr>
          <p:nvPr>
            <p:ph type="title"/>
          </p:nvPr>
        </p:nvSpPr>
        <p:spPr/>
        <p:txBody>
          <a:bodyPr/>
          <a:lstStyle/>
          <a:p>
            <a:pPr eaLnBrk="1" hangingPunct="1"/>
            <a:r>
              <a:rPr lang="zh-TW" altLang="en-US">
                <a:latin typeface="Times New Roman" panose="02020603050405020304" pitchFamily="18" charset="0"/>
              </a:rPr>
              <a:t>內容</a:t>
            </a:r>
          </a:p>
        </p:txBody>
      </p:sp>
      <p:sp>
        <p:nvSpPr>
          <p:cNvPr id="7172" name="Rectangle 3">
            <a:extLst>
              <a:ext uri="{FF2B5EF4-FFF2-40B4-BE49-F238E27FC236}">
                <a16:creationId xmlns:a16="http://schemas.microsoft.com/office/drawing/2014/main" id="{3CC0113C-0A2A-483F-B447-AE5A18427231}"/>
              </a:ext>
            </a:extLst>
          </p:cNvPr>
          <p:cNvSpPr>
            <a:spLocks noGrp="1" noChangeArrowheads="1"/>
          </p:cNvSpPr>
          <p:nvPr>
            <p:ph type="body" idx="1"/>
          </p:nvPr>
        </p:nvSpPr>
        <p:spPr>
          <a:xfrm>
            <a:off x="735013" y="1285875"/>
            <a:ext cx="8408987" cy="5094288"/>
          </a:xfrm>
        </p:spPr>
        <p:txBody>
          <a:bodyPr/>
          <a:lstStyle/>
          <a:p>
            <a:pPr marL="447675" indent="-447675" eaLnBrk="1" hangingPunct="1">
              <a:lnSpc>
                <a:spcPts val="3500"/>
              </a:lnSpc>
              <a:spcBef>
                <a:spcPts val="1000"/>
              </a:spcBef>
            </a:pPr>
            <a:r>
              <a:rPr lang="zh-TW" altLang="en-US">
                <a:solidFill>
                  <a:srgbClr val="FF0000"/>
                </a:solidFill>
                <a:latin typeface="Times New Roman" panose="02020603050405020304" pitchFamily="18" charset="0"/>
              </a:rPr>
              <a:t>串列通訊之傳輸格式與電氣特性</a:t>
            </a:r>
            <a:endParaRPr lang="en-US" altLang="zh-TW">
              <a:solidFill>
                <a:srgbClr val="FF0000"/>
              </a:solidFill>
              <a:latin typeface="Times New Roman" panose="02020603050405020304" pitchFamily="18" charset="0"/>
            </a:endParaRPr>
          </a:p>
          <a:p>
            <a:pPr marL="447675" indent="-447675" eaLnBrk="1" hangingPunct="1">
              <a:lnSpc>
                <a:spcPts val="3500"/>
              </a:lnSpc>
              <a:spcBef>
                <a:spcPts val="1000"/>
              </a:spcBef>
            </a:pPr>
            <a:r>
              <a:rPr kumimoji="0" lang="en-US" altLang="zh-TW">
                <a:latin typeface="Times New Roman" panose="02020603050405020304" pitchFamily="18" charset="0"/>
              </a:rPr>
              <a:t>RS-232</a:t>
            </a:r>
            <a:r>
              <a:rPr kumimoji="0" lang="zh-TW" altLang="en-US">
                <a:latin typeface="Times New Roman" panose="02020603050405020304" pitchFamily="18" charset="0"/>
              </a:rPr>
              <a:t>資料格式</a:t>
            </a:r>
            <a:endParaRPr kumimoji="0" lang="en-US" altLang="zh-TW">
              <a:latin typeface="Times New Roman" panose="02020603050405020304" pitchFamily="18" charset="0"/>
            </a:endParaRPr>
          </a:p>
          <a:p>
            <a:pPr marL="447675" indent="-447675" eaLnBrk="1" hangingPunct="1">
              <a:lnSpc>
                <a:spcPts val="3500"/>
              </a:lnSpc>
              <a:spcBef>
                <a:spcPts val="1000"/>
              </a:spcBef>
            </a:pPr>
            <a:r>
              <a:rPr kumimoji="0" lang="en-US" altLang="zh-TW">
                <a:latin typeface="Times New Roman" panose="02020603050405020304" pitchFamily="18" charset="0"/>
              </a:rPr>
              <a:t>RS-232</a:t>
            </a:r>
            <a:r>
              <a:rPr kumimoji="0" lang="zh-CN" altLang="es-ES">
                <a:latin typeface="Times New Roman" panose="02020603050405020304" pitchFamily="18" charset="0"/>
              </a:rPr>
              <a:t>串列通訊應用</a:t>
            </a:r>
            <a:r>
              <a:rPr kumimoji="0" lang="zh-TW" altLang="es-ES">
                <a:latin typeface="Times New Roman" panose="02020603050405020304" pitchFamily="18" charset="0"/>
              </a:rPr>
              <a:t>程式設計</a:t>
            </a:r>
            <a:endParaRPr kumimoji="0" lang="en-US" altLang="zh-TW">
              <a:latin typeface="Times New Roman" panose="02020603050405020304" pitchFamily="18" charset="0"/>
            </a:endParaRPr>
          </a:p>
          <a:p>
            <a:pPr marL="447675" indent="-447675" eaLnBrk="1" hangingPunct="1">
              <a:lnSpc>
                <a:spcPts val="3500"/>
              </a:lnSpc>
              <a:spcBef>
                <a:spcPts val="1000"/>
              </a:spcBef>
            </a:pPr>
            <a:endParaRPr lang="en-US" altLang="zh-TW">
              <a:latin typeface="Times New Roman" panose="0202060305040502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a:extLst>
              <a:ext uri="{FF2B5EF4-FFF2-40B4-BE49-F238E27FC236}">
                <a16:creationId xmlns:a16="http://schemas.microsoft.com/office/drawing/2014/main" id="{7EF762A3-A780-4E3E-B9E2-C768746964D5}"/>
              </a:ext>
            </a:extLst>
          </p:cNvPr>
          <p:cNvSpPr>
            <a:spLocks noGrp="1"/>
          </p:cNvSpPr>
          <p:nvPr>
            <p:ph type="title"/>
          </p:nvPr>
        </p:nvSpPr>
        <p:spPr/>
        <p:txBody>
          <a:bodyPr/>
          <a:lstStyle/>
          <a:p>
            <a:r>
              <a:rPr lang="zh-TW" altLang="en-US" sz="4000">
                <a:latin typeface="Times New Roman" panose="02020603050405020304" pitchFamily="18" charset="0"/>
              </a:rPr>
              <a:t>串列通訊之傳輸格式與電氣特性</a:t>
            </a:r>
            <a:endParaRPr lang="zh-TW" altLang="en-US" sz="4000"/>
          </a:p>
        </p:txBody>
      </p:sp>
      <p:sp>
        <p:nvSpPr>
          <p:cNvPr id="8195" name="內容版面配置區 2">
            <a:extLst>
              <a:ext uri="{FF2B5EF4-FFF2-40B4-BE49-F238E27FC236}">
                <a16:creationId xmlns:a16="http://schemas.microsoft.com/office/drawing/2014/main" id="{168211A7-BDBD-448D-9859-79C6194A76F9}"/>
              </a:ext>
            </a:extLst>
          </p:cNvPr>
          <p:cNvSpPr>
            <a:spLocks noGrp="1"/>
          </p:cNvSpPr>
          <p:nvPr>
            <p:ph idx="1"/>
          </p:nvPr>
        </p:nvSpPr>
        <p:spPr>
          <a:xfrm>
            <a:off x="735013" y="1285875"/>
            <a:ext cx="8408987" cy="5022850"/>
          </a:xfrm>
        </p:spPr>
        <p:txBody>
          <a:bodyPr/>
          <a:lstStyle/>
          <a:p>
            <a:pPr marL="442913" indent="-442913" algn="just">
              <a:lnSpc>
                <a:spcPts val="3000"/>
              </a:lnSpc>
              <a:spcBef>
                <a:spcPts val="1000"/>
              </a:spcBef>
            </a:pPr>
            <a:r>
              <a:rPr lang="zh-TW" altLang="en-US" sz="2400">
                <a:latin typeface="Times New Roman" panose="02020603050405020304" pitchFamily="18" charset="0"/>
              </a:rPr>
              <a:t>在串列傳輸連接裡，所謂的傳送器，或是驅動器等的裝置或是設備會在每個固定時刻以序列方式來傳輸一個位元。</a:t>
            </a:r>
          </a:p>
          <a:p>
            <a:pPr marL="442913" indent="-442913" algn="just">
              <a:lnSpc>
                <a:spcPts val="3000"/>
              </a:lnSpc>
              <a:spcBef>
                <a:spcPts val="1000"/>
              </a:spcBef>
            </a:pPr>
            <a:r>
              <a:rPr lang="zh-TW" altLang="en-US" sz="2400">
                <a:latin typeface="Times New Roman" panose="02020603050405020304" pitchFamily="18" charset="0"/>
              </a:rPr>
              <a:t>在串列連結與傳輸中，還需一個額外信號，就是時脈或是參考時序來控制傳輸資料。因此衍生了兩種的串列資料格式：</a:t>
            </a:r>
          </a:p>
          <a:p>
            <a:pPr marL="801688" lvl="1" indent="-354013" algn="just">
              <a:lnSpc>
                <a:spcPts val="3000"/>
              </a:lnSpc>
              <a:spcBef>
                <a:spcPct val="0"/>
              </a:spcBef>
            </a:pPr>
            <a:r>
              <a:rPr lang="zh-TW" altLang="en-US" sz="2000">
                <a:latin typeface="Times New Roman" panose="02020603050405020304" pitchFamily="18" charset="0"/>
              </a:rPr>
              <a:t>同步傳輸</a:t>
            </a:r>
          </a:p>
          <a:p>
            <a:pPr marL="801688" lvl="1" indent="-354013" algn="just">
              <a:lnSpc>
                <a:spcPts val="3000"/>
              </a:lnSpc>
              <a:spcBef>
                <a:spcPct val="0"/>
              </a:spcBef>
            </a:pPr>
            <a:r>
              <a:rPr lang="zh-TW" altLang="en-US" sz="2000">
                <a:latin typeface="Times New Roman" panose="02020603050405020304" pitchFamily="18" charset="0"/>
              </a:rPr>
              <a:t>非同步傳輸</a:t>
            </a:r>
            <a:endParaRPr lang="en-US" altLang="zh-TW" sz="2000">
              <a:latin typeface="Times New Roman" panose="02020603050405020304" pitchFamily="18" charset="0"/>
            </a:endParaRPr>
          </a:p>
          <a:p>
            <a:pPr marL="442913" indent="-442913">
              <a:lnSpc>
                <a:spcPts val="3000"/>
              </a:lnSpc>
              <a:spcBef>
                <a:spcPts val="1000"/>
              </a:spcBef>
            </a:pPr>
            <a:r>
              <a:rPr lang="zh-TW" altLang="en-US" sz="2400">
                <a:latin typeface="Times New Roman" panose="02020603050405020304" pitchFamily="18" charset="0"/>
              </a:rPr>
              <a:t>其中差異在於當傳送器與接收器要送出與接收一個位元時，如何使用時脈來決定。</a:t>
            </a:r>
            <a:endParaRPr lang="en-US" altLang="zh-TW" sz="2400"/>
          </a:p>
          <a:p>
            <a:pPr marL="442913" indent="-442913">
              <a:lnSpc>
                <a:spcPts val="3000"/>
              </a:lnSpc>
              <a:spcBef>
                <a:spcPts val="1000"/>
              </a:spcBef>
            </a:pPr>
            <a:r>
              <a:rPr lang="zh-TW" altLang="en-US" sz="2400"/>
              <a:t>從這兩種傳輸格式中，若是為了延長傳輸距離的，最好是採用非同步傳輸的格式。 </a:t>
            </a:r>
          </a:p>
          <a:p>
            <a:pPr marL="801688" lvl="1" indent="-354013" algn="just">
              <a:lnSpc>
                <a:spcPts val="3000"/>
              </a:lnSpc>
              <a:spcBef>
                <a:spcPct val="0"/>
              </a:spcBef>
              <a:buFont typeface="Wingdings" panose="05000000000000000000" pitchFamily="2" charset="2"/>
              <a:buNone/>
            </a:pPr>
            <a:endParaRPr lang="zh-TW" altLang="en-US" sz="2000">
              <a:latin typeface="Times New Roman" panose="02020603050405020304" pitchFamily="18" charset="0"/>
            </a:endParaRPr>
          </a:p>
        </p:txBody>
      </p:sp>
      <p:sp>
        <p:nvSpPr>
          <p:cNvPr id="8196" name="投影片編號版面配置區 3">
            <a:extLst>
              <a:ext uri="{FF2B5EF4-FFF2-40B4-BE49-F238E27FC236}">
                <a16:creationId xmlns:a16="http://schemas.microsoft.com/office/drawing/2014/main" id="{67A483B0-D193-41BA-A088-16C8AD7968C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BB4C69E2-D781-431F-A566-54313B1DC223}" type="slidenum">
              <a:rPr kumimoji="0" lang="en-US" altLang="zh-TW" sz="1000">
                <a:ea typeface="新細明體" panose="02020500000000000000" pitchFamily="18" charset="-120"/>
              </a:rPr>
              <a:pPr>
                <a:spcBef>
                  <a:spcPct val="0"/>
                </a:spcBef>
                <a:buClrTx/>
                <a:buFontTx/>
                <a:buNone/>
              </a:pPr>
              <a:t>123</a:t>
            </a:fld>
            <a:endParaRPr kumimoji="0" lang="en-US" altLang="zh-TW" sz="1000">
              <a:ea typeface="新細明體" panose="02020500000000000000" pitchFamily="18" charset="-12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內容版面配置區 2">
            <a:extLst>
              <a:ext uri="{FF2B5EF4-FFF2-40B4-BE49-F238E27FC236}">
                <a16:creationId xmlns:a16="http://schemas.microsoft.com/office/drawing/2014/main" id="{E86DD982-B607-4023-9427-9F8D812A181A}"/>
              </a:ext>
            </a:extLst>
          </p:cNvPr>
          <p:cNvSpPr>
            <a:spLocks noGrp="1"/>
          </p:cNvSpPr>
          <p:nvPr>
            <p:ph idx="1"/>
          </p:nvPr>
        </p:nvSpPr>
        <p:spPr>
          <a:xfrm>
            <a:off x="735013" y="1341438"/>
            <a:ext cx="8408987" cy="4967287"/>
          </a:xfrm>
        </p:spPr>
        <p:txBody>
          <a:bodyPr/>
          <a:lstStyle/>
          <a:p>
            <a:pPr marL="447675" indent="-447675" algn="just">
              <a:lnSpc>
                <a:spcPts val="3500"/>
              </a:lnSpc>
            </a:pPr>
            <a:r>
              <a:rPr lang="zh-TW" altLang="en-US">
                <a:latin typeface="Times New Roman" panose="02020603050405020304" pitchFamily="18" charset="0"/>
              </a:rPr>
              <a:t>同步傳輸</a:t>
            </a:r>
          </a:p>
          <a:p>
            <a:pPr marL="801688" lvl="1" indent="-354013" algn="just">
              <a:lnSpc>
                <a:spcPts val="3500"/>
              </a:lnSpc>
              <a:spcBef>
                <a:spcPts val="1000"/>
              </a:spcBef>
            </a:pPr>
            <a:r>
              <a:rPr lang="zh-TW" altLang="en-US">
                <a:latin typeface="Times New Roman" panose="02020603050405020304" pitchFamily="18" charset="0"/>
              </a:rPr>
              <a:t>所有裝置使用一個共同時脈，可由其中一個裝置或是透過外部訊號源所產生。所有傳輸位元能與這時脈同步。</a:t>
            </a:r>
            <a:endParaRPr lang="zh-TW" altLang="en-US" sz="1600">
              <a:latin typeface="Times New Roman" panose="02020603050405020304" pitchFamily="18" charset="0"/>
            </a:endParaRPr>
          </a:p>
          <a:p>
            <a:pPr marL="801688" lvl="1" indent="-354013" algn="just">
              <a:lnSpc>
                <a:spcPts val="3500"/>
              </a:lnSpc>
            </a:pPr>
            <a:r>
              <a:rPr lang="zh-TW" altLang="en-US">
                <a:latin typeface="Times New Roman" panose="02020603050405020304" pitchFamily="18" charset="0"/>
              </a:rPr>
              <a:t>在時脈轉變</a:t>
            </a:r>
            <a:r>
              <a:rPr lang="en-US" altLang="zh-TW">
                <a:latin typeface="Times New Roman" panose="02020603050405020304" pitchFamily="18" charset="0"/>
              </a:rPr>
              <a:t>(</a:t>
            </a:r>
            <a:r>
              <a:rPr lang="zh-TW" altLang="en-US">
                <a:latin typeface="Times New Roman" panose="02020603050405020304" pitchFamily="18" charset="0"/>
              </a:rPr>
              <a:t>上升或下降</a:t>
            </a:r>
            <a:r>
              <a:rPr lang="en-US" altLang="zh-TW">
                <a:latin typeface="Times New Roman" panose="02020603050405020304" pitchFamily="18" charset="0"/>
              </a:rPr>
              <a:t>)</a:t>
            </a:r>
            <a:r>
              <a:rPr lang="zh-TW" altLang="en-US">
                <a:latin typeface="Times New Roman" panose="02020603050405020304" pitchFamily="18" charset="0"/>
              </a:rPr>
              <a:t>後所定義的時間內，每一個所傳輸的位元皆是有效的。</a:t>
            </a:r>
            <a:endParaRPr lang="zh-TW" altLang="en-US" sz="1600">
              <a:latin typeface="Times New Roman" panose="02020603050405020304" pitchFamily="18" charset="0"/>
            </a:endParaRPr>
          </a:p>
          <a:p>
            <a:pPr marL="801688" lvl="1" indent="-354013" algn="just">
              <a:lnSpc>
                <a:spcPts val="3500"/>
              </a:lnSpc>
            </a:pPr>
            <a:r>
              <a:rPr lang="zh-TW" altLang="en-US">
                <a:latin typeface="Times New Roman" panose="02020603050405020304" pitchFamily="18" charset="0"/>
              </a:rPr>
              <a:t>接收器要讀取每一個進來的位元資料時，可以使用時脈的轉變來加以決定。</a:t>
            </a:r>
            <a:endParaRPr lang="zh-TW" altLang="en-US" sz="1600">
              <a:latin typeface="Times New Roman" panose="02020603050405020304" pitchFamily="18" charset="0"/>
            </a:endParaRPr>
          </a:p>
          <a:p>
            <a:pPr marL="801688" lvl="1" indent="-354013" algn="just">
              <a:lnSpc>
                <a:spcPts val="3500"/>
              </a:lnSpc>
            </a:pPr>
            <a:r>
              <a:rPr lang="zh-TW" altLang="en-US">
                <a:latin typeface="Times New Roman" panose="02020603050405020304" pitchFamily="18" charset="0"/>
              </a:rPr>
              <a:t>例：接收器能夠在時脈的上升或是下降邊緣，或是透過偵測邏輯高準位與低準位來拴鎖住傳輸進來的位元資料。</a:t>
            </a:r>
          </a:p>
        </p:txBody>
      </p:sp>
      <p:sp>
        <p:nvSpPr>
          <p:cNvPr id="9219" name="投影片編號版面配置區 3">
            <a:extLst>
              <a:ext uri="{FF2B5EF4-FFF2-40B4-BE49-F238E27FC236}">
                <a16:creationId xmlns:a16="http://schemas.microsoft.com/office/drawing/2014/main" id="{AB4339DC-A582-4BA1-92AD-7C3D3F57A8C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636FBA7D-CC40-4F53-8C66-720564DCBF6F}" type="slidenum">
              <a:rPr kumimoji="0" lang="en-US" altLang="zh-TW" sz="1000">
                <a:ea typeface="新細明體" panose="02020500000000000000" pitchFamily="18" charset="-120"/>
              </a:rPr>
              <a:pPr>
                <a:spcBef>
                  <a:spcPct val="0"/>
                </a:spcBef>
                <a:buClrTx/>
                <a:buFontTx/>
                <a:buNone/>
              </a:pPr>
              <a:t>124</a:t>
            </a:fld>
            <a:endParaRPr kumimoji="0" lang="en-US" altLang="zh-TW" sz="1000">
              <a:ea typeface="新細明體" panose="02020500000000000000" pitchFamily="18" charset="-120"/>
            </a:endParaRPr>
          </a:p>
        </p:txBody>
      </p:sp>
      <p:sp>
        <p:nvSpPr>
          <p:cNvPr id="9220" name="標題 1">
            <a:extLst>
              <a:ext uri="{FF2B5EF4-FFF2-40B4-BE49-F238E27FC236}">
                <a16:creationId xmlns:a16="http://schemas.microsoft.com/office/drawing/2014/main" id="{D6845F22-2E0C-4FF8-B1D2-2E342CE0925B}"/>
              </a:ext>
            </a:extLst>
          </p:cNvPr>
          <p:cNvSpPr>
            <a:spLocks noGrp="1"/>
          </p:cNvSpPr>
          <p:nvPr>
            <p:ph type="title"/>
          </p:nvPr>
        </p:nvSpPr>
        <p:spPr/>
        <p:txBody>
          <a:bodyPr/>
          <a:lstStyle/>
          <a:p>
            <a:r>
              <a:rPr lang="zh-TW" altLang="en-US" sz="4000">
                <a:latin typeface="Times New Roman" panose="02020603050405020304" pitchFamily="18" charset="0"/>
              </a:rPr>
              <a:t>串列通訊之傳輸格式與電氣特性</a:t>
            </a:r>
            <a:endParaRPr lang="zh-TW" altLang="en-US" sz="40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C4A0F0F-5D78-4BB9-A258-4DABEADCE0AF}"/>
              </a:ext>
            </a:extLst>
          </p:cNvPr>
          <p:cNvSpPr>
            <a:spLocks noGrp="1"/>
          </p:cNvSpPr>
          <p:nvPr>
            <p:ph idx="1"/>
          </p:nvPr>
        </p:nvSpPr>
        <p:spPr>
          <a:xfrm>
            <a:off x="735013" y="1341438"/>
            <a:ext cx="8408987" cy="4967287"/>
          </a:xfrm>
        </p:spPr>
        <p:txBody>
          <a:bodyPr/>
          <a:lstStyle/>
          <a:p>
            <a:pPr marL="447675" indent="-447675" algn="just">
              <a:lnSpc>
                <a:spcPts val="3500"/>
              </a:lnSpc>
              <a:spcBef>
                <a:spcPts val="1000"/>
              </a:spcBef>
              <a:defRPr/>
            </a:pPr>
            <a:r>
              <a:rPr lang="zh-TW" altLang="en-US" dirty="0">
                <a:latin typeface="Times New Roman" pitchFamily="18" charset="0"/>
              </a:rPr>
              <a:t>非同步傳輸</a:t>
            </a:r>
          </a:p>
          <a:p>
            <a:pPr marL="804863" lvl="1" indent="-357188" algn="just">
              <a:lnSpc>
                <a:spcPts val="3500"/>
              </a:lnSpc>
              <a:spcBef>
                <a:spcPts val="1000"/>
              </a:spcBef>
              <a:defRPr/>
            </a:pPr>
            <a:r>
              <a:rPr lang="zh-TW" altLang="en-US" dirty="0">
                <a:latin typeface="Times New Roman" pitchFamily="18" charset="0"/>
              </a:rPr>
              <a:t>不需要時脈引線。因為在每一條引線的終端皆會提供自己的時脈。而每一個終端必須同意所設定時脈頻率，且所有的時脈必須在相當小的誤差範圍內。</a:t>
            </a:r>
            <a:endParaRPr lang="zh-TW" altLang="en-US" sz="1600" dirty="0">
              <a:latin typeface="Times New Roman" pitchFamily="18" charset="0"/>
            </a:endParaRPr>
          </a:p>
          <a:p>
            <a:pPr marL="801688" lvl="1" indent="-354013" algn="just">
              <a:lnSpc>
                <a:spcPts val="3500"/>
              </a:lnSpc>
              <a:spcBef>
                <a:spcPts val="1000"/>
              </a:spcBef>
              <a:defRPr/>
            </a:pPr>
            <a:r>
              <a:rPr lang="zh-TW" altLang="en-US" dirty="0">
                <a:latin typeface="Times New Roman" pitchFamily="18" charset="0"/>
              </a:rPr>
              <a:t>在每一個所傳輸的位元組中，包含了：</a:t>
            </a:r>
          </a:p>
          <a:p>
            <a:pPr marL="1073150" lvl="2" indent="-268288" algn="just">
              <a:lnSpc>
                <a:spcPts val="3500"/>
              </a:lnSpc>
              <a:spcBef>
                <a:spcPts val="1000"/>
              </a:spcBef>
              <a:buFont typeface="Wingdings" panose="05000000000000000000" pitchFamily="2" charset="2"/>
              <a:buChar char="Ø"/>
              <a:defRPr/>
            </a:pPr>
            <a:r>
              <a:rPr lang="zh-TW" altLang="en-US" dirty="0">
                <a:latin typeface="Times New Roman" pitchFamily="18" charset="0"/>
              </a:rPr>
              <a:t>用來同步時脈的開始位元</a:t>
            </a:r>
          </a:p>
          <a:p>
            <a:pPr marL="1073150" lvl="2" indent="-268288" algn="just">
              <a:lnSpc>
                <a:spcPts val="3500"/>
              </a:lnSpc>
              <a:spcBef>
                <a:spcPts val="1000"/>
              </a:spcBef>
              <a:buFont typeface="Wingdings" panose="05000000000000000000" pitchFamily="2" charset="2"/>
              <a:buChar char="Ø"/>
              <a:defRPr/>
            </a:pPr>
            <a:r>
              <a:rPr lang="zh-TW" altLang="en-US" dirty="0">
                <a:latin typeface="Times New Roman" pitchFamily="18" charset="0"/>
              </a:rPr>
              <a:t>資料位元</a:t>
            </a:r>
          </a:p>
          <a:p>
            <a:pPr marL="1073150" lvl="2" indent="-268288" algn="just">
              <a:lnSpc>
                <a:spcPts val="3500"/>
              </a:lnSpc>
              <a:spcBef>
                <a:spcPts val="1000"/>
              </a:spcBef>
              <a:buFont typeface="Wingdings" panose="05000000000000000000" pitchFamily="2" charset="2"/>
              <a:buChar char="Ø"/>
              <a:defRPr/>
            </a:pPr>
            <a:r>
              <a:rPr lang="zh-TW" altLang="en-US" dirty="0">
                <a:latin typeface="Times New Roman" pitchFamily="18" charset="0"/>
              </a:rPr>
              <a:t>一個或更多的停止位元</a:t>
            </a:r>
          </a:p>
          <a:p>
            <a:pPr marL="1073150" lvl="2" indent="-268288" algn="just">
              <a:lnSpc>
                <a:spcPts val="3500"/>
              </a:lnSpc>
              <a:spcBef>
                <a:spcPts val="1000"/>
              </a:spcBef>
              <a:buFont typeface="Wingdings" panose="05000000000000000000" pitchFamily="2" charset="2"/>
              <a:buChar char="Ø"/>
              <a:defRPr/>
            </a:pPr>
            <a:r>
              <a:rPr lang="zh-TW" altLang="en-US" dirty="0">
                <a:latin typeface="Times New Roman" pitchFamily="18" charset="0"/>
              </a:rPr>
              <a:t>主要通知整個傳輸的字元組已經結束了</a:t>
            </a:r>
          </a:p>
        </p:txBody>
      </p:sp>
      <p:sp>
        <p:nvSpPr>
          <p:cNvPr id="10243" name="投影片編號版面配置區 3">
            <a:extLst>
              <a:ext uri="{FF2B5EF4-FFF2-40B4-BE49-F238E27FC236}">
                <a16:creationId xmlns:a16="http://schemas.microsoft.com/office/drawing/2014/main" id="{267D3CDA-244F-42D8-9538-A2E18D3BA5D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A1EF2E0A-7B5B-47FA-B2E1-002296D29966}" type="slidenum">
              <a:rPr kumimoji="0" lang="en-US" altLang="zh-TW" sz="1000">
                <a:ea typeface="新細明體" panose="02020500000000000000" pitchFamily="18" charset="-120"/>
              </a:rPr>
              <a:pPr>
                <a:spcBef>
                  <a:spcPct val="0"/>
                </a:spcBef>
                <a:buClrTx/>
                <a:buFontTx/>
                <a:buNone/>
              </a:pPr>
              <a:t>125</a:t>
            </a:fld>
            <a:endParaRPr kumimoji="0" lang="en-US" altLang="zh-TW" sz="1000">
              <a:ea typeface="新細明體" panose="02020500000000000000" pitchFamily="18" charset="-120"/>
            </a:endParaRPr>
          </a:p>
        </p:txBody>
      </p:sp>
      <p:sp>
        <p:nvSpPr>
          <p:cNvPr id="10244" name="標題 1">
            <a:extLst>
              <a:ext uri="{FF2B5EF4-FFF2-40B4-BE49-F238E27FC236}">
                <a16:creationId xmlns:a16="http://schemas.microsoft.com/office/drawing/2014/main" id="{41726E54-4FC3-4816-BD8C-83D7CF4AC443}"/>
              </a:ext>
            </a:extLst>
          </p:cNvPr>
          <p:cNvSpPr>
            <a:spLocks noGrp="1"/>
          </p:cNvSpPr>
          <p:nvPr>
            <p:ph type="title"/>
          </p:nvPr>
        </p:nvSpPr>
        <p:spPr/>
        <p:txBody>
          <a:bodyPr/>
          <a:lstStyle/>
          <a:p>
            <a:r>
              <a:rPr lang="zh-TW" altLang="en-US" sz="4000">
                <a:latin typeface="Times New Roman" panose="02020603050405020304" pitchFamily="18" charset="0"/>
              </a:rPr>
              <a:t>串列通訊之傳輸格式與電氣特性</a:t>
            </a:r>
            <a:endParaRPr lang="zh-TW" altLang="en-US" sz="40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8E7BD40-CA5A-40D1-A80A-C9FCC4689866}"/>
              </a:ext>
            </a:extLst>
          </p:cNvPr>
          <p:cNvSpPr>
            <a:spLocks noGrp="1"/>
          </p:cNvSpPr>
          <p:nvPr>
            <p:ph idx="1"/>
          </p:nvPr>
        </p:nvSpPr>
        <p:spPr>
          <a:xfrm>
            <a:off x="735013" y="1341438"/>
            <a:ext cx="8408987" cy="4967287"/>
          </a:xfrm>
        </p:spPr>
        <p:txBody>
          <a:bodyPr/>
          <a:lstStyle/>
          <a:p>
            <a:pPr marL="447675" indent="-447675" algn="just">
              <a:lnSpc>
                <a:spcPts val="3000"/>
              </a:lnSpc>
              <a:spcBef>
                <a:spcPts val="1000"/>
              </a:spcBef>
              <a:defRPr/>
            </a:pPr>
            <a:r>
              <a:rPr lang="zh-TW" altLang="en-US" dirty="0">
                <a:latin typeface="Times New Roman" pitchFamily="18" charset="0"/>
              </a:rPr>
              <a:t>一般來說，微處理機與週邊的通訊可區分為：</a:t>
            </a:r>
          </a:p>
          <a:p>
            <a:pPr lvl="1" algn="just">
              <a:lnSpc>
                <a:spcPts val="3000"/>
              </a:lnSpc>
              <a:spcBef>
                <a:spcPts val="1000"/>
              </a:spcBef>
              <a:defRPr/>
            </a:pPr>
            <a:r>
              <a:rPr lang="zh-TW" altLang="en-US" dirty="0">
                <a:latin typeface="Times New Roman" pitchFamily="18" charset="0"/>
              </a:rPr>
              <a:t>串列式通訊</a:t>
            </a:r>
            <a:r>
              <a:rPr lang="en-US" altLang="zh-TW" dirty="0">
                <a:latin typeface="Times New Roman" pitchFamily="18" charset="0"/>
              </a:rPr>
              <a:t>(Serial)</a:t>
            </a:r>
          </a:p>
          <a:p>
            <a:pPr marL="1073150" lvl="2" indent="-268288" algn="just">
              <a:lnSpc>
                <a:spcPts val="3000"/>
              </a:lnSpc>
              <a:spcBef>
                <a:spcPts val="1000"/>
              </a:spcBef>
              <a:buFont typeface="Wingdings" panose="05000000000000000000" pitchFamily="2" charset="2"/>
              <a:buChar char="Ø"/>
              <a:defRPr/>
            </a:pPr>
            <a:r>
              <a:rPr lang="zh-TW" altLang="en-US" dirty="0">
                <a:latin typeface="Times New Roman" pitchFamily="18" charset="0"/>
              </a:rPr>
              <a:t>以位元</a:t>
            </a:r>
            <a:r>
              <a:rPr lang="en-US" altLang="zh-TW" dirty="0">
                <a:latin typeface="Times New Roman" pitchFamily="18" charset="0"/>
              </a:rPr>
              <a:t>(bit)</a:t>
            </a:r>
            <a:r>
              <a:rPr lang="zh-TW" altLang="en-US" dirty="0">
                <a:latin typeface="Times New Roman" pitchFamily="18" charset="0"/>
              </a:rPr>
              <a:t>方式傳送資料，它具有傳輸線少、配線簡單、傳送距離可以較遠、 低故障率及低成本的優點，但傳輸速率較慢。</a:t>
            </a:r>
          </a:p>
          <a:p>
            <a:pPr marL="1073150" lvl="2" indent="-268288" algn="just">
              <a:lnSpc>
                <a:spcPts val="3000"/>
              </a:lnSpc>
              <a:spcBef>
                <a:spcPts val="1000"/>
              </a:spcBef>
              <a:buFont typeface="Wingdings" panose="05000000000000000000" pitchFamily="2" charset="2"/>
              <a:buChar char="Ø"/>
              <a:defRPr/>
            </a:pPr>
            <a:r>
              <a:rPr lang="zh-TW" altLang="en-US" dirty="0">
                <a:latin typeface="Times New Roman" pitchFamily="18" charset="0"/>
              </a:rPr>
              <a:t>串列埠比並列埠稍微困難。在許多情形下，任何連接至串列埠的裝置來說，有時還需將串列傳輸資料轉換成並列埠後，才可使用。此部分功能可透過</a:t>
            </a:r>
            <a:r>
              <a:rPr lang="en-US" altLang="zh-TW" dirty="0">
                <a:latin typeface="Times New Roman" pitchFamily="18" charset="0"/>
              </a:rPr>
              <a:t>UART</a:t>
            </a:r>
            <a:r>
              <a:rPr lang="zh-TW" altLang="en-US" dirty="0">
                <a:latin typeface="Times New Roman" pitchFamily="18" charset="0"/>
              </a:rPr>
              <a:t>元件來實現。</a:t>
            </a:r>
          </a:p>
          <a:p>
            <a:pPr algn="just">
              <a:lnSpc>
                <a:spcPts val="3000"/>
              </a:lnSpc>
              <a:spcBef>
                <a:spcPts val="1000"/>
              </a:spcBef>
              <a:buFont typeface="Wingdings" panose="05000000000000000000" pitchFamily="2" charset="2"/>
              <a:buNone/>
              <a:defRPr/>
            </a:pPr>
            <a:endParaRPr lang="zh-TW" altLang="en-US" dirty="0">
              <a:latin typeface="Times New Roman" pitchFamily="18" charset="0"/>
            </a:endParaRPr>
          </a:p>
        </p:txBody>
      </p:sp>
      <p:sp>
        <p:nvSpPr>
          <p:cNvPr id="11267" name="投影片編號版面配置區 3">
            <a:extLst>
              <a:ext uri="{FF2B5EF4-FFF2-40B4-BE49-F238E27FC236}">
                <a16:creationId xmlns:a16="http://schemas.microsoft.com/office/drawing/2014/main" id="{849BE087-FB23-4E43-AB07-A87D53C9130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07559B6B-7F47-4EEE-8479-03460DC05350}" type="slidenum">
              <a:rPr kumimoji="0" lang="en-US" altLang="zh-TW" sz="1000">
                <a:ea typeface="新細明體" panose="02020500000000000000" pitchFamily="18" charset="-120"/>
              </a:rPr>
              <a:pPr>
                <a:spcBef>
                  <a:spcPct val="0"/>
                </a:spcBef>
                <a:buClrTx/>
                <a:buFontTx/>
                <a:buNone/>
              </a:pPr>
              <a:t>126</a:t>
            </a:fld>
            <a:endParaRPr kumimoji="0" lang="en-US" altLang="zh-TW" sz="1000">
              <a:ea typeface="新細明體" panose="02020500000000000000" pitchFamily="18" charset="-120"/>
            </a:endParaRPr>
          </a:p>
        </p:txBody>
      </p:sp>
      <p:sp>
        <p:nvSpPr>
          <p:cNvPr id="11268" name="標題 1">
            <a:extLst>
              <a:ext uri="{FF2B5EF4-FFF2-40B4-BE49-F238E27FC236}">
                <a16:creationId xmlns:a16="http://schemas.microsoft.com/office/drawing/2014/main" id="{B6B04260-A989-481E-96DC-71A1C2AB0471}"/>
              </a:ext>
            </a:extLst>
          </p:cNvPr>
          <p:cNvSpPr>
            <a:spLocks noGrp="1"/>
          </p:cNvSpPr>
          <p:nvPr>
            <p:ph type="title"/>
          </p:nvPr>
        </p:nvSpPr>
        <p:spPr/>
        <p:txBody>
          <a:bodyPr/>
          <a:lstStyle/>
          <a:p>
            <a:r>
              <a:rPr kumimoji="0" lang="zh-TW" altLang="en-US" sz="4000">
                <a:latin typeface="Times New Roman" panose="02020603050405020304" pitchFamily="18" charset="0"/>
              </a:rPr>
              <a:t>基本通訊概念</a:t>
            </a:r>
            <a:endParaRPr lang="zh-TW" altLang="en-US" sz="4000">
              <a:latin typeface="Times New Roman" panose="02020603050405020304" pitchFamily="18" charset="0"/>
            </a:endParaRPr>
          </a:p>
        </p:txBody>
      </p:sp>
      <p:pic>
        <p:nvPicPr>
          <p:cNvPr id="11269" name="Picture 6">
            <a:extLst>
              <a:ext uri="{FF2B5EF4-FFF2-40B4-BE49-F238E27FC236}">
                <a16:creationId xmlns:a16="http://schemas.microsoft.com/office/drawing/2014/main" id="{4EA67B55-9908-4319-B355-BA9D4BCDB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4500563"/>
            <a:ext cx="4214812"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文字方塊 6">
            <a:extLst>
              <a:ext uri="{FF2B5EF4-FFF2-40B4-BE49-F238E27FC236}">
                <a16:creationId xmlns:a16="http://schemas.microsoft.com/office/drawing/2014/main" id="{6B06619B-9918-42FA-8F15-DDBD8D1B41A4}"/>
              </a:ext>
            </a:extLst>
          </p:cNvPr>
          <p:cNvSpPr txBox="1">
            <a:spLocks noChangeArrowheads="1"/>
          </p:cNvSpPr>
          <p:nvPr/>
        </p:nvSpPr>
        <p:spPr bwMode="auto">
          <a:xfrm>
            <a:off x="4319588" y="5886450"/>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zh-TW" altLang="en-US" sz="2000">
                <a:latin typeface="Times New Roman" panose="02020603050405020304" pitchFamily="18" charset="0"/>
              </a:rPr>
              <a:t>串列式通訊</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27F245D-B09C-4890-9638-FEAA2BC5EBFC}"/>
              </a:ext>
            </a:extLst>
          </p:cNvPr>
          <p:cNvSpPr>
            <a:spLocks noGrp="1"/>
          </p:cNvSpPr>
          <p:nvPr>
            <p:ph idx="1"/>
          </p:nvPr>
        </p:nvSpPr>
        <p:spPr>
          <a:xfrm>
            <a:off x="735013" y="1341438"/>
            <a:ext cx="8408987" cy="4967287"/>
          </a:xfrm>
        </p:spPr>
        <p:txBody>
          <a:bodyPr/>
          <a:lstStyle/>
          <a:p>
            <a:pPr marL="447675" indent="-447675" algn="just">
              <a:lnSpc>
                <a:spcPts val="3000"/>
              </a:lnSpc>
              <a:spcBef>
                <a:spcPts val="1000"/>
              </a:spcBef>
              <a:defRPr/>
            </a:pPr>
            <a:r>
              <a:rPr lang="zh-TW" altLang="en-US" dirty="0">
                <a:latin typeface="Times New Roman" pitchFamily="18" charset="0"/>
              </a:rPr>
              <a:t>一般來說，微處理機與週邊的通訊可區分為：</a:t>
            </a:r>
          </a:p>
          <a:p>
            <a:pPr lvl="1" algn="just">
              <a:lnSpc>
                <a:spcPts val="3000"/>
              </a:lnSpc>
              <a:spcBef>
                <a:spcPts val="1000"/>
              </a:spcBef>
              <a:defRPr/>
            </a:pPr>
            <a:r>
              <a:rPr lang="zh-TW" altLang="en-US" dirty="0">
                <a:latin typeface="Times New Roman" pitchFamily="18" charset="0"/>
              </a:rPr>
              <a:t>並列式通訊</a:t>
            </a:r>
            <a:r>
              <a:rPr lang="en-US" altLang="zh-TW" dirty="0">
                <a:latin typeface="Times New Roman" pitchFamily="18" charset="0"/>
              </a:rPr>
              <a:t>(Parallel)</a:t>
            </a:r>
          </a:p>
          <a:p>
            <a:pPr marL="1073150" lvl="2" indent="-268288" algn="just">
              <a:lnSpc>
                <a:spcPts val="3000"/>
              </a:lnSpc>
              <a:spcBef>
                <a:spcPts val="1000"/>
              </a:spcBef>
              <a:buFont typeface="Wingdings" panose="05000000000000000000" pitchFamily="2" charset="2"/>
              <a:buChar char="Ø"/>
              <a:defRPr/>
            </a:pPr>
            <a:r>
              <a:rPr lang="zh-TW" altLang="en-US" dirty="0">
                <a:latin typeface="Times New Roman" pitchFamily="18" charset="0"/>
              </a:rPr>
              <a:t>以位元組</a:t>
            </a:r>
            <a:r>
              <a:rPr lang="en-US" altLang="zh-TW" dirty="0">
                <a:latin typeface="Times New Roman" pitchFamily="18" charset="0"/>
              </a:rPr>
              <a:t>(byte)</a:t>
            </a:r>
            <a:r>
              <a:rPr lang="zh-TW" altLang="en-US" dirty="0">
                <a:latin typeface="Times New Roman" pitchFamily="18" charset="0"/>
              </a:rPr>
              <a:t>或字元組</a:t>
            </a:r>
            <a:r>
              <a:rPr lang="en-US" altLang="zh-TW" dirty="0">
                <a:latin typeface="Times New Roman" pitchFamily="18" charset="0"/>
              </a:rPr>
              <a:t>(word)</a:t>
            </a:r>
            <a:r>
              <a:rPr lang="zh-TW" altLang="en-US" dirty="0">
                <a:latin typeface="Times New Roman" pitchFamily="18" charset="0"/>
              </a:rPr>
              <a:t>方式來傳送資料，它具有高速率傳輸的優點，但是相對的成本高，故障率亦較高。</a:t>
            </a:r>
          </a:p>
          <a:p>
            <a:pPr algn="just">
              <a:lnSpc>
                <a:spcPts val="3000"/>
              </a:lnSpc>
              <a:spcBef>
                <a:spcPts val="1000"/>
              </a:spcBef>
              <a:defRPr/>
            </a:pPr>
            <a:endParaRPr lang="zh-TW" altLang="en-US" dirty="0">
              <a:latin typeface="Times New Roman" pitchFamily="18" charset="0"/>
            </a:endParaRPr>
          </a:p>
        </p:txBody>
      </p:sp>
      <p:sp>
        <p:nvSpPr>
          <p:cNvPr id="12291" name="投影片編號版面配置區 3">
            <a:extLst>
              <a:ext uri="{FF2B5EF4-FFF2-40B4-BE49-F238E27FC236}">
                <a16:creationId xmlns:a16="http://schemas.microsoft.com/office/drawing/2014/main" id="{40D8B7ED-1098-4820-BF2B-1A3E66E6266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A13E2968-855C-47C0-BEFF-24AE5484F105}" type="slidenum">
              <a:rPr kumimoji="0" lang="en-US" altLang="zh-TW" sz="1000">
                <a:ea typeface="新細明體" panose="02020500000000000000" pitchFamily="18" charset="-120"/>
              </a:rPr>
              <a:pPr>
                <a:spcBef>
                  <a:spcPct val="0"/>
                </a:spcBef>
                <a:buClrTx/>
                <a:buFontTx/>
                <a:buNone/>
              </a:pPr>
              <a:t>127</a:t>
            </a:fld>
            <a:endParaRPr kumimoji="0" lang="en-US" altLang="zh-TW" sz="1000">
              <a:ea typeface="新細明體" panose="02020500000000000000" pitchFamily="18" charset="-120"/>
            </a:endParaRPr>
          </a:p>
        </p:txBody>
      </p:sp>
      <p:sp>
        <p:nvSpPr>
          <p:cNvPr id="12292" name="標題 1">
            <a:extLst>
              <a:ext uri="{FF2B5EF4-FFF2-40B4-BE49-F238E27FC236}">
                <a16:creationId xmlns:a16="http://schemas.microsoft.com/office/drawing/2014/main" id="{FEB16231-45EF-47EB-A495-E5111E4DF65E}"/>
              </a:ext>
            </a:extLst>
          </p:cNvPr>
          <p:cNvSpPr>
            <a:spLocks noGrp="1"/>
          </p:cNvSpPr>
          <p:nvPr>
            <p:ph type="title"/>
          </p:nvPr>
        </p:nvSpPr>
        <p:spPr/>
        <p:txBody>
          <a:bodyPr/>
          <a:lstStyle/>
          <a:p>
            <a:r>
              <a:rPr kumimoji="0" lang="zh-TW" altLang="en-US" sz="4000">
                <a:latin typeface="Times New Roman" panose="02020603050405020304" pitchFamily="18" charset="0"/>
              </a:rPr>
              <a:t>基本通訊概念</a:t>
            </a:r>
            <a:endParaRPr lang="zh-TW" altLang="en-US" sz="4000">
              <a:latin typeface="Times New Roman" panose="02020603050405020304" pitchFamily="18" charset="0"/>
            </a:endParaRPr>
          </a:p>
        </p:txBody>
      </p:sp>
      <p:pic>
        <p:nvPicPr>
          <p:cNvPr id="12293" name="Picture 3">
            <a:extLst>
              <a:ext uri="{FF2B5EF4-FFF2-40B4-BE49-F238E27FC236}">
                <a16:creationId xmlns:a16="http://schemas.microsoft.com/office/drawing/2014/main" id="{99E2268D-11B8-4B69-936B-392EB35A0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3303588"/>
            <a:ext cx="3786187"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文字方塊 6">
            <a:extLst>
              <a:ext uri="{FF2B5EF4-FFF2-40B4-BE49-F238E27FC236}">
                <a16:creationId xmlns:a16="http://schemas.microsoft.com/office/drawing/2014/main" id="{C9115CF9-3B5E-4D87-9394-D74F52C286F1}"/>
              </a:ext>
            </a:extLst>
          </p:cNvPr>
          <p:cNvSpPr txBox="1">
            <a:spLocks noChangeArrowheads="1"/>
          </p:cNvSpPr>
          <p:nvPr/>
        </p:nvSpPr>
        <p:spPr bwMode="auto">
          <a:xfrm>
            <a:off x="4071938" y="592931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zh-TW" altLang="en-US" sz="2000">
                <a:latin typeface="Times New Roman" panose="02020603050405020304" pitchFamily="18" charset="0"/>
              </a:rPr>
              <a:t>並列式通訊</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FF3B622-2952-43F7-B629-EBB922ABA7FB}"/>
              </a:ext>
            </a:extLst>
          </p:cNvPr>
          <p:cNvSpPr>
            <a:spLocks noGrp="1"/>
          </p:cNvSpPr>
          <p:nvPr>
            <p:ph idx="1"/>
          </p:nvPr>
        </p:nvSpPr>
        <p:spPr>
          <a:xfrm>
            <a:off x="735013" y="1341438"/>
            <a:ext cx="8408987" cy="4967287"/>
          </a:xfrm>
        </p:spPr>
        <p:txBody>
          <a:bodyPr/>
          <a:lstStyle/>
          <a:p>
            <a:pPr marL="447675" indent="-447675" algn="just">
              <a:lnSpc>
                <a:spcPts val="3500"/>
              </a:lnSpc>
              <a:spcBef>
                <a:spcPts val="1000"/>
              </a:spcBef>
              <a:defRPr/>
            </a:pPr>
            <a:r>
              <a:rPr lang="zh-TW" altLang="en-US" dirty="0">
                <a:latin typeface="Times New Roman" pitchFamily="18" charset="0"/>
              </a:rPr>
              <a:t>串列傳輸或並列傳輸，均包含下列三種方式：</a:t>
            </a:r>
          </a:p>
          <a:p>
            <a:pPr lvl="1" algn="just">
              <a:lnSpc>
                <a:spcPts val="3500"/>
              </a:lnSpc>
              <a:spcBef>
                <a:spcPts val="1000"/>
              </a:spcBef>
              <a:defRPr/>
            </a:pPr>
            <a:r>
              <a:rPr lang="zh-TW" altLang="en-US" dirty="0">
                <a:latin typeface="Times New Roman" pitchFamily="18" charset="0"/>
              </a:rPr>
              <a:t>單工傳輸</a:t>
            </a:r>
            <a:r>
              <a:rPr lang="en-US" altLang="zh-TW" dirty="0">
                <a:latin typeface="Times New Roman" pitchFamily="18" charset="0"/>
              </a:rPr>
              <a:t>(Simplex)</a:t>
            </a:r>
            <a:r>
              <a:rPr lang="zh-TW" altLang="en-US" dirty="0">
                <a:latin typeface="Times New Roman" pitchFamily="18" charset="0"/>
              </a:rPr>
              <a:t>：</a:t>
            </a:r>
          </a:p>
          <a:p>
            <a:pPr marL="1073150" lvl="2" indent="-338138" algn="just">
              <a:lnSpc>
                <a:spcPts val="3500"/>
              </a:lnSpc>
              <a:spcBef>
                <a:spcPts val="1000"/>
              </a:spcBef>
              <a:buFont typeface="Wingdings" panose="05000000000000000000" pitchFamily="2" charset="2"/>
              <a:buChar char="Ø"/>
              <a:defRPr/>
            </a:pPr>
            <a:r>
              <a:rPr lang="zh-TW" altLang="en-US" dirty="0">
                <a:latin typeface="Times New Roman" pitchFamily="18" charset="0"/>
              </a:rPr>
              <a:t>資料只能一個方向傳遞，任何時間都不能改變其資料傳輸方向，如電台廣播、收音機接收。</a:t>
            </a:r>
            <a:endParaRPr lang="zh-TW" altLang="en-US" sz="1600" dirty="0">
              <a:latin typeface="Times New Roman" pitchFamily="18" charset="0"/>
            </a:endParaRPr>
          </a:p>
          <a:p>
            <a:pPr lvl="1" algn="just">
              <a:lnSpc>
                <a:spcPts val="3500"/>
              </a:lnSpc>
              <a:spcBef>
                <a:spcPts val="1000"/>
              </a:spcBef>
              <a:defRPr/>
            </a:pPr>
            <a:r>
              <a:rPr lang="zh-TW" altLang="en-US" dirty="0">
                <a:latin typeface="Times New Roman" pitchFamily="18" charset="0"/>
              </a:rPr>
              <a:t>半雙工傳輸</a:t>
            </a:r>
            <a:r>
              <a:rPr lang="en-US" altLang="zh-TW" dirty="0">
                <a:latin typeface="Times New Roman" pitchFamily="18" charset="0"/>
              </a:rPr>
              <a:t>(Half</a:t>
            </a:r>
            <a:r>
              <a:rPr lang="zh-TW" altLang="en-US" dirty="0">
                <a:latin typeface="Times New Roman" pitchFamily="18" charset="0"/>
              </a:rPr>
              <a:t>  </a:t>
            </a:r>
            <a:r>
              <a:rPr lang="en-US" altLang="zh-TW" dirty="0">
                <a:latin typeface="Times New Roman" pitchFamily="18" charset="0"/>
              </a:rPr>
              <a:t>Duplex)</a:t>
            </a:r>
            <a:r>
              <a:rPr lang="zh-TW" altLang="en-US" dirty="0">
                <a:latin typeface="Times New Roman" pitchFamily="18" charset="0"/>
              </a:rPr>
              <a:t>：</a:t>
            </a:r>
          </a:p>
          <a:p>
            <a:pPr lvl="2" indent="-338138" algn="just">
              <a:lnSpc>
                <a:spcPts val="3500"/>
              </a:lnSpc>
              <a:spcBef>
                <a:spcPts val="1000"/>
              </a:spcBef>
              <a:buFont typeface="Wingdings" panose="05000000000000000000" pitchFamily="2" charset="2"/>
              <a:buChar char="Ø"/>
              <a:defRPr/>
            </a:pPr>
            <a:r>
              <a:rPr lang="zh-TW" altLang="en-US" dirty="0">
                <a:latin typeface="Times New Roman" pitchFamily="18" charset="0"/>
              </a:rPr>
              <a:t>同一時間內只能單向傳遞資料，不同時間裡，其資料傳輸的方向可以改變，如無線電對講機。</a:t>
            </a:r>
            <a:endParaRPr lang="zh-TW" altLang="en-US" sz="1600" dirty="0">
              <a:latin typeface="Times New Roman" pitchFamily="18" charset="0"/>
            </a:endParaRPr>
          </a:p>
          <a:p>
            <a:pPr lvl="1" algn="just">
              <a:lnSpc>
                <a:spcPts val="3500"/>
              </a:lnSpc>
              <a:spcBef>
                <a:spcPts val="1000"/>
              </a:spcBef>
              <a:defRPr/>
            </a:pPr>
            <a:r>
              <a:rPr lang="zh-TW" altLang="en-US" dirty="0">
                <a:latin typeface="Times New Roman" pitchFamily="18" charset="0"/>
              </a:rPr>
              <a:t>全雙工傳輸</a:t>
            </a:r>
            <a:r>
              <a:rPr lang="en-US" altLang="zh-TW" dirty="0">
                <a:latin typeface="Times New Roman" pitchFamily="18" charset="0"/>
              </a:rPr>
              <a:t>(Full Duplex)</a:t>
            </a:r>
            <a:r>
              <a:rPr lang="zh-TW" altLang="en-US" dirty="0">
                <a:latin typeface="Times New Roman" pitchFamily="18" charset="0"/>
              </a:rPr>
              <a:t>：</a:t>
            </a:r>
          </a:p>
          <a:p>
            <a:pPr lvl="2" indent="-338138" algn="just">
              <a:lnSpc>
                <a:spcPts val="3500"/>
              </a:lnSpc>
              <a:spcBef>
                <a:spcPts val="1000"/>
              </a:spcBef>
              <a:buFont typeface="Wingdings" panose="05000000000000000000" pitchFamily="2" charset="2"/>
              <a:buChar char="Ø"/>
              <a:defRPr/>
            </a:pPr>
            <a:r>
              <a:rPr lang="zh-TW" altLang="en-US" dirty="0">
                <a:latin typeface="Times New Roman" pitchFamily="18" charset="0"/>
              </a:rPr>
              <a:t>資料於任何時間均可以輸入及輸出來傳遞，如</a:t>
            </a:r>
            <a:r>
              <a:rPr lang="en-US" altLang="zh-TW" dirty="0">
                <a:latin typeface="Times New Roman" pitchFamily="18" charset="0"/>
              </a:rPr>
              <a:t>RS-232</a:t>
            </a:r>
            <a:r>
              <a:rPr lang="zh-TW" altLang="en-US" dirty="0">
                <a:latin typeface="Times New Roman" pitchFamily="18" charset="0"/>
              </a:rPr>
              <a:t>、電話。</a:t>
            </a:r>
          </a:p>
        </p:txBody>
      </p:sp>
      <p:sp>
        <p:nvSpPr>
          <p:cNvPr id="13315" name="投影片編號版面配置區 3">
            <a:extLst>
              <a:ext uri="{FF2B5EF4-FFF2-40B4-BE49-F238E27FC236}">
                <a16:creationId xmlns:a16="http://schemas.microsoft.com/office/drawing/2014/main" id="{4FA4129C-4F7E-47D5-BA96-FDF10715FA0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1B1173CA-6904-44CF-94F8-FC805D3CDC7A}" type="slidenum">
              <a:rPr kumimoji="0" lang="en-US" altLang="zh-TW" sz="1000">
                <a:ea typeface="新細明體" panose="02020500000000000000" pitchFamily="18" charset="-120"/>
              </a:rPr>
              <a:pPr>
                <a:spcBef>
                  <a:spcPct val="0"/>
                </a:spcBef>
                <a:buClrTx/>
                <a:buFontTx/>
                <a:buNone/>
              </a:pPr>
              <a:t>128</a:t>
            </a:fld>
            <a:endParaRPr kumimoji="0" lang="en-US" altLang="zh-TW" sz="1000">
              <a:ea typeface="新細明體" panose="02020500000000000000" pitchFamily="18" charset="-120"/>
            </a:endParaRPr>
          </a:p>
        </p:txBody>
      </p:sp>
      <p:sp>
        <p:nvSpPr>
          <p:cNvPr id="13316" name="標題 1">
            <a:extLst>
              <a:ext uri="{FF2B5EF4-FFF2-40B4-BE49-F238E27FC236}">
                <a16:creationId xmlns:a16="http://schemas.microsoft.com/office/drawing/2014/main" id="{680DE613-3182-49FE-AEFD-44D684B95AC3}"/>
              </a:ext>
            </a:extLst>
          </p:cNvPr>
          <p:cNvSpPr>
            <a:spLocks noGrp="1"/>
          </p:cNvSpPr>
          <p:nvPr>
            <p:ph type="title"/>
          </p:nvPr>
        </p:nvSpPr>
        <p:spPr/>
        <p:txBody>
          <a:bodyPr/>
          <a:lstStyle/>
          <a:p>
            <a:r>
              <a:rPr kumimoji="0" lang="zh-TW" altLang="en-US" sz="4000">
                <a:latin typeface="Times New Roman" panose="02020603050405020304" pitchFamily="18" charset="0"/>
              </a:rPr>
              <a:t>基本通訊概念</a:t>
            </a:r>
            <a:endParaRPr lang="zh-TW" altLang="en-US" sz="4000">
              <a:latin typeface="Times New Roman" panose="02020603050405020304"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內容版面配置區 2">
            <a:extLst>
              <a:ext uri="{FF2B5EF4-FFF2-40B4-BE49-F238E27FC236}">
                <a16:creationId xmlns:a16="http://schemas.microsoft.com/office/drawing/2014/main" id="{BCDFDA31-1846-4827-9FB9-1CEE1C48429D}"/>
              </a:ext>
            </a:extLst>
          </p:cNvPr>
          <p:cNvSpPr>
            <a:spLocks noGrp="1"/>
          </p:cNvSpPr>
          <p:nvPr>
            <p:ph idx="1"/>
          </p:nvPr>
        </p:nvSpPr>
        <p:spPr>
          <a:xfrm>
            <a:off x="735013" y="1341438"/>
            <a:ext cx="8408987" cy="4967287"/>
          </a:xfrm>
        </p:spPr>
        <p:txBody>
          <a:bodyPr/>
          <a:lstStyle/>
          <a:p>
            <a:pPr marL="452438" indent="-452438" algn="just">
              <a:lnSpc>
                <a:spcPts val="3500"/>
              </a:lnSpc>
              <a:spcBef>
                <a:spcPts val="1500"/>
              </a:spcBef>
            </a:pPr>
            <a:r>
              <a:rPr lang="zh-TW" altLang="en-US">
                <a:latin typeface="Times New Roman" panose="02020603050405020304" pitchFamily="18" charset="0"/>
              </a:rPr>
              <a:t>一般微處理機通訊的傳輸速率，通常以每秒能夠傳送的位元數來計算</a:t>
            </a:r>
            <a:r>
              <a:rPr lang="en-US" altLang="zh-TW">
                <a:latin typeface="Times New Roman" panose="02020603050405020304" pitchFamily="18" charset="0"/>
              </a:rPr>
              <a:t>(BPS, Bits Per Second)</a:t>
            </a:r>
            <a:r>
              <a:rPr lang="zh-TW" altLang="en-US">
                <a:latin typeface="Times New Roman" panose="02020603050405020304" pitchFamily="18" charset="0"/>
              </a:rPr>
              <a:t>，又稱之為鮑率</a:t>
            </a:r>
            <a:r>
              <a:rPr lang="en-US" altLang="zh-TW">
                <a:latin typeface="Times New Roman" panose="02020603050405020304" pitchFamily="18" charset="0"/>
              </a:rPr>
              <a:t>(Baud Rate)</a:t>
            </a:r>
            <a:r>
              <a:rPr lang="zh-TW" altLang="en-US">
                <a:latin typeface="Times New Roman" panose="02020603050405020304" pitchFamily="18" charset="0"/>
              </a:rPr>
              <a:t>。</a:t>
            </a:r>
            <a:endParaRPr lang="zh-TW" altLang="en-US" sz="1600">
              <a:latin typeface="Times New Roman" panose="02020603050405020304" pitchFamily="18" charset="0"/>
            </a:endParaRPr>
          </a:p>
          <a:p>
            <a:pPr marL="452438" indent="-452438" algn="just">
              <a:lnSpc>
                <a:spcPts val="3500"/>
              </a:lnSpc>
              <a:spcBef>
                <a:spcPts val="1500"/>
              </a:spcBef>
            </a:pPr>
            <a:r>
              <a:rPr lang="zh-TW" altLang="en-US">
                <a:latin typeface="Times New Roman" panose="02020603050405020304" pitchFamily="18" charset="0"/>
              </a:rPr>
              <a:t>典型串列傳輸之鮑率有</a:t>
            </a:r>
            <a:r>
              <a:rPr lang="en-US" altLang="zh-TW">
                <a:latin typeface="Times New Roman" panose="02020603050405020304" pitchFamily="18" charset="0"/>
              </a:rPr>
              <a:t>50</a:t>
            </a:r>
            <a:r>
              <a:rPr lang="zh-TW" altLang="en-US">
                <a:latin typeface="Times New Roman" panose="02020603050405020304" pitchFamily="18" charset="0"/>
              </a:rPr>
              <a:t>、</a:t>
            </a:r>
            <a:r>
              <a:rPr lang="en-US" altLang="zh-TW">
                <a:latin typeface="Times New Roman" panose="02020603050405020304" pitchFamily="18" charset="0"/>
              </a:rPr>
              <a:t>300</a:t>
            </a:r>
            <a:r>
              <a:rPr lang="zh-TW" altLang="en-US">
                <a:latin typeface="Times New Roman" panose="02020603050405020304" pitchFamily="18" charset="0"/>
              </a:rPr>
              <a:t>、</a:t>
            </a:r>
            <a:r>
              <a:rPr lang="en-US" altLang="zh-TW">
                <a:latin typeface="Times New Roman" panose="02020603050405020304" pitchFamily="18" charset="0"/>
              </a:rPr>
              <a:t>600</a:t>
            </a:r>
            <a:r>
              <a:rPr lang="zh-TW" altLang="en-US">
                <a:latin typeface="Times New Roman" panose="02020603050405020304" pitchFamily="18" charset="0"/>
              </a:rPr>
              <a:t>、</a:t>
            </a:r>
            <a:r>
              <a:rPr lang="en-US" altLang="zh-TW">
                <a:latin typeface="Times New Roman" panose="02020603050405020304" pitchFamily="18" charset="0"/>
              </a:rPr>
              <a:t>2400</a:t>
            </a:r>
            <a:r>
              <a:rPr lang="zh-TW" altLang="en-US">
                <a:latin typeface="Times New Roman" panose="02020603050405020304" pitchFamily="18" charset="0"/>
              </a:rPr>
              <a:t>、</a:t>
            </a:r>
            <a:r>
              <a:rPr lang="en-US" altLang="zh-TW">
                <a:latin typeface="Times New Roman" panose="02020603050405020304" pitchFamily="18" charset="0"/>
              </a:rPr>
              <a:t>4800</a:t>
            </a:r>
            <a:r>
              <a:rPr lang="zh-TW" altLang="en-US">
                <a:latin typeface="Times New Roman" panose="02020603050405020304" pitchFamily="18" charset="0"/>
              </a:rPr>
              <a:t>、</a:t>
            </a:r>
            <a:r>
              <a:rPr lang="en-US" altLang="zh-TW">
                <a:latin typeface="Times New Roman" panose="02020603050405020304" pitchFamily="18" charset="0"/>
              </a:rPr>
              <a:t>9600</a:t>
            </a:r>
            <a:r>
              <a:rPr lang="zh-TW" altLang="en-US">
                <a:latin typeface="Times New Roman" panose="02020603050405020304" pitchFamily="18" charset="0"/>
              </a:rPr>
              <a:t>、</a:t>
            </a:r>
            <a:r>
              <a:rPr lang="en-US" altLang="zh-TW">
                <a:latin typeface="Times New Roman" panose="02020603050405020304" pitchFamily="18" charset="0"/>
              </a:rPr>
              <a:t>19200</a:t>
            </a:r>
            <a:r>
              <a:rPr lang="zh-TW" altLang="en-US">
                <a:latin typeface="Times New Roman" panose="02020603050405020304" pitchFamily="18" charset="0"/>
              </a:rPr>
              <a:t>、</a:t>
            </a:r>
            <a:r>
              <a:rPr lang="en-US" altLang="zh-TW">
                <a:latin typeface="Times New Roman" panose="02020603050405020304" pitchFamily="18" charset="0"/>
              </a:rPr>
              <a:t>38400</a:t>
            </a:r>
            <a:r>
              <a:rPr lang="zh-TW" altLang="en-US">
                <a:latin typeface="Times New Roman" panose="02020603050405020304" pitchFamily="18" charset="0"/>
              </a:rPr>
              <a:t>、</a:t>
            </a:r>
            <a:r>
              <a:rPr lang="en-US" altLang="zh-TW">
                <a:latin typeface="Times New Roman" panose="02020603050405020304" pitchFamily="18" charset="0"/>
              </a:rPr>
              <a:t>57600</a:t>
            </a:r>
            <a:r>
              <a:rPr lang="zh-TW" altLang="en-US">
                <a:latin typeface="Times New Roman" panose="02020603050405020304" pitchFamily="18" charset="0"/>
              </a:rPr>
              <a:t>及</a:t>
            </a:r>
            <a:r>
              <a:rPr lang="en-US" altLang="zh-TW">
                <a:latin typeface="Times New Roman" panose="02020603050405020304" pitchFamily="18" charset="0"/>
              </a:rPr>
              <a:t>115200</a:t>
            </a:r>
            <a:r>
              <a:rPr lang="zh-TW" altLang="en-US">
                <a:latin typeface="Times New Roman" panose="02020603050405020304" pitchFamily="18" charset="0"/>
              </a:rPr>
              <a:t>等。 </a:t>
            </a:r>
          </a:p>
          <a:p>
            <a:pPr marL="452438" indent="-452438" algn="just">
              <a:lnSpc>
                <a:spcPts val="3500"/>
              </a:lnSpc>
              <a:spcBef>
                <a:spcPts val="1500"/>
              </a:spcBef>
            </a:pPr>
            <a:endParaRPr lang="zh-TW" altLang="en-US">
              <a:latin typeface="Times New Roman" panose="02020603050405020304" pitchFamily="18" charset="0"/>
            </a:endParaRPr>
          </a:p>
        </p:txBody>
      </p:sp>
      <p:sp>
        <p:nvSpPr>
          <p:cNvPr id="14339" name="投影片編號版面配置區 3">
            <a:extLst>
              <a:ext uri="{FF2B5EF4-FFF2-40B4-BE49-F238E27FC236}">
                <a16:creationId xmlns:a16="http://schemas.microsoft.com/office/drawing/2014/main" id="{6ABB527A-B455-4744-BF12-FBBC01689D4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1A5B1900-5117-4EDB-BFF9-668318E49388}" type="slidenum">
              <a:rPr kumimoji="0" lang="en-US" altLang="zh-TW" sz="1000">
                <a:ea typeface="新細明體" panose="02020500000000000000" pitchFamily="18" charset="-120"/>
              </a:rPr>
              <a:pPr>
                <a:spcBef>
                  <a:spcPct val="0"/>
                </a:spcBef>
                <a:buClrTx/>
                <a:buFontTx/>
                <a:buNone/>
              </a:pPr>
              <a:t>129</a:t>
            </a:fld>
            <a:endParaRPr kumimoji="0" lang="en-US" altLang="zh-TW" sz="1000">
              <a:ea typeface="新細明體" panose="02020500000000000000" pitchFamily="18" charset="-120"/>
            </a:endParaRPr>
          </a:p>
        </p:txBody>
      </p:sp>
      <p:sp>
        <p:nvSpPr>
          <p:cNvPr id="14340" name="標題 1">
            <a:extLst>
              <a:ext uri="{FF2B5EF4-FFF2-40B4-BE49-F238E27FC236}">
                <a16:creationId xmlns:a16="http://schemas.microsoft.com/office/drawing/2014/main" id="{9FFE8267-1A2D-4D1D-A95E-7BCC3CA62682}"/>
              </a:ext>
            </a:extLst>
          </p:cNvPr>
          <p:cNvSpPr>
            <a:spLocks noGrp="1"/>
          </p:cNvSpPr>
          <p:nvPr>
            <p:ph type="title"/>
          </p:nvPr>
        </p:nvSpPr>
        <p:spPr/>
        <p:txBody>
          <a:bodyPr/>
          <a:lstStyle/>
          <a:p>
            <a:r>
              <a:rPr kumimoji="0" lang="zh-TW" altLang="en-US" sz="4000">
                <a:latin typeface="Times New Roman" panose="02020603050405020304" pitchFamily="18" charset="0"/>
              </a:rPr>
              <a:t>基本通訊概念</a:t>
            </a:r>
            <a:endParaRPr lang="zh-TW" altLang="en-US" sz="4000">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9C8E987-6F24-495E-847B-1945FD54806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5045" y="1037251"/>
            <a:ext cx="7623155" cy="4629275"/>
          </a:xfrm>
        </p:spPr>
      </p:pic>
    </p:spTree>
    <p:extLst>
      <p:ext uri="{BB962C8B-B14F-4D97-AF65-F5344CB8AC3E}">
        <p14:creationId xmlns:p14="http://schemas.microsoft.com/office/powerpoint/2010/main" val="38883456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a:extLst>
              <a:ext uri="{FF2B5EF4-FFF2-40B4-BE49-F238E27FC236}">
                <a16:creationId xmlns:a16="http://schemas.microsoft.com/office/drawing/2014/main" id="{363CE7EC-A660-42AA-A691-4341F9317FDB}"/>
              </a:ext>
            </a:extLst>
          </p:cNvPr>
          <p:cNvSpPr>
            <a:spLocks noGrp="1"/>
          </p:cNvSpPr>
          <p:nvPr>
            <p:ph type="title"/>
          </p:nvPr>
        </p:nvSpPr>
        <p:spPr/>
        <p:txBody>
          <a:bodyPr/>
          <a:lstStyle/>
          <a:p>
            <a:r>
              <a:rPr kumimoji="0" lang="en-US" altLang="zh-TW">
                <a:latin typeface="Times New Roman" panose="02020603050405020304" pitchFamily="18" charset="0"/>
              </a:rPr>
              <a:t>RS-232C</a:t>
            </a:r>
            <a:r>
              <a:rPr kumimoji="0" lang="zh-TW" altLang="en-US">
                <a:latin typeface="Times New Roman" panose="02020603050405020304" pitchFamily="18" charset="0"/>
              </a:rPr>
              <a:t>規格的介紹</a:t>
            </a:r>
            <a:endParaRPr lang="zh-TW" altLang="en-US">
              <a:latin typeface="Times New Roman" panose="02020603050405020304" pitchFamily="18" charset="0"/>
            </a:endParaRPr>
          </a:p>
        </p:txBody>
      </p:sp>
      <p:sp>
        <p:nvSpPr>
          <p:cNvPr id="15363" name="內容版面配置區 2">
            <a:extLst>
              <a:ext uri="{FF2B5EF4-FFF2-40B4-BE49-F238E27FC236}">
                <a16:creationId xmlns:a16="http://schemas.microsoft.com/office/drawing/2014/main" id="{2E31F110-13F5-4673-88F5-477E1DFC127B}"/>
              </a:ext>
            </a:extLst>
          </p:cNvPr>
          <p:cNvSpPr>
            <a:spLocks noGrp="1"/>
          </p:cNvSpPr>
          <p:nvPr>
            <p:ph idx="1"/>
          </p:nvPr>
        </p:nvSpPr>
        <p:spPr>
          <a:xfrm>
            <a:off x="735013" y="1341438"/>
            <a:ext cx="8408987" cy="4967287"/>
          </a:xfrm>
        </p:spPr>
        <p:txBody>
          <a:bodyPr/>
          <a:lstStyle/>
          <a:p>
            <a:pPr marL="447675" indent="-447675" algn="just">
              <a:lnSpc>
                <a:spcPts val="3500"/>
              </a:lnSpc>
              <a:spcBef>
                <a:spcPts val="1000"/>
              </a:spcBef>
              <a:tabLst>
                <a:tab pos="357188" algn="l"/>
              </a:tabLst>
            </a:pPr>
            <a:r>
              <a:rPr lang="en-US" altLang="zh-TW" sz="2400">
                <a:latin typeface="Times New Roman" panose="02020603050405020304" pitchFamily="18" charset="0"/>
              </a:rPr>
              <a:t>RS-232(Recommended Standard-232)</a:t>
            </a:r>
            <a:r>
              <a:rPr lang="zh-TW" altLang="en-US" sz="2400">
                <a:latin typeface="Times New Roman" panose="02020603050405020304" pitchFamily="18" charset="0"/>
              </a:rPr>
              <a:t>是由電子工業協會</a:t>
            </a:r>
            <a:r>
              <a:rPr lang="en-US" altLang="zh-TW" sz="2400">
                <a:latin typeface="Times New Roman" panose="02020603050405020304" pitchFamily="18" charset="0"/>
              </a:rPr>
              <a:t>(Electronic Industries Association</a:t>
            </a:r>
            <a:r>
              <a:rPr lang="zh-TW" altLang="en-US" sz="2400">
                <a:latin typeface="Times New Roman" panose="02020603050405020304" pitchFamily="18" charset="0"/>
              </a:rPr>
              <a:t>，</a:t>
            </a:r>
            <a:r>
              <a:rPr lang="en-US" altLang="zh-TW" sz="2400">
                <a:latin typeface="Times New Roman" panose="02020603050405020304" pitchFamily="18" charset="0"/>
              </a:rPr>
              <a:t>EIA)</a:t>
            </a:r>
            <a:r>
              <a:rPr lang="zh-TW" altLang="en-US" sz="2400">
                <a:latin typeface="Times New Roman" panose="02020603050405020304" pitchFamily="18" charset="0"/>
              </a:rPr>
              <a:t>在</a:t>
            </a:r>
            <a:r>
              <a:rPr lang="en-US" altLang="zh-TW" sz="2400">
                <a:latin typeface="Times New Roman" panose="02020603050405020304" pitchFamily="18" charset="0"/>
              </a:rPr>
              <a:t>1969</a:t>
            </a:r>
            <a:r>
              <a:rPr lang="zh-TW" altLang="en-US" sz="2400">
                <a:latin typeface="Times New Roman" panose="02020603050405020304" pitchFamily="18" charset="0"/>
              </a:rPr>
              <a:t>年所制定的非同步傳輸</a:t>
            </a:r>
            <a:r>
              <a:rPr lang="en-US" altLang="zh-TW" sz="2400">
                <a:latin typeface="Times New Roman" panose="02020603050405020304" pitchFamily="18" charset="0"/>
              </a:rPr>
              <a:t>(Asynchronous Transmission) </a:t>
            </a:r>
            <a:r>
              <a:rPr lang="zh-TW" altLang="en-US" sz="2400">
                <a:latin typeface="Times New Roman" panose="02020603050405020304" pitchFamily="18" charset="0"/>
              </a:rPr>
              <a:t>標準介面。</a:t>
            </a:r>
            <a:endParaRPr lang="zh-TW" altLang="en-US" sz="1400">
              <a:latin typeface="Times New Roman" panose="02020603050405020304" pitchFamily="18" charset="0"/>
            </a:endParaRPr>
          </a:p>
          <a:p>
            <a:pPr marL="447675" indent="-447675" algn="just">
              <a:lnSpc>
                <a:spcPts val="3500"/>
              </a:lnSpc>
              <a:spcBef>
                <a:spcPts val="1000"/>
              </a:spcBef>
              <a:tabLst>
                <a:tab pos="357188" algn="l"/>
              </a:tabLst>
            </a:pPr>
            <a:r>
              <a:rPr lang="zh-TW" altLang="en-US" sz="2400">
                <a:latin typeface="Times New Roman" panose="02020603050405020304" pitchFamily="18" charset="0"/>
              </a:rPr>
              <a:t>目前也成為個人電腦上的標準通訊介面之一。而在</a:t>
            </a:r>
            <a:r>
              <a:rPr lang="en-US" altLang="zh-TW" sz="2400">
                <a:latin typeface="Times New Roman" panose="02020603050405020304" pitchFamily="18" charset="0"/>
              </a:rPr>
              <a:t>IBM-PC </a:t>
            </a:r>
            <a:r>
              <a:rPr lang="zh-TW" altLang="en-US" sz="2400">
                <a:latin typeface="Times New Roman" panose="02020603050405020304" pitchFamily="18" charset="0"/>
              </a:rPr>
              <a:t>上，透過其所連接的串列介面卡，可連接至</a:t>
            </a:r>
            <a:r>
              <a:rPr lang="en-US" altLang="zh-TW" sz="2400">
                <a:latin typeface="Times New Roman" panose="02020603050405020304" pitchFamily="18" charset="0"/>
              </a:rPr>
              <a:t>4</a:t>
            </a:r>
            <a:r>
              <a:rPr lang="zh-TW" altLang="en-US" sz="2400">
                <a:latin typeface="Times New Roman" panose="02020603050405020304" pitchFamily="18" charset="0"/>
              </a:rPr>
              <a:t>個</a:t>
            </a:r>
            <a:r>
              <a:rPr lang="en-US" altLang="zh-TW" sz="2400">
                <a:latin typeface="Times New Roman" panose="02020603050405020304" pitchFamily="18" charset="0"/>
              </a:rPr>
              <a:t>RS-232</a:t>
            </a:r>
            <a:r>
              <a:rPr lang="zh-TW" altLang="en-US" sz="2400">
                <a:latin typeface="Times New Roman" panose="02020603050405020304" pitchFamily="18" charset="0"/>
              </a:rPr>
              <a:t>介面。這種介面稱之為序列埠或是串列埠。</a:t>
            </a:r>
            <a:endParaRPr lang="zh-TW" altLang="en-US" sz="1400">
              <a:latin typeface="Times New Roman" panose="02020603050405020304" pitchFamily="18" charset="0"/>
            </a:endParaRPr>
          </a:p>
          <a:p>
            <a:pPr marL="447675" indent="-447675" algn="just">
              <a:lnSpc>
                <a:spcPts val="3500"/>
              </a:lnSpc>
              <a:spcBef>
                <a:spcPts val="1000"/>
              </a:spcBef>
              <a:tabLst>
                <a:tab pos="357188" algn="l"/>
              </a:tabLst>
            </a:pPr>
            <a:r>
              <a:rPr lang="zh-TW" altLang="en-US" sz="2400">
                <a:latin typeface="Times New Roman" panose="02020603050405020304" pitchFamily="18" charset="0"/>
              </a:rPr>
              <a:t>由於 </a:t>
            </a:r>
            <a:r>
              <a:rPr lang="en-US" altLang="zh-TW" sz="2400">
                <a:latin typeface="Times New Roman" panose="02020603050405020304" pitchFamily="18" charset="0"/>
              </a:rPr>
              <a:t>RS-232 </a:t>
            </a:r>
            <a:r>
              <a:rPr lang="zh-TW" altLang="en-US" sz="2400">
                <a:latin typeface="Times New Roman" panose="02020603050405020304" pitchFamily="18" charset="0"/>
              </a:rPr>
              <a:t>是由 </a:t>
            </a:r>
            <a:r>
              <a:rPr lang="en-US" altLang="zh-TW" sz="2400">
                <a:latin typeface="Times New Roman" panose="02020603050405020304" pitchFamily="18" charset="0"/>
              </a:rPr>
              <a:t>EIA </a:t>
            </a:r>
            <a:r>
              <a:rPr lang="zh-TW" altLang="en-US" sz="2400">
                <a:latin typeface="Times New Roman" panose="02020603050405020304" pitchFamily="18" charset="0"/>
              </a:rPr>
              <a:t>所定義的，所以也常稱為 </a:t>
            </a:r>
            <a:r>
              <a:rPr lang="en-US" altLang="zh-TW" sz="2400">
                <a:latin typeface="Times New Roman" panose="02020603050405020304" pitchFamily="18" charset="0"/>
              </a:rPr>
              <a:t>EIA-232</a:t>
            </a:r>
            <a:r>
              <a:rPr lang="zh-TW" altLang="en-US" sz="2400">
                <a:latin typeface="Times New Roman" panose="02020603050405020304" pitchFamily="18" charset="0"/>
              </a:rPr>
              <a:t>。目前相關的規格已訂定至第四個版本，</a:t>
            </a:r>
            <a:r>
              <a:rPr lang="en-US" altLang="zh-TW" sz="2400">
                <a:latin typeface="Times New Roman" panose="02020603050405020304" pitchFamily="18" charset="0"/>
              </a:rPr>
              <a:t>RS-232D</a:t>
            </a:r>
            <a:r>
              <a:rPr lang="zh-TW" altLang="en-US" sz="2400">
                <a:latin typeface="Times New Roman" panose="02020603050405020304" pitchFamily="18" charset="0"/>
              </a:rPr>
              <a:t>。而其中，“</a:t>
            </a:r>
            <a:r>
              <a:rPr lang="en-US" altLang="zh-TW" sz="2400">
                <a:latin typeface="Times New Roman" panose="02020603050405020304" pitchFamily="18" charset="0"/>
              </a:rPr>
              <a:t>RS”</a:t>
            </a:r>
            <a:r>
              <a:rPr lang="zh-TW" altLang="en-US" sz="2400">
                <a:latin typeface="Times New Roman" panose="02020603050405020304" pitchFamily="18" charset="0"/>
              </a:rPr>
              <a:t>表示為推薦的標準 </a:t>
            </a:r>
            <a:r>
              <a:rPr lang="en-US" altLang="zh-TW" sz="2400">
                <a:latin typeface="Times New Roman" panose="02020603050405020304" pitchFamily="18" charset="0"/>
              </a:rPr>
              <a:t>(Recommend Standard)</a:t>
            </a:r>
            <a:r>
              <a:rPr lang="zh-TW" altLang="en-US" sz="2400">
                <a:latin typeface="Times New Roman" panose="02020603050405020304" pitchFamily="18" charset="0"/>
              </a:rPr>
              <a:t>。 </a:t>
            </a:r>
          </a:p>
        </p:txBody>
      </p:sp>
      <p:sp>
        <p:nvSpPr>
          <p:cNvPr id="15364" name="投影片編號版面配置區 3">
            <a:extLst>
              <a:ext uri="{FF2B5EF4-FFF2-40B4-BE49-F238E27FC236}">
                <a16:creationId xmlns:a16="http://schemas.microsoft.com/office/drawing/2014/main" id="{00FAC340-A23E-4CDB-82BC-BD9297C6D0E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614BD1C4-3959-4538-9C32-42111A6BF90F}" type="slidenum">
              <a:rPr kumimoji="0" lang="en-US" altLang="zh-TW" sz="1000">
                <a:ea typeface="新細明體" panose="02020500000000000000" pitchFamily="18" charset="-120"/>
              </a:rPr>
              <a:pPr>
                <a:spcBef>
                  <a:spcPct val="0"/>
                </a:spcBef>
                <a:buClrTx/>
                <a:buFontTx/>
                <a:buNone/>
              </a:pPr>
              <a:t>130</a:t>
            </a:fld>
            <a:endParaRPr kumimoji="0" lang="en-US" altLang="zh-TW" sz="1000">
              <a:ea typeface="新細明體" panose="02020500000000000000" pitchFamily="18" charset="-12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2">
            <a:extLst>
              <a:ext uri="{FF2B5EF4-FFF2-40B4-BE49-F238E27FC236}">
                <a16:creationId xmlns:a16="http://schemas.microsoft.com/office/drawing/2014/main" id="{8B17C3A5-67EF-4FC7-A141-2A93AB2CE800}"/>
              </a:ext>
            </a:extLst>
          </p:cNvPr>
          <p:cNvSpPr>
            <a:spLocks noGrp="1"/>
          </p:cNvSpPr>
          <p:nvPr>
            <p:ph idx="1"/>
          </p:nvPr>
        </p:nvSpPr>
        <p:spPr>
          <a:xfrm>
            <a:off x="735013" y="1341438"/>
            <a:ext cx="8408987" cy="4967287"/>
          </a:xfrm>
        </p:spPr>
        <p:txBody>
          <a:bodyPr/>
          <a:lstStyle/>
          <a:p>
            <a:pPr algn="just">
              <a:lnSpc>
                <a:spcPts val="3500"/>
              </a:lnSpc>
            </a:pPr>
            <a:r>
              <a:rPr lang="zh-TW" altLang="en-US" sz="2400">
                <a:latin typeface="Times New Roman" panose="02020603050405020304" pitchFamily="18" charset="0"/>
              </a:rPr>
              <a:t>目前看到的</a:t>
            </a:r>
            <a:r>
              <a:rPr lang="en-US" altLang="zh-TW" sz="2400">
                <a:latin typeface="Times New Roman" panose="02020603050405020304" pitchFamily="18" charset="0"/>
              </a:rPr>
              <a:t>RS-232C</a:t>
            </a:r>
            <a:r>
              <a:rPr lang="zh-TW" altLang="en-US" sz="2400">
                <a:latin typeface="Times New Roman" panose="02020603050405020304" pitchFamily="18" charset="0"/>
              </a:rPr>
              <a:t>則是表示一連串的意義</a:t>
            </a:r>
          </a:p>
          <a:p>
            <a:pPr marL="715963" lvl="1" indent="-328613" algn="just">
              <a:lnSpc>
                <a:spcPts val="3500"/>
              </a:lnSpc>
            </a:pPr>
            <a:r>
              <a:rPr lang="en-US" altLang="zh-TW" sz="2000">
                <a:latin typeface="Times New Roman" panose="02020603050405020304" pitchFamily="18" charset="0"/>
              </a:rPr>
              <a:t>232 </a:t>
            </a:r>
            <a:r>
              <a:rPr lang="zh-TW" altLang="en-US" sz="2000">
                <a:latin typeface="Times New Roman" panose="02020603050405020304" pitchFamily="18" charset="0"/>
              </a:rPr>
              <a:t>表示一個代碼</a:t>
            </a:r>
          </a:p>
          <a:p>
            <a:pPr marL="715963" lvl="1" indent="-328613" algn="just">
              <a:lnSpc>
                <a:spcPts val="3500"/>
              </a:lnSpc>
            </a:pPr>
            <a:r>
              <a:rPr lang="en-US" altLang="zh-TW" sz="2000">
                <a:latin typeface="Times New Roman" panose="02020603050405020304" pitchFamily="18" charset="0"/>
              </a:rPr>
              <a:t>C </a:t>
            </a:r>
            <a:r>
              <a:rPr lang="zh-TW" altLang="en-US" sz="2000">
                <a:latin typeface="Times New Roman" panose="02020603050405020304" pitchFamily="18" charset="0"/>
              </a:rPr>
              <a:t>則代表所公佈的規格版本，也是目前所常見的版本。</a:t>
            </a:r>
          </a:p>
          <a:p>
            <a:pPr algn="just">
              <a:lnSpc>
                <a:spcPts val="3500"/>
              </a:lnSpc>
            </a:pPr>
            <a:r>
              <a:rPr lang="zh-TW" altLang="en-US" sz="2400">
                <a:latin typeface="Times New Roman" panose="02020603050405020304" pitchFamily="18" charset="0"/>
              </a:rPr>
              <a:t>串列通信介面標準經過使用和發展，目前已有幾種，但都在</a:t>
            </a:r>
            <a:r>
              <a:rPr lang="en-US" altLang="zh-TW" sz="2400">
                <a:latin typeface="Times New Roman" panose="02020603050405020304" pitchFamily="18" charset="0"/>
              </a:rPr>
              <a:t>RS-232</a:t>
            </a:r>
            <a:r>
              <a:rPr lang="zh-TW" altLang="en-US" sz="2400">
                <a:latin typeface="Times New Roman" panose="02020603050405020304" pitchFamily="18" charset="0"/>
              </a:rPr>
              <a:t>標準基礎下，再經過修訂所提出的。目前皆以</a:t>
            </a:r>
            <a:r>
              <a:rPr lang="en-US" altLang="zh-TW" sz="2400">
                <a:latin typeface="Times New Roman" panose="02020603050405020304" pitchFamily="18" charset="0"/>
              </a:rPr>
              <a:t>RS-232C</a:t>
            </a:r>
            <a:r>
              <a:rPr lang="zh-TW" altLang="en-US" sz="2400">
                <a:latin typeface="Times New Roman" panose="02020603050405020304" pitchFamily="18" charset="0"/>
              </a:rPr>
              <a:t>規格為架構來討論或設計的。</a:t>
            </a:r>
          </a:p>
          <a:p>
            <a:pPr algn="just">
              <a:lnSpc>
                <a:spcPts val="3500"/>
              </a:lnSpc>
            </a:pPr>
            <a:r>
              <a:rPr lang="zh-TW" altLang="en-US" sz="2400">
                <a:latin typeface="Times New Roman" panose="02020603050405020304" pitchFamily="18" charset="0"/>
              </a:rPr>
              <a:t>在這通訊規範中，適合於資料傳輸速率在</a:t>
            </a:r>
            <a:r>
              <a:rPr lang="en-US" altLang="zh-TW" sz="2400">
                <a:latin typeface="Times New Roman" panose="02020603050405020304" pitchFamily="18" charset="0"/>
              </a:rPr>
              <a:t>0</a:t>
            </a:r>
            <a:r>
              <a:rPr lang="zh-TW" altLang="en-US" sz="2400">
                <a:latin typeface="Times New Roman" panose="02020603050405020304" pitchFamily="18" charset="0"/>
              </a:rPr>
              <a:t>～</a:t>
            </a:r>
            <a:r>
              <a:rPr lang="en-US" altLang="zh-TW" sz="2400">
                <a:latin typeface="Times New Roman" panose="02020603050405020304" pitchFamily="18" charset="0"/>
              </a:rPr>
              <a:t>20,000bps</a:t>
            </a:r>
            <a:r>
              <a:rPr lang="zh-TW" altLang="en-US" sz="2400">
                <a:latin typeface="Times New Roman" panose="02020603050405020304" pitchFamily="18" charset="0"/>
              </a:rPr>
              <a:t>範圍內。因為這標準對於串列通信介面的相關定義與規格有明確規定，因此通信設備廠商大都會生產與</a:t>
            </a:r>
            <a:r>
              <a:rPr lang="en-US" altLang="zh-TW" sz="2400">
                <a:latin typeface="Times New Roman" panose="02020603050405020304" pitchFamily="18" charset="0"/>
              </a:rPr>
              <a:t>RS-232C</a:t>
            </a:r>
            <a:r>
              <a:rPr lang="zh-TW" altLang="en-US" sz="2400">
                <a:latin typeface="Times New Roman" panose="02020603050405020304" pitchFamily="18" charset="0"/>
              </a:rPr>
              <a:t>規格相容的通信設備。</a:t>
            </a:r>
          </a:p>
        </p:txBody>
      </p:sp>
      <p:sp>
        <p:nvSpPr>
          <p:cNvPr id="16387" name="投影片編號版面配置區 3">
            <a:extLst>
              <a:ext uri="{FF2B5EF4-FFF2-40B4-BE49-F238E27FC236}">
                <a16:creationId xmlns:a16="http://schemas.microsoft.com/office/drawing/2014/main" id="{4DCE8F96-6F59-4822-B8A8-351D1DF2298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698AFC20-BFB5-45A7-B150-BDCED3E381DB}" type="slidenum">
              <a:rPr kumimoji="0" lang="en-US" altLang="zh-TW" sz="1000">
                <a:ea typeface="新細明體" panose="02020500000000000000" pitchFamily="18" charset="-120"/>
              </a:rPr>
              <a:pPr>
                <a:spcBef>
                  <a:spcPct val="0"/>
                </a:spcBef>
                <a:buClrTx/>
                <a:buFontTx/>
                <a:buNone/>
              </a:pPr>
              <a:t>131</a:t>
            </a:fld>
            <a:endParaRPr kumimoji="0" lang="en-US" altLang="zh-TW" sz="1000">
              <a:ea typeface="新細明體" panose="02020500000000000000" pitchFamily="18" charset="-120"/>
            </a:endParaRPr>
          </a:p>
        </p:txBody>
      </p:sp>
      <p:sp>
        <p:nvSpPr>
          <p:cNvPr id="16388" name="標題 1">
            <a:extLst>
              <a:ext uri="{FF2B5EF4-FFF2-40B4-BE49-F238E27FC236}">
                <a16:creationId xmlns:a16="http://schemas.microsoft.com/office/drawing/2014/main" id="{23796837-D36B-49BB-B8E7-0F06F81706AA}"/>
              </a:ext>
            </a:extLst>
          </p:cNvPr>
          <p:cNvSpPr>
            <a:spLocks noGrp="1"/>
          </p:cNvSpPr>
          <p:nvPr>
            <p:ph type="title"/>
          </p:nvPr>
        </p:nvSpPr>
        <p:spPr/>
        <p:txBody>
          <a:bodyPr/>
          <a:lstStyle/>
          <a:p>
            <a:r>
              <a:rPr kumimoji="0" lang="en-US" altLang="zh-TW">
                <a:latin typeface="Times New Roman" panose="02020603050405020304" pitchFamily="18" charset="0"/>
              </a:rPr>
              <a:t>RS-232C</a:t>
            </a:r>
            <a:r>
              <a:rPr kumimoji="0" lang="zh-TW" altLang="en-US">
                <a:latin typeface="Times New Roman" panose="02020603050405020304" pitchFamily="18" charset="0"/>
              </a:rPr>
              <a:t>規格的介紹</a:t>
            </a:r>
            <a:endParaRPr lang="zh-TW" altLang="en-US">
              <a:latin typeface="Times New Roman" panose="02020603050405020304"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1101F3D2-9774-4482-97AF-453DFEF307B6}"/>
              </a:ext>
            </a:extLst>
          </p:cNvPr>
          <p:cNvSpPr>
            <a:spLocks noGrp="1"/>
          </p:cNvSpPr>
          <p:nvPr>
            <p:ph type="title"/>
          </p:nvPr>
        </p:nvSpPr>
        <p:spPr/>
        <p:txBody>
          <a:bodyPr/>
          <a:lstStyle/>
          <a:p>
            <a:r>
              <a:rPr kumimoji="0" lang="zh-TW" altLang="en-US">
                <a:latin typeface="Times New Roman" panose="02020603050405020304" pitchFamily="18" charset="0"/>
              </a:rPr>
              <a:t>電氣特性</a:t>
            </a:r>
            <a:endParaRPr lang="zh-TW" altLang="en-US">
              <a:latin typeface="Times New Roman" panose="02020603050405020304" pitchFamily="18" charset="0"/>
            </a:endParaRPr>
          </a:p>
        </p:txBody>
      </p:sp>
      <p:sp>
        <p:nvSpPr>
          <p:cNvPr id="17411" name="投影片編號版面配置區 3">
            <a:extLst>
              <a:ext uri="{FF2B5EF4-FFF2-40B4-BE49-F238E27FC236}">
                <a16:creationId xmlns:a16="http://schemas.microsoft.com/office/drawing/2014/main" id="{8B82FA18-F897-4950-9734-6DC7B3A25E7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54F346BC-E689-4C07-8AB7-38755CE46745}" type="slidenum">
              <a:rPr kumimoji="0" lang="en-US" altLang="zh-TW" sz="1000">
                <a:ea typeface="新細明體" panose="02020500000000000000" pitchFamily="18" charset="-120"/>
              </a:rPr>
              <a:pPr>
                <a:spcBef>
                  <a:spcPct val="0"/>
                </a:spcBef>
                <a:buClrTx/>
                <a:buFontTx/>
                <a:buNone/>
              </a:pPr>
              <a:t>132</a:t>
            </a:fld>
            <a:endParaRPr kumimoji="0" lang="en-US" altLang="zh-TW" sz="1000">
              <a:ea typeface="新細明體" panose="02020500000000000000" pitchFamily="18" charset="-120"/>
            </a:endParaRPr>
          </a:p>
        </p:txBody>
      </p:sp>
      <p:graphicFrame>
        <p:nvGraphicFramePr>
          <p:cNvPr id="5" name="表格 4">
            <a:extLst>
              <a:ext uri="{FF2B5EF4-FFF2-40B4-BE49-F238E27FC236}">
                <a16:creationId xmlns:a16="http://schemas.microsoft.com/office/drawing/2014/main" id="{0AED17D5-FD57-4447-8B0B-6628FDF54F3A}"/>
              </a:ext>
            </a:extLst>
          </p:cNvPr>
          <p:cNvGraphicFramePr>
            <a:graphicFrameLocks noGrp="1"/>
          </p:cNvGraphicFramePr>
          <p:nvPr/>
        </p:nvGraphicFramePr>
        <p:xfrm>
          <a:off x="776288" y="2357438"/>
          <a:ext cx="8286750" cy="3071810"/>
        </p:xfrm>
        <a:graphic>
          <a:graphicData uri="http://schemas.openxmlformats.org/drawingml/2006/table">
            <a:tbl>
              <a:tblPr firstRow="1" bandRow="1">
                <a:tableStyleId>{5940675A-B579-460E-94D1-54222C63F5DA}</a:tableStyleId>
              </a:tblPr>
              <a:tblGrid>
                <a:gridCol w="2524887">
                  <a:extLst>
                    <a:ext uri="{9D8B030D-6E8A-4147-A177-3AD203B41FA5}">
                      <a16:colId xmlns:a16="http://schemas.microsoft.com/office/drawing/2014/main" val="20000"/>
                    </a:ext>
                  </a:extLst>
                </a:gridCol>
                <a:gridCol w="1618487">
                  <a:extLst>
                    <a:ext uri="{9D8B030D-6E8A-4147-A177-3AD203B41FA5}">
                      <a16:colId xmlns:a16="http://schemas.microsoft.com/office/drawing/2014/main" val="20001"/>
                    </a:ext>
                  </a:extLst>
                </a:gridCol>
                <a:gridCol w="2145678">
                  <a:extLst>
                    <a:ext uri="{9D8B030D-6E8A-4147-A177-3AD203B41FA5}">
                      <a16:colId xmlns:a16="http://schemas.microsoft.com/office/drawing/2014/main" val="20002"/>
                    </a:ext>
                  </a:extLst>
                </a:gridCol>
                <a:gridCol w="1997698">
                  <a:extLst>
                    <a:ext uri="{9D8B030D-6E8A-4147-A177-3AD203B41FA5}">
                      <a16:colId xmlns:a16="http://schemas.microsoft.com/office/drawing/2014/main" val="20003"/>
                    </a:ext>
                  </a:extLst>
                </a:gridCol>
              </a:tblGrid>
              <a:tr h="438830">
                <a:tc>
                  <a:txBody>
                    <a:bodyPr/>
                    <a:lstStyle/>
                    <a:p>
                      <a:pPr algn="ctr"/>
                      <a:r>
                        <a:rPr lang="zh-TW" altLang="en-US" sz="1800" dirty="0">
                          <a:latin typeface="Times New Roman" pitchFamily="18" charset="0"/>
                          <a:ea typeface="標楷體" pitchFamily="65" charset="-120"/>
                        </a:rPr>
                        <a:t>規格標準</a:t>
                      </a:r>
                    </a:p>
                  </a:txBody>
                  <a:tcPr marL="91439" marR="91439"/>
                </a:tc>
                <a:tc>
                  <a:txBody>
                    <a:bodyPr/>
                    <a:lstStyle/>
                    <a:p>
                      <a:pPr algn="ctr"/>
                      <a:r>
                        <a:rPr lang="en-US" altLang="zh-TW" sz="1800" dirty="0">
                          <a:latin typeface="Times New Roman" pitchFamily="18" charset="0"/>
                          <a:ea typeface="標楷體" pitchFamily="65" charset="-120"/>
                        </a:rPr>
                        <a:t>RS-232C</a:t>
                      </a:r>
                      <a:endParaRPr lang="zh-TW" altLang="en-US" sz="1800" dirty="0">
                        <a:latin typeface="Times New Roman" pitchFamily="18" charset="0"/>
                        <a:ea typeface="標楷體" pitchFamily="65" charset="-120"/>
                      </a:endParaRPr>
                    </a:p>
                  </a:txBody>
                  <a:tcPr marL="91439" marR="91439"/>
                </a:tc>
                <a:tc>
                  <a:txBody>
                    <a:bodyPr/>
                    <a:lstStyle/>
                    <a:p>
                      <a:pPr algn="ctr"/>
                      <a:r>
                        <a:rPr lang="zh-TW" altLang="en-US" sz="1800" dirty="0">
                          <a:latin typeface="Times New Roman" pitchFamily="18" charset="0"/>
                          <a:ea typeface="標楷體" pitchFamily="65" charset="-120"/>
                        </a:rPr>
                        <a:t>輸入阻抗</a:t>
                      </a:r>
                      <a:r>
                        <a:rPr lang="en-US" altLang="zh-TW" sz="1800" dirty="0">
                          <a:latin typeface="Times New Roman" pitchFamily="18" charset="0"/>
                          <a:ea typeface="標楷體" pitchFamily="65" charset="-120"/>
                        </a:rPr>
                        <a:t>(</a:t>
                      </a:r>
                      <a:r>
                        <a:rPr lang="en-US" altLang="zh-TW" sz="1800" dirty="0" err="1">
                          <a:latin typeface="Times New Roman" pitchFamily="18" charset="0"/>
                          <a:ea typeface="標楷體" pitchFamily="65" charset="-120"/>
                        </a:rPr>
                        <a:t>Z</a:t>
                      </a:r>
                      <a:r>
                        <a:rPr lang="en-US" altLang="zh-TW" sz="1800" baseline="-25000" dirty="0" err="1">
                          <a:latin typeface="Times New Roman" pitchFamily="18" charset="0"/>
                          <a:ea typeface="標楷體" pitchFamily="65" charset="-120"/>
                        </a:rPr>
                        <a:t>in</a:t>
                      </a: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3k-7k</a:t>
                      </a:r>
                      <a:r>
                        <a:rPr lang="el-GR" altLang="zh-TW" sz="1800" dirty="0">
                          <a:latin typeface="Times New Roman" pitchFamily="18" charset="0"/>
                          <a:ea typeface="標楷體" pitchFamily="65" charset="-120"/>
                        </a:rPr>
                        <a:t>Ω</a:t>
                      </a:r>
                      <a:r>
                        <a:rPr lang="en-US" altLang="zh-TW" sz="1800" dirty="0">
                          <a:latin typeface="Times New Roman" pitchFamily="18" charset="0"/>
                          <a:ea typeface="標楷體" pitchFamily="65" charset="-120"/>
                        </a:rPr>
                        <a:t>,2.5nF</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0"/>
                  </a:ext>
                </a:extLst>
              </a:tr>
              <a:tr h="438830">
                <a:tc>
                  <a:txBody>
                    <a:bodyPr/>
                    <a:lstStyle/>
                    <a:p>
                      <a:pPr algn="ctr"/>
                      <a:r>
                        <a:rPr lang="zh-TW" altLang="en-US" sz="1800" dirty="0">
                          <a:latin typeface="Times New Roman" pitchFamily="18" charset="0"/>
                          <a:ea typeface="標楷體" pitchFamily="65" charset="-120"/>
                        </a:rPr>
                        <a:t>最大線長</a:t>
                      </a:r>
                    </a:p>
                  </a:txBody>
                  <a:tcPr marL="91439" marR="91439"/>
                </a:tc>
                <a:tc>
                  <a:txBody>
                    <a:bodyPr/>
                    <a:lstStyle/>
                    <a:p>
                      <a:pPr algn="ctr"/>
                      <a:r>
                        <a:rPr lang="en-US" altLang="zh-TW" sz="1800" dirty="0">
                          <a:latin typeface="Times New Roman" pitchFamily="18" charset="0"/>
                          <a:ea typeface="標楷體" pitchFamily="65" charset="-120"/>
                        </a:rPr>
                        <a:t>50</a:t>
                      </a:r>
                      <a:r>
                        <a:rPr lang="zh-TW" altLang="en-US" sz="1800" dirty="0">
                          <a:latin typeface="Times New Roman" pitchFamily="18" charset="0"/>
                          <a:ea typeface="標楷體" pitchFamily="65" charset="-120"/>
                        </a:rPr>
                        <a:t>呎</a:t>
                      </a:r>
                    </a:p>
                  </a:txBody>
                  <a:tcPr marL="91439" marR="9143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a:latin typeface="Times New Roman" pitchFamily="18" charset="0"/>
                          <a:ea typeface="標楷體" pitchFamily="65" charset="-120"/>
                        </a:rPr>
                        <a:t>輸出阻抗</a:t>
                      </a:r>
                      <a:r>
                        <a:rPr lang="en-US" altLang="zh-TW" sz="1800" dirty="0">
                          <a:latin typeface="Times New Roman" pitchFamily="18" charset="0"/>
                          <a:ea typeface="標楷體" pitchFamily="65" charset="-120"/>
                        </a:rPr>
                        <a:t>(</a:t>
                      </a:r>
                      <a:r>
                        <a:rPr lang="en-US" altLang="zh-TW" sz="1800" dirty="0" err="1">
                          <a:latin typeface="Times New Roman" pitchFamily="18" charset="0"/>
                          <a:ea typeface="標楷體" pitchFamily="65" charset="-120"/>
                        </a:rPr>
                        <a:t>Zout</a:t>
                      </a: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1"/>
                  </a:ext>
                </a:extLst>
              </a:tr>
              <a:tr h="438830">
                <a:tc>
                  <a:txBody>
                    <a:bodyPr/>
                    <a:lstStyle/>
                    <a:p>
                      <a:pPr algn="ctr"/>
                      <a:r>
                        <a:rPr lang="zh-TW" altLang="en-US" sz="1800" dirty="0">
                          <a:latin typeface="Times New Roman" pitchFamily="18" charset="0"/>
                          <a:ea typeface="標楷體" pitchFamily="65" charset="-120"/>
                        </a:rPr>
                        <a:t>最大頻率</a:t>
                      </a:r>
                      <a:r>
                        <a:rPr lang="en-US" altLang="zh-TW" sz="1800" dirty="0">
                          <a:latin typeface="Times New Roman" pitchFamily="18" charset="0"/>
                          <a:ea typeface="標楷體" pitchFamily="65" charset="-120"/>
                        </a:rPr>
                        <a:t>/</a:t>
                      </a:r>
                      <a:r>
                        <a:rPr lang="zh-TW" altLang="en-US" sz="1800" dirty="0">
                          <a:latin typeface="Times New Roman" pitchFamily="18" charset="0"/>
                          <a:ea typeface="標楷體" pitchFamily="65" charset="-120"/>
                        </a:rPr>
                        <a:t>長度</a:t>
                      </a:r>
                    </a:p>
                  </a:txBody>
                  <a:tcPr marL="91439" marR="91439"/>
                </a:tc>
                <a:tc>
                  <a:txBody>
                    <a:bodyPr/>
                    <a:lstStyle/>
                    <a:p>
                      <a:pPr algn="ctr"/>
                      <a:r>
                        <a:rPr lang="en-US" altLang="zh-TW" sz="1800" dirty="0">
                          <a:latin typeface="Times New Roman" pitchFamily="18" charset="0"/>
                          <a:ea typeface="標楷體" pitchFamily="65" charset="-120"/>
                        </a:rPr>
                        <a:t>20KH</a:t>
                      </a:r>
                      <a:r>
                        <a:rPr lang="en-US" altLang="zh-TW" sz="1800" baseline="-25000" dirty="0">
                          <a:latin typeface="Times New Roman" pitchFamily="18" charset="0"/>
                          <a:ea typeface="標楷體" pitchFamily="65" charset="-120"/>
                        </a:rPr>
                        <a:t>Z</a:t>
                      </a:r>
                      <a:endParaRPr lang="zh-TW" altLang="en-US" sz="1800" baseline="-25000" dirty="0">
                        <a:latin typeface="Times New Roman" pitchFamily="18" charset="0"/>
                        <a:ea typeface="標楷體" pitchFamily="65" charset="-120"/>
                      </a:endParaRPr>
                    </a:p>
                  </a:txBody>
                  <a:tcPr marL="91439" marR="91439"/>
                </a:tc>
                <a:tc>
                  <a:txBody>
                    <a:bodyPr/>
                    <a:lstStyle/>
                    <a:p>
                      <a:pPr algn="ctr"/>
                      <a:r>
                        <a:rPr lang="zh-TW" altLang="en-US" sz="1800" dirty="0">
                          <a:latin typeface="Times New Roman" pitchFamily="18" charset="0"/>
                          <a:ea typeface="標楷體" pitchFamily="65" charset="-120"/>
                        </a:rPr>
                        <a:t>輸出電壓轉動率</a:t>
                      </a:r>
                    </a:p>
                  </a:txBody>
                  <a:tcPr marL="91439" marR="91439"/>
                </a:tc>
                <a:tc>
                  <a:txBody>
                    <a:bodyPr/>
                    <a:lstStyle/>
                    <a:p>
                      <a:pPr algn="ctr"/>
                      <a:r>
                        <a:rPr lang="en-US" altLang="zh-TW" sz="1800" dirty="0">
                          <a:latin typeface="Times New Roman" pitchFamily="18" charset="0"/>
                          <a:ea typeface="標楷體" pitchFamily="65" charset="-120"/>
                        </a:rPr>
                        <a:t>30V/us</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2"/>
                  </a:ext>
                </a:extLst>
              </a:tr>
              <a:tr h="438830">
                <a:tc>
                  <a:txBody>
                    <a:bodyPr/>
                    <a:lstStyle/>
                    <a:p>
                      <a:pPr algn="ctr"/>
                      <a:r>
                        <a:rPr lang="en-US" altLang="zh-TW" sz="1800" dirty="0">
                          <a:latin typeface="Times New Roman" pitchFamily="18" charset="0"/>
                          <a:ea typeface="標楷體" pitchFamily="65" charset="-120"/>
                        </a:rPr>
                        <a:t>I/O</a:t>
                      </a:r>
                      <a:r>
                        <a:rPr lang="zh-TW" altLang="en-US" sz="1800" dirty="0">
                          <a:latin typeface="Times New Roman" pitchFamily="18" charset="0"/>
                          <a:ea typeface="標楷體" pitchFamily="65" charset="-120"/>
                        </a:rPr>
                        <a:t>操作模式</a:t>
                      </a:r>
                    </a:p>
                  </a:txBody>
                  <a:tcPr marL="91439" marR="91439"/>
                </a:tc>
                <a:tc>
                  <a:txBody>
                    <a:bodyPr/>
                    <a:lstStyle/>
                    <a:p>
                      <a:pPr algn="ctr"/>
                      <a:r>
                        <a:rPr lang="zh-TW" altLang="en-US" sz="1800" dirty="0">
                          <a:latin typeface="Times New Roman" pitchFamily="18" charset="0"/>
                          <a:ea typeface="標楷體" pitchFamily="65" charset="-120"/>
                        </a:rPr>
                        <a:t>單端接地</a:t>
                      </a:r>
                    </a:p>
                  </a:txBody>
                  <a:tcPr marL="91439" marR="91439"/>
                </a:tc>
                <a:tc>
                  <a:txBody>
                    <a:bodyPr/>
                    <a:lstStyle/>
                    <a:p>
                      <a:pPr algn="ctr"/>
                      <a:r>
                        <a:rPr lang="zh-TW" altLang="en-US" sz="1800" dirty="0">
                          <a:latin typeface="Times New Roman" pitchFamily="18" charset="0"/>
                          <a:ea typeface="標楷體" pitchFamily="65" charset="-120"/>
                        </a:rPr>
                        <a:t>短路電流</a:t>
                      </a:r>
                    </a:p>
                  </a:txBody>
                  <a:tcPr marL="91439" marR="91439"/>
                </a:tc>
                <a:tc>
                  <a:txBody>
                    <a:bodyPr/>
                    <a:lstStyle/>
                    <a:p>
                      <a:pPr algn="ctr"/>
                      <a:r>
                        <a:rPr lang="en-US" altLang="zh-TW" sz="1800" dirty="0">
                          <a:latin typeface="Times New Roman" pitchFamily="18" charset="0"/>
                          <a:ea typeface="標楷體" pitchFamily="65" charset="-120"/>
                        </a:rPr>
                        <a:t>500mA</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3"/>
                  </a:ext>
                </a:extLst>
              </a:tr>
              <a:tr h="438830">
                <a:tc>
                  <a:txBody>
                    <a:bodyPr/>
                    <a:lstStyle/>
                    <a:p>
                      <a:pPr algn="ctr"/>
                      <a:r>
                        <a:rPr lang="zh-TW" altLang="en-US" sz="1800" dirty="0">
                          <a:latin typeface="Times New Roman" pitchFamily="18" charset="0"/>
                          <a:ea typeface="標楷體" pitchFamily="65" charset="-120"/>
                        </a:rPr>
                        <a:t>邏輯準位</a:t>
                      </a:r>
                      <a:r>
                        <a:rPr lang="en-US" altLang="zh-TW" sz="1800" dirty="0">
                          <a:latin typeface="Times New Roman" pitchFamily="18" charset="0"/>
                          <a:ea typeface="標楷體" pitchFamily="65" charset="-120"/>
                        </a:rPr>
                        <a:t>V(0)</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+3~+25V</a:t>
                      </a:r>
                      <a:endParaRPr lang="zh-TW" altLang="en-US" sz="1800" dirty="0">
                        <a:latin typeface="Times New Roman" pitchFamily="18" charset="0"/>
                        <a:ea typeface="標楷體" pitchFamily="65" charset="-120"/>
                      </a:endParaRPr>
                    </a:p>
                  </a:txBody>
                  <a:tcPr marL="91439" marR="91439"/>
                </a:tc>
                <a:tc>
                  <a:txBody>
                    <a:bodyPr/>
                    <a:lstStyle/>
                    <a:p>
                      <a:pPr algn="ctr"/>
                      <a:r>
                        <a:rPr lang="zh-TW" altLang="en-US" sz="1800" dirty="0">
                          <a:latin typeface="Times New Roman" pitchFamily="18" charset="0"/>
                          <a:ea typeface="標楷體" pitchFamily="65" charset="-120"/>
                        </a:rPr>
                        <a:t>輸出電壓</a:t>
                      </a:r>
                      <a:r>
                        <a:rPr lang="en-US" altLang="zh-TW" sz="1800" dirty="0">
                          <a:latin typeface="Times New Roman" pitchFamily="18" charset="0"/>
                          <a:ea typeface="標楷體" pitchFamily="65" charset="-120"/>
                        </a:rPr>
                        <a:t>(max)</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4"/>
                  </a:ext>
                </a:extLst>
              </a:tr>
              <a:tr h="438830">
                <a:tc>
                  <a:txBody>
                    <a:bodyPr/>
                    <a:lstStyle/>
                    <a:p>
                      <a:pPr algn="ctr"/>
                      <a:r>
                        <a:rPr lang="zh-TW" altLang="en-US" sz="1800" dirty="0">
                          <a:latin typeface="Times New Roman" pitchFamily="18" charset="0"/>
                          <a:ea typeface="標楷體" pitchFamily="65" charset="-120"/>
                        </a:rPr>
                        <a:t>邏輯準位</a:t>
                      </a:r>
                      <a:r>
                        <a:rPr lang="en-US" altLang="zh-TW" sz="1800" dirty="0">
                          <a:latin typeface="Times New Roman" pitchFamily="18" charset="0"/>
                          <a:ea typeface="標楷體" pitchFamily="65" charset="-120"/>
                        </a:rPr>
                        <a:t>V(1)</a:t>
                      </a:r>
                      <a:endParaRPr lang="zh-TW" altLang="en-US" sz="1800" dirty="0">
                        <a:latin typeface="Times New Roman" pitchFamily="18" charset="0"/>
                        <a:ea typeface="標楷體" pitchFamily="65" charset="-120"/>
                      </a:endParaRPr>
                    </a:p>
                  </a:txBody>
                  <a:tcPr marL="91439" marR="91439"/>
                </a:tc>
                <a:tc>
                  <a:txBody>
                    <a:bodyPr/>
                    <a:lstStyle/>
                    <a:p>
                      <a:pPr algn="ctr"/>
                      <a:r>
                        <a:rPr lang="en-US" altLang="zh-TW" sz="1800" dirty="0">
                          <a:latin typeface="Times New Roman" pitchFamily="18" charset="0"/>
                          <a:ea typeface="標楷體" pitchFamily="65" charset="-120"/>
                        </a:rPr>
                        <a:t>-3~-25V</a:t>
                      </a:r>
                      <a:endParaRPr lang="zh-TW" altLang="en-US" sz="1800" dirty="0">
                        <a:latin typeface="Times New Roman" pitchFamily="18" charset="0"/>
                        <a:ea typeface="標楷體" pitchFamily="65" charset="-120"/>
                      </a:endParaRPr>
                    </a:p>
                  </a:txBody>
                  <a:tcPr marL="91439" marR="91439"/>
                </a:tc>
                <a:tc>
                  <a:txBody>
                    <a:bodyPr/>
                    <a:lstStyle/>
                    <a:p>
                      <a:pPr algn="ctr"/>
                      <a:r>
                        <a:rPr lang="zh-TW" altLang="en-US" sz="1800" dirty="0">
                          <a:latin typeface="Times New Roman" pitchFamily="18" charset="0"/>
                          <a:ea typeface="標楷體" pitchFamily="65" charset="-120"/>
                        </a:rPr>
                        <a:t>驅動器最極大電壓</a:t>
                      </a:r>
                    </a:p>
                  </a:txBody>
                  <a:tcPr marL="91439" marR="91439"/>
                </a:tc>
                <a:tc>
                  <a:txBody>
                    <a:bodyPr/>
                    <a:lstStyle/>
                    <a:p>
                      <a:pPr algn="ctr"/>
                      <a:r>
                        <a:rPr lang="en-US" altLang="zh-TW" sz="1800" dirty="0">
                          <a:latin typeface="Times New Roman" pitchFamily="18" charset="0"/>
                          <a:ea typeface="標楷體" pitchFamily="65" charset="-120"/>
                        </a:rPr>
                        <a:t>±25V</a:t>
                      </a: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5"/>
                  </a:ext>
                </a:extLst>
              </a:tr>
              <a:tr h="438830">
                <a:tc>
                  <a:txBody>
                    <a:bodyPr/>
                    <a:lstStyle/>
                    <a:p>
                      <a:pPr algn="ctr"/>
                      <a:r>
                        <a:rPr lang="zh-TW" altLang="en-US" sz="1800" dirty="0">
                          <a:latin typeface="Times New Roman" pitchFamily="18" charset="0"/>
                          <a:ea typeface="標楷體" pitchFamily="65" charset="-120"/>
                        </a:rPr>
                        <a:t>線上最多接收器</a:t>
                      </a:r>
                    </a:p>
                  </a:txBody>
                  <a:tcPr marL="91439" marR="91439"/>
                </a:tc>
                <a:tc>
                  <a:txBody>
                    <a:bodyPr/>
                    <a:lstStyle/>
                    <a:p>
                      <a:pPr algn="ctr"/>
                      <a:r>
                        <a:rPr lang="en-US" altLang="zh-TW" sz="1800" dirty="0">
                          <a:latin typeface="Times New Roman" pitchFamily="18" charset="0"/>
                          <a:ea typeface="標楷體" pitchFamily="65" charset="-120"/>
                        </a:rPr>
                        <a:t>1</a:t>
                      </a:r>
                      <a:endParaRPr lang="zh-TW" altLang="en-US" sz="1800" dirty="0">
                        <a:latin typeface="Times New Roman" pitchFamily="18" charset="0"/>
                        <a:ea typeface="標楷體" pitchFamily="65" charset="-120"/>
                      </a:endParaRPr>
                    </a:p>
                  </a:txBody>
                  <a:tcPr marL="91439" marR="91439"/>
                </a:tc>
                <a:tc>
                  <a:txBody>
                    <a:bodyPr/>
                    <a:lstStyle/>
                    <a:p>
                      <a:pPr algn="ctr"/>
                      <a:endParaRPr lang="zh-TW" altLang="en-US" sz="1800">
                        <a:latin typeface="Times New Roman" pitchFamily="18" charset="0"/>
                        <a:ea typeface="標楷體" pitchFamily="65" charset="-120"/>
                      </a:endParaRPr>
                    </a:p>
                  </a:txBody>
                  <a:tcPr marL="91439" marR="91439"/>
                </a:tc>
                <a:tc>
                  <a:txBody>
                    <a:bodyPr/>
                    <a:lstStyle/>
                    <a:p>
                      <a:pPr algn="ctr"/>
                      <a:endParaRPr lang="zh-TW" altLang="en-US" sz="1800" dirty="0">
                        <a:latin typeface="Times New Roman" pitchFamily="18" charset="0"/>
                        <a:ea typeface="標楷體" pitchFamily="65" charset="-120"/>
                      </a:endParaRPr>
                    </a:p>
                  </a:txBody>
                  <a:tcPr marL="91439" marR="91439"/>
                </a:tc>
                <a:extLst>
                  <a:ext uri="{0D108BD9-81ED-4DB2-BD59-A6C34878D82A}">
                    <a16:rowId xmlns:a16="http://schemas.microsoft.com/office/drawing/2014/main" val="10006"/>
                  </a:ext>
                </a:extLst>
              </a:tr>
            </a:tbl>
          </a:graphicData>
        </a:graphic>
      </p:graphicFrame>
      <p:sp>
        <p:nvSpPr>
          <p:cNvPr id="17454" name="文字方塊 5">
            <a:extLst>
              <a:ext uri="{FF2B5EF4-FFF2-40B4-BE49-F238E27FC236}">
                <a16:creationId xmlns:a16="http://schemas.microsoft.com/office/drawing/2014/main" id="{13663E97-DC70-4866-9E7A-BFE79F0B0B4A}"/>
              </a:ext>
            </a:extLst>
          </p:cNvPr>
          <p:cNvSpPr txBox="1">
            <a:spLocks noChangeArrowheads="1"/>
          </p:cNvSpPr>
          <p:nvPr/>
        </p:nvSpPr>
        <p:spPr bwMode="auto">
          <a:xfrm>
            <a:off x="3929063" y="1857375"/>
            <a:ext cx="2679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en-US" altLang="zh-TW" sz="2000">
                <a:latin typeface="Times New Roman" panose="02020603050405020304" pitchFamily="18" charset="0"/>
              </a:rPr>
              <a:t>RS-232C</a:t>
            </a:r>
            <a:r>
              <a:rPr lang="zh-TW" altLang="en-US" sz="2000">
                <a:latin typeface="Times New Roman" panose="02020603050405020304" pitchFamily="18" charset="0"/>
              </a:rPr>
              <a:t>之基本規格表</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BAD0A38-48E2-4A88-9335-462652240171}"/>
              </a:ext>
            </a:extLst>
          </p:cNvPr>
          <p:cNvSpPr>
            <a:spLocks noGrp="1"/>
          </p:cNvSpPr>
          <p:nvPr>
            <p:ph idx="1"/>
          </p:nvPr>
        </p:nvSpPr>
        <p:spPr>
          <a:xfrm>
            <a:off x="735013" y="1341438"/>
            <a:ext cx="8408987" cy="4967287"/>
          </a:xfrm>
        </p:spPr>
        <p:txBody>
          <a:bodyPr>
            <a:normAutofit fontScale="92500"/>
          </a:bodyPr>
          <a:lstStyle/>
          <a:p>
            <a:pPr marL="447675" indent="-447675">
              <a:lnSpc>
                <a:spcPts val="3500"/>
              </a:lnSpc>
              <a:defRPr/>
            </a:pPr>
            <a:r>
              <a:rPr lang="en-US" altLang="zh-TW" sz="2400" dirty="0">
                <a:latin typeface="Times New Roman" pitchFamily="18" charset="0"/>
              </a:rPr>
              <a:t>EIA-RS-232C</a:t>
            </a:r>
            <a:r>
              <a:rPr lang="zh-TW" altLang="en-US" sz="2400" dirty="0">
                <a:latin typeface="Times New Roman" pitchFamily="18" charset="0"/>
              </a:rPr>
              <a:t>對電器特性、邏輯電位與各種信號線功能都作了相關規定。</a:t>
            </a:r>
            <a:endParaRPr lang="zh-TW" altLang="en-US" sz="1400" dirty="0">
              <a:latin typeface="Times New Roman" pitchFamily="18" charset="0"/>
            </a:endParaRPr>
          </a:p>
          <a:p>
            <a:pPr marL="447675" indent="-447675">
              <a:lnSpc>
                <a:spcPts val="3500"/>
              </a:lnSpc>
              <a:defRPr/>
            </a:pPr>
            <a:r>
              <a:rPr lang="en-US" altLang="zh-TW" sz="2400" dirty="0">
                <a:latin typeface="Times New Roman" pitchFamily="18" charset="0"/>
              </a:rPr>
              <a:t>EIA</a:t>
            </a:r>
            <a:r>
              <a:rPr lang="zh-TW" altLang="en-US" sz="2400" dirty="0">
                <a:latin typeface="Times New Roman" pitchFamily="18" charset="0"/>
              </a:rPr>
              <a:t>的準位與</a:t>
            </a:r>
            <a:r>
              <a:rPr lang="en-US" altLang="zh-TW" sz="2400" dirty="0">
                <a:latin typeface="Times New Roman" pitchFamily="18" charset="0"/>
              </a:rPr>
              <a:t>TTL</a:t>
            </a:r>
            <a:r>
              <a:rPr lang="zh-TW" altLang="en-US" sz="2400" dirty="0">
                <a:latin typeface="Times New Roman" pitchFamily="18" charset="0"/>
              </a:rPr>
              <a:t>準位完全不一樣的。</a:t>
            </a:r>
            <a:endParaRPr lang="zh-TW" altLang="en-US" sz="1400" dirty="0">
              <a:latin typeface="Times New Roman" pitchFamily="18" charset="0"/>
            </a:endParaRPr>
          </a:p>
          <a:p>
            <a:pPr marL="447675" indent="-447675">
              <a:lnSpc>
                <a:spcPts val="3500"/>
              </a:lnSpc>
              <a:defRPr/>
            </a:pPr>
            <a:r>
              <a:rPr lang="zh-TW" altLang="en-US" sz="2400" dirty="0">
                <a:latin typeface="Times New Roman" pitchFamily="18" charset="0"/>
              </a:rPr>
              <a:t>在</a:t>
            </a:r>
            <a:r>
              <a:rPr lang="en-US" altLang="zh-TW" sz="2400" dirty="0">
                <a:latin typeface="Times New Roman" pitchFamily="18" charset="0"/>
              </a:rPr>
              <a:t>TXD</a:t>
            </a:r>
            <a:r>
              <a:rPr lang="zh-TW" altLang="en-US" sz="2400" dirty="0">
                <a:latin typeface="Times New Roman" pitchFamily="18" charset="0"/>
              </a:rPr>
              <a:t>和</a:t>
            </a:r>
            <a:r>
              <a:rPr lang="en-US" altLang="zh-TW" sz="2400" dirty="0">
                <a:latin typeface="Times New Roman" pitchFamily="18" charset="0"/>
              </a:rPr>
              <a:t>RXD</a:t>
            </a:r>
            <a:r>
              <a:rPr lang="zh-TW" altLang="en-US" sz="2400" dirty="0">
                <a:latin typeface="Times New Roman" pitchFamily="18" charset="0"/>
              </a:rPr>
              <a:t>傳輸線上的準位規格：</a:t>
            </a:r>
          </a:p>
          <a:p>
            <a:pPr marL="804863" lvl="1" indent="-357188">
              <a:lnSpc>
                <a:spcPts val="3500"/>
              </a:lnSpc>
              <a:defRPr/>
            </a:pPr>
            <a:r>
              <a:rPr lang="zh-TW" altLang="en-US" sz="2000" dirty="0">
                <a:latin typeface="Times New Roman" pitchFamily="18" charset="0"/>
              </a:rPr>
              <a:t>邏輯</a:t>
            </a:r>
            <a:r>
              <a:rPr lang="en-US" altLang="zh-TW" sz="2000" dirty="0">
                <a:latin typeface="Times New Roman" pitchFamily="18" charset="0"/>
              </a:rPr>
              <a:t>1 (Mark</a:t>
            </a:r>
            <a:r>
              <a:rPr lang="zh-TW" altLang="en-US" sz="2000" dirty="0">
                <a:latin typeface="Times New Roman" pitchFamily="18" charset="0"/>
              </a:rPr>
              <a:t>，標記</a:t>
            </a:r>
            <a:r>
              <a:rPr lang="en-US" altLang="zh-TW" sz="2000" dirty="0">
                <a:latin typeface="Times New Roman" pitchFamily="18" charset="0"/>
              </a:rPr>
              <a:t>) = </a:t>
            </a:r>
            <a:r>
              <a:rPr lang="en-US" altLang="zh-TW" sz="2000" dirty="0">
                <a:latin typeface="Times New Roman" pitchFamily="18" charset="0"/>
                <a:sym typeface="Symbol" pitchFamily="18" charset="2"/>
              </a:rPr>
              <a:t></a:t>
            </a:r>
            <a:r>
              <a:rPr lang="en-US" altLang="zh-TW" sz="2000" dirty="0">
                <a:latin typeface="Times New Roman" pitchFamily="18" charset="0"/>
              </a:rPr>
              <a:t>3V</a:t>
            </a:r>
            <a:r>
              <a:rPr lang="zh-TW" altLang="en-US" sz="2000" dirty="0">
                <a:latin typeface="Times New Roman" pitchFamily="18" charset="0"/>
              </a:rPr>
              <a:t>～</a:t>
            </a:r>
            <a:r>
              <a:rPr lang="zh-TW" altLang="en-US" sz="2000" dirty="0">
                <a:latin typeface="Times New Roman" pitchFamily="18" charset="0"/>
                <a:sym typeface="Symbol" pitchFamily="18" charset="2"/>
              </a:rPr>
              <a:t></a:t>
            </a:r>
            <a:r>
              <a:rPr lang="en-US" altLang="zh-TW" sz="2000" dirty="0">
                <a:latin typeface="Times New Roman" pitchFamily="18" charset="0"/>
              </a:rPr>
              <a:t>15V</a:t>
            </a:r>
            <a:r>
              <a:rPr lang="zh-TW" altLang="en-US" sz="2000" dirty="0">
                <a:latin typeface="Times New Roman" pitchFamily="18" charset="0"/>
              </a:rPr>
              <a:t>。</a:t>
            </a:r>
          </a:p>
          <a:p>
            <a:pPr marL="804863" lvl="1" indent="-357188">
              <a:lnSpc>
                <a:spcPts val="3500"/>
              </a:lnSpc>
              <a:defRPr/>
            </a:pPr>
            <a:r>
              <a:rPr lang="zh-TW" altLang="en-US" sz="2000" dirty="0">
                <a:latin typeface="Times New Roman" pitchFamily="18" charset="0"/>
              </a:rPr>
              <a:t>邏輯</a:t>
            </a:r>
            <a:r>
              <a:rPr lang="en-US" altLang="zh-TW" sz="2000" dirty="0">
                <a:latin typeface="Times New Roman" pitchFamily="18" charset="0"/>
              </a:rPr>
              <a:t>0 (Space</a:t>
            </a:r>
            <a:r>
              <a:rPr lang="zh-TW" altLang="en-US" sz="2000" dirty="0">
                <a:latin typeface="Times New Roman" pitchFamily="18" charset="0"/>
              </a:rPr>
              <a:t>，空格</a:t>
            </a:r>
            <a:r>
              <a:rPr lang="en-US" altLang="zh-TW" sz="2000" dirty="0">
                <a:latin typeface="Times New Roman" pitchFamily="18" charset="0"/>
              </a:rPr>
              <a:t>) = +3</a:t>
            </a:r>
            <a:r>
              <a:rPr lang="zh-TW" altLang="en-US" sz="2000" dirty="0">
                <a:latin typeface="Times New Roman" pitchFamily="18" charset="0"/>
              </a:rPr>
              <a:t>～</a:t>
            </a:r>
            <a:r>
              <a:rPr lang="en-US" altLang="zh-TW" sz="2000" dirty="0">
                <a:latin typeface="Times New Roman" pitchFamily="18" charset="0"/>
              </a:rPr>
              <a:t>+15V</a:t>
            </a:r>
            <a:r>
              <a:rPr lang="zh-TW" altLang="en-US" sz="2000" dirty="0">
                <a:latin typeface="Times New Roman" pitchFamily="18" charset="0"/>
              </a:rPr>
              <a:t>。</a:t>
            </a:r>
          </a:p>
          <a:p>
            <a:pPr marL="447675" indent="-447675">
              <a:lnSpc>
                <a:spcPts val="3500"/>
              </a:lnSpc>
              <a:defRPr/>
            </a:pPr>
            <a:r>
              <a:rPr lang="zh-TW" altLang="en-US" sz="2400" dirty="0">
                <a:latin typeface="Times New Roman" pitchFamily="18" charset="0"/>
              </a:rPr>
              <a:t>在</a:t>
            </a:r>
            <a:r>
              <a:rPr lang="en-US" altLang="zh-TW" sz="2400" dirty="0">
                <a:latin typeface="Times New Roman" pitchFamily="18" charset="0"/>
              </a:rPr>
              <a:t>RTS</a:t>
            </a:r>
            <a:r>
              <a:rPr lang="zh-TW" altLang="en-US" sz="2400" dirty="0">
                <a:latin typeface="Times New Roman" pitchFamily="18" charset="0"/>
              </a:rPr>
              <a:t>，</a:t>
            </a:r>
            <a:r>
              <a:rPr lang="en-US" altLang="zh-TW" sz="2400" dirty="0">
                <a:latin typeface="Times New Roman" pitchFamily="18" charset="0"/>
              </a:rPr>
              <a:t>CTS</a:t>
            </a:r>
            <a:r>
              <a:rPr lang="zh-TW" altLang="en-US" sz="2400" dirty="0">
                <a:latin typeface="Times New Roman" pitchFamily="18" charset="0"/>
              </a:rPr>
              <a:t>，</a:t>
            </a:r>
            <a:r>
              <a:rPr lang="en-US" altLang="zh-TW" sz="2400" dirty="0">
                <a:latin typeface="Times New Roman" pitchFamily="18" charset="0"/>
              </a:rPr>
              <a:t>DSR</a:t>
            </a:r>
            <a:r>
              <a:rPr lang="zh-TW" altLang="en-US" sz="2400" dirty="0">
                <a:latin typeface="Times New Roman" pitchFamily="18" charset="0"/>
              </a:rPr>
              <a:t>，</a:t>
            </a:r>
            <a:r>
              <a:rPr lang="en-US" altLang="zh-TW" sz="2400" dirty="0">
                <a:latin typeface="Times New Roman" pitchFamily="18" charset="0"/>
              </a:rPr>
              <a:t>DTR</a:t>
            </a:r>
            <a:r>
              <a:rPr lang="zh-TW" altLang="en-US" sz="2400" dirty="0">
                <a:latin typeface="Times New Roman" pitchFamily="18" charset="0"/>
              </a:rPr>
              <a:t>與</a:t>
            </a:r>
            <a:r>
              <a:rPr lang="en-US" altLang="zh-TW" sz="2400" dirty="0">
                <a:latin typeface="Times New Roman" pitchFamily="18" charset="0"/>
              </a:rPr>
              <a:t>DCD</a:t>
            </a:r>
            <a:r>
              <a:rPr lang="zh-TW" altLang="en-US" sz="2400" dirty="0">
                <a:latin typeface="Times New Roman" pitchFamily="18" charset="0"/>
              </a:rPr>
              <a:t>等的控制線上的準位規格：</a:t>
            </a:r>
          </a:p>
          <a:p>
            <a:pPr marL="804863" lvl="1" indent="-347663">
              <a:lnSpc>
                <a:spcPts val="3500"/>
              </a:lnSpc>
              <a:defRPr/>
            </a:pPr>
            <a:r>
              <a:rPr lang="zh-TW" altLang="en-US" sz="2000" dirty="0">
                <a:latin typeface="Times New Roman" pitchFamily="18" charset="0"/>
              </a:rPr>
              <a:t>信號有效</a:t>
            </a:r>
            <a:r>
              <a:rPr lang="en-US" altLang="zh-TW" sz="2000" dirty="0">
                <a:latin typeface="Times New Roman" pitchFamily="18" charset="0"/>
              </a:rPr>
              <a:t>(</a:t>
            </a:r>
            <a:r>
              <a:rPr lang="zh-TW" altLang="en-US" sz="2000" dirty="0">
                <a:latin typeface="Times New Roman" pitchFamily="18" charset="0"/>
              </a:rPr>
              <a:t>接通，</a:t>
            </a:r>
            <a:r>
              <a:rPr lang="en-US" altLang="zh-TW" sz="2000" dirty="0">
                <a:latin typeface="Times New Roman" pitchFamily="18" charset="0"/>
              </a:rPr>
              <a:t>ON</a:t>
            </a:r>
            <a:r>
              <a:rPr lang="zh-TW" altLang="en-US" sz="2000" dirty="0">
                <a:latin typeface="Times New Roman" pitchFamily="18" charset="0"/>
              </a:rPr>
              <a:t>狀態，正電壓</a:t>
            </a:r>
            <a:r>
              <a:rPr lang="en-US" altLang="zh-TW" sz="2000" dirty="0">
                <a:latin typeface="Times New Roman" pitchFamily="18" charset="0"/>
              </a:rPr>
              <a:t>) = +3V</a:t>
            </a:r>
            <a:r>
              <a:rPr lang="zh-TW" altLang="en-US" sz="2000" dirty="0">
                <a:latin typeface="Times New Roman" pitchFamily="18" charset="0"/>
              </a:rPr>
              <a:t>～</a:t>
            </a:r>
            <a:r>
              <a:rPr lang="en-US" altLang="zh-TW" sz="2000" dirty="0">
                <a:latin typeface="Times New Roman" pitchFamily="18" charset="0"/>
              </a:rPr>
              <a:t>+15V</a:t>
            </a:r>
            <a:r>
              <a:rPr lang="zh-TW" altLang="en-US" sz="2000" dirty="0">
                <a:latin typeface="Times New Roman" pitchFamily="18" charset="0"/>
              </a:rPr>
              <a:t>。</a:t>
            </a:r>
          </a:p>
          <a:p>
            <a:pPr marL="804863" lvl="1" indent="-347663">
              <a:lnSpc>
                <a:spcPts val="3500"/>
              </a:lnSpc>
              <a:defRPr/>
            </a:pPr>
            <a:r>
              <a:rPr lang="zh-TW" altLang="en-US" sz="2000" dirty="0">
                <a:latin typeface="Times New Roman" pitchFamily="18" charset="0"/>
              </a:rPr>
              <a:t>信號無效</a:t>
            </a:r>
            <a:r>
              <a:rPr lang="en-US" altLang="zh-TW" sz="2000" dirty="0">
                <a:latin typeface="Times New Roman" pitchFamily="18" charset="0"/>
              </a:rPr>
              <a:t>(</a:t>
            </a:r>
            <a:r>
              <a:rPr lang="zh-TW" altLang="en-US" sz="2000" dirty="0">
                <a:latin typeface="Times New Roman" pitchFamily="18" charset="0"/>
              </a:rPr>
              <a:t>斷開，</a:t>
            </a:r>
            <a:r>
              <a:rPr lang="en-US" altLang="zh-TW" sz="2000" dirty="0">
                <a:latin typeface="Times New Roman" pitchFamily="18" charset="0"/>
              </a:rPr>
              <a:t>OFF</a:t>
            </a:r>
            <a:r>
              <a:rPr lang="zh-TW" altLang="en-US" sz="2000" dirty="0">
                <a:latin typeface="Times New Roman" pitchFamily="18" charset="0"/>
              </a:rPr>
              <a:t>狀態，負電壓</a:t>
            </a:r>
            <a:r>
              <a:rPr lang="en-US" altLang="zh-TW" sz="2000" dirty="0">
                <a:latin typeface="Times New Roman" pitchFamily="18" charset="0"/>
              </a:rPr>
              <a:t>) = </a:t>
            </a:r>
            <a:r>
              <a:rPr lang="en-US" altLang="zh-TW" sz="2000" dirty="0">
                <a:latin typeface="Times New Roman" pitchFamily="18" charset="0"/>
                <a:sym typeface="Symbol" pitchFamily="18" charset="2"/>
              </a:rPr>
              <a:t></a:t>
            </a:r>
            <a:r>
              <a:rPr lang="en-US" altLang="zh-TW" sz="2000" dirty="0">
                <a:latin typeface="Times New Roman" pitchFamily="18" charset="0"/>
              </a:rPr>
              <a:t>3V</a:t>
            </a:r>
            <a:r>
              <a:rPr lang="zh-TW" altLang="en-US" sz="2000" dirty="0">
                <a:latin typeface="Times New Roman" pitchFamily="18" charset="0"/>
              </a:rPr>
              <a:t>～</a:t>
            </a:r>
            <a:r>
              <a:rPr lang="zh-TW" altLang="en-US" sz="2000" dirty="0">
                <a:latin typeface="Times New Roman" pitchFamily="18" charset="0"/>
                <a:sym typeface="Symbol" pitchFamily="18" charset="2"/>
              </a:rPr>
              <a:t></a:t>
            </a:r>
            <a:r>
              <a:rPr lang="en-US" altLang="zh-TW" sz="2000" dirty="0">
                <a:latin typeface="Times New Roman" pitchFamily="18" charset="0"/>
              </a:rPr>
              <a:t>15V</a:t>
            </a:r>
            <a:r>
              <a:rPr lang="zh-TW" altLang="en-US" sz="2000" dirty="0">
                <a:latin typeface="Times New Roman" pitchFamily="18" charset="0"/>
              </a:rPr>
              <a:t>。</a:t>
            </a:r>
          </a:p>
        </p:txBody>
      </p:sp>
      <p:sp>
        <p:nvSpPr>
          <p:cNvPr id="18435" name="投影片編號版面配置區 3">
            <a:extLst>
              <a:ext uri="{FF2B5EF4-FFF2-40B4-BE49-F238E27FC236}">
                <a16:creationId xmlns:a16="http://schemas.microsoft.com/office/drawing/2014/main" id="{3A8506A1-2242-4A0F-A730-0909BF84893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90522A45-78CC-4F89-8E3F-238AC3C292A3}" type="slidenum">
              <a:rPr kumimoji="0" lang="en-US" altLang="zh-TW" sz="1000">
                <a:ea typeface="新細明體" panose="02020500000000000000" pitchFamily="18" charset="-120"/>
              </a:rPr>
              <a:pPr>
                <a:spcBef>
                  <a:spcPct val="0"/>
                </a:spcBef>
                <a:buClrTx/>
                <a:buFontTx/>
                <a:buNone/>
              </a:pPr>
              <a:t>133</a:t>
            </a:fld>
            <a:endParaRPr kumimoji="0" lang="en-US" altLang="zh-TW" sz="1000">
              <a:ea typeface="新細明體" panose="02020500000000000000" pitchFamily="18" charset="-120"/>
            </a:endParaRPr>
          </a:p>
        </p:txBody>
      </p:sp>
      <p:sp>
        <p:nvSpPr>
          <p:cNvPr id="18436" name="標題 1">
            <a:extLst>
              <a:ext uri="{FF2B5EF4-FFF2-40B4-BE49-F238E27FC236}">
                <a16:creationId xmlns:a16="http://schemas.microsoft.com/office/drawing/2014/main" id="{3B75AAE5-4D84-4CA2-990F-BDF2EAF91040}"/>
              </a:ext>
            </a:extLst>
          </p:cNvPr>
          <p:cNvSpPr>
            <a:spLocks noGrp="1"/>
          </p:cNvSpPr>
          <p:nvPr>
            <p:ph type="title"/>
          </p:nvPr>
        </p:nvSpPr>
        <p:spPr/>
        <p:txBody>
          <a:bodyPr/>
          <a:lstStyle/>
          <a:p>
            <a:r>
              <a:rPr kumimoji="0" lang="zh-TW" altLang="en-US">
                <a:latin typeface="Times New Roman" panose="02020603050405020304" pitchFamily="18" charset="0"/>
              </a:rPr>
              <a:t>電氣特性</a:t>
            </a:r>
            <a:endParaRPr lang="zh-TW" altLang="en-US">
              <a:latin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內容版面配置區 2">
            <a:extLst>
              <a:ext uri="{FF2B5EF4-FFF2-40B4-BE49-F238E27FC236}">
                <a16:creationId xmlns:a16="http://schemas.microsoft.com/office/drawing/2014/main" id="{EE05472E-4870-4C73-A7D0-250644C8B8ED}"/>
              </a:ext>
            </a:extLst>
          </p:cNvPr>
          <p:cNvSpPr>
            <a:spLocks noGrp="1"/>
          </p:cNvSpPr>
          <p:nvPr>
            <p:ph idx="1"/>
          </p:nvPr>
        </p:nvSpPr>
        <p:spPr>
          <a:xfrm>
            <a:off x="735013" y="1341438"/>
            <a:ext cx="8408987" cy="4967287"/>
          </a:xfrm>
        </p:spPr>
        <p:txBody>
          <a:bodyPr>
            <a:normAutofit fontScale="92500"/>
          </a:bodyPr>
          <a:lstStyle/>
          <a:p>
            <a:pPr marL="447675" indent="-447675" algn="just">
              <a:lnSpc>
                <a:spcPts val="3200"/>
              </a:lnSpc>
            </a:pPr>
            <a:r>
              <a:rPr lang="en-US" altLang="zh-TW" sz="2400">
                <a:latin typeface="Times New Roman" panose="02020603050405020304" pitchFamily="18" charset="0"/>
              </a:rPr>
              <a:t>RS-232C</a:t>
            </a:r>
            <a:r>
              <a:rPr lang="zh-TW" altLang="en-US" sz="2400">
                <a:latin typeface="Times New Roman" panose="02020603050405020304" pitchFamily="18" charset="0"/>
              </a:rPr>
              <a:t>對於資料定義來說：</a:t>
            </a:r>
          </a:p>
          <a:p>
            <a:pPr lvl="1" algn="just">
              <a:lnSpc>
                <a:spcPts val="3200"/>
              </a:lnSpc>
            </a:pPr>
            <a:r>
              <a:rPr lang="zh-TW" altLang="en-US" sz="2000">
                <a:latin typeface="Times New Roman" panose="02020603050405020304" pitchFamily="18" charset="0"/>
              </a:rPr>
              <a:t>邏輯“</a:t>
            </a:r>
            <a:r>
              <a:rPr lang="en-US" altLang="zh-TW" sz="2000">
                <a:latin typeface="Times New Roman" panose="02020603050405020304" pitchFamily="18" charset="0"/>
              </a:rPr>
              <a:t>1”(</a:t>
            </a:r>
            <a:r>
              <a:rPr lang="zh-TW" altLang="en-US" sz="2000">
                <a:latin typeface="Times New Roman" panose="02020603050405020304" pitchFamily="18" charset="0"/>
              </a:rPr>
              <a:t>標記</a:t>
            </a:r>
            <a:r>
              <a:rPr lang="en-US" altLang="zh-TW" sz="2000">
                <a:latin typeface="Times New Roman" panose="02020603050405020304" pitchFamily="18" charset="0"/>
              </a:rPr>
              <a:t>)</a:t>
            </a:r>
            <a:r>
              <a:rPr lang="zh-TW" altLang="en-US" sz="2000">
                <a:latin typeface="Times New Roman" panose="02020603050405020304" pitchFamily="18" charset="0"/>
              </a:rPr>
              <a:t>的電位是低於</a:t>
            </a:r>
            <a:r>
              <a:rPr lang="en-US" altLang="zh-TW" sz="2000">
                <a:latin typeface="Times New Roman" panose="02020603050405020304" pitchFamily="18" charset="0"/>
                <a:sym typeface="Symbol" panose="05050102010706020507" pitchFamily="18" charset="2"/>
              </a:rPr>
              <a:t>-</a:t>
            </a:r>
            <a:r>
              <a:rPr lang="en-US" altLang="zh-TW" sz="2000">
                <a:latin typeface="Times New Roman" panose="02020603050405020304" pitchFamily="18" charset="0"/>
              </a:rPr>
              <a:t>3V</a:t>
            </a:r>
          </a:p>
          <a:p>
            <a:pPr lvl="1" algn="just">
              <a:lnSpc>
                <a:spcPts val="3200"/>
              </a:lnSpc>
            </a:pPr>
            <a:r>
              <a:rPr lang="zh-TW" altLang="en-US" sz="2000">
                <a:latin typeface="Times New Roman" panose="02020603050405020304" pitchFamily="18" charset="0"/>
              </a:rPr>
              <a:t>邏輯“</a:t>
            </a:r>
            <a:r>
              <a:rPr lang="en-US" altLang="zh-TW" sz="2000">
                <a:latin typeface="Times New Roman" panose="02020603050405020304" pitchFamily="18" charset="0"/>
              </a:rPr>
              <a:t>0”(</a:t>
            </a:r>
            <a:r>
              <a:rPr lang="zh-TW" altLang="en-US" sz="2000">
                <a:latin typeface="Times New Roman" panose="02020603050405020304" pitchFamily="18" charset="0"/>
              </a:rPr>
              <a:t>空格</a:t>
            </a:r>
            <a:r>
              <a:rPr lang="en-US" altLang="zh-TW" sz="2000">
                <a:latin typeface="Times New Roman" panose="02020603050405020304" pitchFamily="18" charset="0"/>
              </a:rPr>
              <a:t>)</a:t>
            </a:r>
            <a:r>
              <a:rPr lang="zh-TW" altLang="en-US" sz="2000">
                <a:latin typeface="Times New Roman" panose="02020603050405020304" pitchFamily="18" charset="0"/>
              </a:rPr>
              <a:t>的電位則是高於</a:t>
            </a:r>
            <a:r>
              <a:rPr lang="en-US" altLang="zh-TW" sz="2000">
                <a:latin typeface="Times New Roman" panose="02020603050405020304" pitchFamily="18" charset="0"/>
              </a:rPr>
              <a:t>+3V</a:t>
            </a:r>
            <a:r>
              <a:rPr lang="zh-TW" altLang="en-US" sz="2000">
                <a:latin typeface="Times New Roman" panose="02020603050405020304" pitchFamily="18" charset="0"/>
              </a:rPr>
              <a:t>。</a:t>
            </a:r>
            <a:endParaRPr lang="zh-TW" altLang="en-US" sz="1400">
              <a:latin typeface="Times New Roman" panose="02020603050405020304" pitchFamily="18" charset="0"/>
            </a:endParaRPr>
          </a:p>
          <a:p>
            <a:pPr marL="447675" indent="-447675" algn="just">
              <a:lnSpc>
                <a:spcPts val="3200"/>
              </a:lnSpc>
            </a:pPr>
            <a:r>
              <a:rPr lang="zh-TW" altLang="en-US" sz="2400">
                <a:latin typeface="Times New Roman" panose="02020603050405020304" pitchFamily="18" charset="0"/>
              </a:rPr>
              <a:t>對於控制信號來說：</a:t>
            </a:r>
          </a:p>
          <a:p>
            <a:pPr lvl="1" algn="just">
              <a:lnSpc>
                <a:spcPts val="3200"/>
              </a:lnSpc>
            </a:pPr>
            <a:r>
              <a:rPr lang="zh-TW" altLang="en-US" sz="2000">
                <a:latin typeface="Times New Roman" panose="02020603050405020304" pitchFamily="18" charset="0"/>
              </a:rPr>
              <a:t>接通狀態</a:t>
            </a:r>
            <a:r>
              <a:rPr lang="en-US" altLang="zh-TW" sz="2000">
                <a:latin typeface="Times New Roman" panose="02020603050405020304" pitchFamily="18" charset="0"/>
              </a:rPr>
              <a:t>(ON)</a:t>
            </a:r>
            <a:r>
              <a:rPr lang="zh-TW" altLang="en-US" sz="2000">
                <a:latin typeface="Times New Roman" panose="02020603050405020304" pitchFamily="18" charset="0"/>
              </a:rPr>
              <a:t>為信號有效的電位是高於</a:t>
            </a:r>
            <a:r>
              <a:rPr lang="en-US" altLang="zh-TW" sz="2000">
                <a:latin typeface="Times New Roman" panose="02020603050405020304" pitchFamily="18" charset="0"/>
              </a:rPr>
              <a:t>+3V</a:t>
            </a:r>
          </a:p>
          <a:p>
            <a:pPr lvl="1" algn="just">
              <a:lnSpc>
                <a:spcPts val="3200"/>
              </a:lnSpc>
            </a:pPr>
            <a:r>
              <a:rPr lang="zh-TW" altLang="en-US" sz="2000">
                <a:latin typeface="Times New Roman" panose="02020603050405020304" pitchFamily="18" charset="0"/>
              </a:rPr>
              <a:t>斷開狀態</a:t>
            </a:r>
            <a:r>
              <a:rPr lang="en-US" altLang="zh-TW" sz="2000">
                <a:latin typeface="Times New Roman" panose="02020603050405020304" pitchFamily="18" charset="0"/>
              </a:rPr>
              <a:t>(OFF)</a:t>
            </a:r>
            <a:r>
              <a:rPr lang="zh-TW" altLang="en-US" sz="2000">
                <a:latin typeface="Times New Roman" panose="02020603050405020304" pitchFamily="18" charset="0"/>
              </a:rPr>
              <a:t>為信號無效的電位是低於</a:t>
            </a:r>
            <a:r>
              <a:rPr lang="en-US" altLang="zh-TW" sz="2000">
                <a:latin typeface="Times New Roman" panose="02020603050405020304" pitchFamily="18" charset="0"/>
                <a:sym typeface="Symbol" panose="05050102010706020507" pitchFamily="18" charset="2"/>
              </a:rPr>
              <a:t>-</a:t>
            </a:r>
            <a:r>
              <a:rPr lang="en-US" altLang="zh-TW" sz="2000">
                <a:latin typeface="Times New Roman" panose="02020603050405020304" pitchFamily="18" charset="0"/>
              </a:rPr>
              <a:t>3V</a:t>
            </a:r>
            <a:r>
              <a:rPr lang="zh-TW" altLang="en-US" sz="2000">
                <a:latin typeface="Times New Roman" panose="02020603050405020304" pitchFamily="18" charset="0"/>
              </a:rPr>
              <a:t>。</a:t>
            </a:r>
            <a:endParaRPr lang="zh-TW" altLang="en-US" sz="1400">
              <a:latin typeface="Times New Roman" panose="02020603050405020304" pitchFamily="18" charset="0"/>
            </a:endParaRPr>
          </a:p>
          <a:p>
            <a:pPr marL="447675" indent="-447675" algn="just">
              <a:lnSpc>
                <a:spcPts val="3200"/>
              </a:lnSpc>
            </a:pPr>
            <a:r>
              <a:rPr lang="zh-TW" altLang="en-US" sz="2400">
                <a:latin typeface="Times New Roman" panose="02020603050405020304" pitchFamily="18" charset="0"/>
              </a:rPr>
              <a:t>換言之，當傳輸電位的絕對值大於</a:t>
            </a:r>
            <a:r>
              <a:rPr lang="en-US" altLang="zh-TW" sz="2400">
                <a:latin typeface="Times New Roman" panose="02020603050405020304" pitchFamily="18" charset="0"/>
              </a:rPr>
              <a:t>3V</a:t>
            </a:r>
            <a:r>
              <a:rPr lang="zh-TW" altLang="en-US" sz="2400">
                <a:latin typeface="Times New Roman" panose="02020603050405020304" pitchFamily="18" charset="0"/>
              </a:rPr>
              <a:t>時，電路可以有效地檢查出來。若是介於</a:t>
            </a:r>
            <a:r>
              <a:rPr lang="zh-TW" altLang="en-US" sz="2400">
                <a:latin typeface="Times New Roman" panose="02020603050405020304" pitchFamily="18" charset="0"/>
                <a:sym typeface="Symbol" panose="05050102010706020507" pitchFamily="18" charset="2"/>
              </a:rPr>
              <a:t></a:t>
            </a:r>
            <a:r>
              <a:rPr lang="en-US" altLang="zh-TW" sz="2400">
                <a:latin typeface="Times New Roman" panose="02020603050405020304" pitchFamily="18" charset="0"/>
              </a:rPr>
              <a:t>3</a:t>
            </a:r>
            <a:r>
              <a:rPr lang="zh-TW" altLang="en-US" sz="2400">
                <a:latin typeface="Times New Roman" panose="02020603050405020304" pitchFamily="18" charset="0"/>
              </a:rPr>
              <a:t>～</a:t>
            </a:r>
            <a:r>
              <a:rPr lang="en-US" altLang="zh-TW" sz="2400">
                <a:latin typeface="Times New Roman" panose="02020603050405020304" pitchFamily="18" charset="0"/>
              </a:rPr>
              <a:t>+3V</a:t>
            </a:r>
            <a:r>
              <a:rPr lang="zh-TW" altLang="en-US" sz="2400">
                <a:latin typeface="Times New Roman" panose="02020603050405020304" pitchFamily="18" charset="0"/>
              </a:rPr>
              <a:t>之間及低於</a:t>
            </a:r>
            <a:r>
              <a:rPr lang="zh-TW" altLang="en-US" sz="2400">
                <a:latin typeface="Times New Roman" panose="02020603050405020304" pitchFamily="18" charset="0"/>
                <a:sym typeface="Symbol" panose="05050102010706020507" pitchFamily="18" charset="2"/>
              </a:rPr>
              <a:t></a:t>
            </a:r>
            <a:r>
              <a:rPr lang="en-US" altLang="zh-TW" sz="2400">
                <a:latin typeface="Times New Roman" panose="02020603050405020304" pitchFamily="18" charset="0"/>
              </a:rPr>
              <a:t>15V</a:t>
            </a:r>
            <a:r>
              <a:rPr lang="zh-TW" altLang="en-US" sz="2400">
                <a:latin typeface="Times New Roman" panose="02020603050405020304" pitchFamily="18" charset="0"/>
              </a:rPr>
              <a:t>或高於</a:t>
            </a:r>
            <a:r>
              <a:rPr lang="en-US" altLang="zh-TW" sz="2400">
                <a:latin typeface="Times New Roman" panose="02020603050405020304" pitchFamily="18" charset="0"/>
              </a:rPr>
              <a:t>+15V</a:t>
            </a:r>
            <a:r>
              <a:rPr lang="zh-TW" altLang="en-US" sz="2400">
                <a:latin typeface="Times New Roman" panose="02020603050405020304" pitchFamily="18" charset="0"/>
              </a:rPr>
              <a:t>的電壓都是表示無意義的。</a:t>
            </a:r>
            <a:endParaRPr lang="zh-TW" altLang="en-US" sz="1400">
              <a:latin typeface="Times New Roman" panose="02020603050405020304" pitchFamily="18" charset="0"/>
            </a:endParaRPr>
          </a:p>
          <a:p>
            <a:pPr marL="447675" indent="-447675" algn="just">
              <a:lnSpc>
                <a:spcPts val="3200"/>
              </a:lnSpc>
            </a:pPr>
            <a:r>
              <a:rPr lang="zh-TW" altLang="en-US" sz="2400">
                <a:latin typeface="Times New Roman" panose="02020603050405020304" pitchFamily="18" charset="0"/>
              </a:rPr>
              <a:t>因此，實際工作時，必須保證電位是位於</a:t>
            </a:r>
            <a:r>
              <a:rPr lang="en-US" altLang="zh-TW" sz="2400">
                <a:latin typeface="Times New Roman" panose="02020603050405020304" pitchFamily="18" charset="0"/>
              </a:rPr>
              <a:t>±(3</a:t>
            </a:r>
            <a:r>
              <a:rPr lang="zh-TW" altLang="en-US" sz="2400">
                <a:latin typeface="Times New Roman" panose="02020603050405020304" pitchFamily="18" charset="0"/>
              </a:rPr>
              <a:t>～</a:t>
            </a:r>
            <a:r>
              <a:rPr lang="en-US" altLang="zh-TW" sz="2400">
                <a:latin typeface="Times New Roman" panose="02020603050405020304" pitchFamily="18" charset="0"/>
              </a:rPr>
              <a:t>15)V</a:t>
            </a:r>
            <a:r>
              <a:rPr lang="zh-TW" altLang="en-US" sz="2400">
                <a:latin typeface="Times New Roman" panose="02020603050405020304" pitchFamily="18" charset="0"/>
              </a:rPr>
              <a:t>範圍之間。</a:t>
            </a:r>
          </a:p>
        </p:txBody>
      </p:sp>
      <p:sp>
        <p:nvSpPr>
          <p:cNvPr id="19459" name="投影片編號版面配置區 3">
            <a:extLst>
              <a:ext uri="{FF2B5EF4-FFF2-40B4-BE49-F238E27FC236}">
                <a16:creationId xmlns:a16="http://schemas.microsoft.com/office/drawing/2014/main" id="{ABE15B47-CDB3-434E-A55D-82FAD8977AB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57EFE8A4-E7B1-4567-B4BD-DA21778D3AD0}" type="slidenum">
              <a:rPr kumimoji="0" lang="en-US" altLang="zh-TW" sz="1000">
                <a:ea typeface="新細明體" panose="02020500000000000000" pitchFamily="18" charset="-120"/>
              </a:rPr>
              <a:pPr>
                <a:spcBef>
                  <a:spcPct val="0"/>
                </a:spcBef>
                <a:buClrTx/>
                <a:buFontTx/>
                <a:buNone/>
              </a:pPr>
              <a:t>134</a:t>
            </a:fld>
            <a:endParaRPr kumimoji="0" lang="en-US" altLang="zh-TW" sz="1000">
              <a:ea typeface="新細明體" panose="02020500000000000000" pitchFamily="18" charset="-120"/>
            </a:endParaRPr>
          </a:p>
        </p:txBody>
      </p:sp>
      <p:sp>
        <p:nvSpPr>
          <p:cNvPr id="19460" name="標題 1">
            <a:extLst>
              <a:ext uri="{FF2B5EF4-FFF2-40B4-BE49-F238E27FC236}">
                <a16:creationId xmlns:a16="http://schemas.microsoft.com/office/drawing/2014/main" id="{16E7E3E3-50F0-4FB9-AC9E-52C7AF9A61C7}"/>
              </a:ext>
            </a:extLst>
          </p:cNvPr>
          <p:cNvSpPr>
            <a:spLocks noGrp="1"/>
          </p:cNvSpPr>
          <p:nvPr>
            <p:ph type="title"/>
          </p:nvPr>
        </p:nvSpPr>
        <p:spPr/>
        <p:txBody>
          <a:bodyPr/>
          <a:lstStyle/>
          <a:p>
            <a:r>
              <a:rPr kumimoji="0" lang="zh-TW" altLang="en-US">
                <a:latin typeface="Times New Roman" panose="02020603050405020304" pitchFamily="18" charset="0"/>
              </a:rPr>
              <a:t>電氣特性</a:t>
            </a:r>
            <a:endParaRPr lang="zh-TW" altLang="en-US">
              <a:latin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E1F0DC4-A36B-4C6D-9955-14EB4CDB7D7F}"/>
              </a:ext>
            </a:extLst>
          </p:cNvPr>
          <p:cNvSpPr>
            <a:spLocks noGrp="1"/>
          </p:cNvSpPr>
          <p:nvPr>
            <p:ph idx="1"/>
          </p:nvPr>
        </p:nvSpPr>
        <p:spPr>
          <a:xfrm>
            <a:off x="735013" y="1341438"/>
            <a:ext cx="8408987" cy="4967287"/>
          </a:xfrm>
        </p:spPr>
        <p:txBody>
          <a:bodyPr/>
          <a:lstStyle/>
          <a:p>
            <a:pPr marL="452438" indent="-452438" algn="just">
              <a:lnSpc>
                <a:spcPts val="3500"/>
              </a:lnSpc>
              <a:spcBef>
                <a:spcPts val="1500"/>
              </a:spcBef>
              <a:defRPr/>
            </a:pPr>
            <a:r>
              <a:rPr lang="en-US" altLang="zh-TW" dirty="0">
                <a:latin typeface="Times New Roman" pitchFamily="18" charset="0"/>
              </a:rPr>
              <a:t>EIA-RS-232C</a:t>
            </a:r>
            <a:r>
              <a:rPr lang="zh-TW" altLang="en-US" dirty="0">
                <a:latin typeface="Times New Roman" pitchFamily="18" charset="0"/>
              </a:rPr>
              <a:t>電壓的定義標準是用正負電壓來表示邏輯狀態與我們常用的</a:t>
            </a:r>
            <a:r>
              <a:rPr lang="en-US" altLang="zh-TW" dirty="0">
                <a:latin typeface="Times New Roman" pitchFamily="18" charset="0"/>
              </a:rPr>
              <a:t>TTL</a:t>
            </a:r>
            <a:r>
              <a:rPr lang="zh-TW" altLang="en-US" dirty="0">
                <a:latin typeface="Times New Roman" pitchFamily="18" charset="0"/>
              </a:rPr>
              <a:t>，數位邏輯電路以高低電位來表示邏輯狀態的規定是不一樣的。</a:t>
            </a:r>
            <a:endParaRPr lang="zh-TW" altLang="en-US" sz="1600" dirty="0">
              <a:latin typeface="Times New Roman" pitchFamily="18" charset="0"/>
            </a:endParaRPr>
          </a:p>
          <a:p>
            <a:pPr marL="452438" indent="-452438" algn="just">
              <a:lnSpc>
                <a:spcPts val="3500"/>
              </a:lnSpc>
              <a:spcBef>
                <a:spcPts val="1500"/>
              </a:spcBef>
              <a:defRPr/>
            </a:pPr>
            <a:r>
              <a:rPr lang="zh-TW" altLang="en-US" dirty="0">
                <a:latin typeface="Times New Roman" pitchFamily="18" charset="0"/>
              </a:rPr>
              <a:t>因此，若要為了將電腦介面或終端的</a:t>
            </a:r>
            <a:r>
              <a:rPr lang="en-US" altLang="zh-TW" dirty="0">
                <a:latin typeface="Times New Roman" pitchFamily="18" charset="0"/>
              </a:rPr>
              <a:t>TTL</a:t>
            </a:r>
            <a:r>
              <a:rPr lang="zh-TW" altLang="en-US" dirty="0">
                <a:latin typeface="Times New Roman" pitchFamily="18" charset="0"/>
              </a:rPr>
              <a:t>器件連接上，必須在</a:t>
            </a:r>
            <a:r>
              <a:rPr lang="en-US" altLang="zh-TW" dirty="0">
                <a:latin typeface="Times New Roman" pitchFamily="18" charset="0"/>
              </a:rPr>
              <a:t>EIA-RS-232C</a:t>
            </a:r>
            <a:r>
              <a:rPr lang="zh-TW" altLang="en-US" dirty="0">
                <a:latin typeface="Times New Roman" pitchFamily="18" charset="0"/>
              </a:rPr>
              <a:t>與</a:t>
            </a:r>
            <a:r>
              <a:rPr lang="en-US" altLang="zh-TW" dirty="0">
                <a:latin typeface="Times New Roman" pitchFamily="18" charset="0"/>
              </a:rPr>
              <a:t>TTL</a:t>
            </a:r>
            <a:r>
              <a:rPr lang="zh-TW" altLang="en-US" dirty="0">
                <a:latin typeface="Times New Roman" pitchFamily="18" charset="0"/>
              </a:rPr>
              <a:t>電路之間進行電位和邏輯關係的轉換。 </a:t>
            </a:r>
          </a:p>
          <a:p>
            <a:pPr algn="just">
              <a:lnSpc>
                <a:spcPts val="3500"/>
              </a:lnSpc>
              <a:spcBef>
                <a:spcPts val="1500"/>
              </a:spcBef>
              <a:defRPr/>
            </a:pPr>
            <a:endParaRPr lang="zh-TW" altLang="en-US" dirty="0">
              <a:latin typeface="Times New Roman" pitchFamily="18" charset="0"/>
            </a:endParaRPr>
          </a:p>
        </p:txBody>
      </p:sp>
      <p:sp>
        <p:nvSpPr>
          <p:cNvPr id="20483" name="投影片編號版面配置區 3">
            <a:extLst>
              <a:ext uri="{FF2B5EF4-FFF2-40B4-BE49-F238E27FC236}">
                <a16:creationId xmlns:a16="http://schemas.microsoft.com/office/drawing/2014/main" id="{6A3423F6-7F26-4413-AB94-192FA277834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936ED9AB-07DF-403A-B2C7-6EE465C65C45}" type="slidenum">
              <a:rPr kumimoji="0" lang="en-US" altLang="zh-TW" sz="1000">
                <a:ea typeface="新細明體" panose="02020500000000000000" pitchFamily="18" charset="-120"/>
              </a:rPr>
              <a:pPr>
                <a:spcBef>
                  <a:spcPct val="0"/>
                </a:spcBef>
                <a:buClrTx/>
                <a:buFontTx/>
                <a:buNone/>
              </a:pPr>
              <a:t>135</a:t>
            </a:fld>
            <a:endParaRPr kumimoji="0" lang="en-US" altLang="zh-TW" sz="1000">
              <a:ea typeface="新細明體" panose="02020500000000000000" pitchFamily="18" charset="-120"/>
            </a:endParaRPr>
          </a:p>
        </p:txBody>
      </p:sp>
      <p:sp>
        <p:nvSpPr>
          <p:cNvPr id="20484" name="標題 1">
            <a:extLst>
              <a:ext uri="{FF2B5EF4-FFF2-40B4-BE49-F238E27FC236}">
                <a16:creationId xmlns:a16="http://schemas.microsoft.com/office/drawing/2014/main" id="{C2EAFE20-7B5E-4EFB-ACF3-5AC649024331}"/>
              </a:ext>
            </a:extLst>
          </p:cNvPr>
          <p:cNvSpPr>
            <a:spLocks noGrp="1"/>
          </p:cNvSpPr>
          <p:nvPr>
            <p:ph type="title"/>
          </p:nvPr>
        </p:nvSpPr>
        <p:spPr/>
        <p:txBody>
          <a:bodyPr/>
          <a:lstStyle/>
          <a:p>
            <a:r>
              <a:rPr kumimoji="0" lang="zh-TW" altLang="en-US">
                <a:latin typeface="Times New Roman" panose="02020603050405020304" pitchFamily="18" charset="0"/>
              </a:rPr>
              <a:t>電氣特性</a:t>
            </a:r>
            <a:endParaRPr lang="zh-TW" altLang="en-US">
              <a:latin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D7E46CFD-5D7E-49D5-A667-0B5CD747DFCE}"/>
              </a:ext>
            </a:extLst>
          </p:cNvPr>
          <p:cNvSpPr>
            <a:spLocks noGrp="1"/>
          </p:cNvSpPr>
          <p:nvPr>
            <p:ph type="title"/>
          </p:nvPr>
        </p:nvSpPr>
        <p:spPr/>
        <p:txBody>
          <a:bodyPr/>
          <a:lstStyle/>
          <a:p>
            <a:r>
              <a:rPr kumimoji="0" lang="zh-TW" altLang="en-US">
                <a:latin typeface="Times New Roman" panose="02020603050405020304" pitchFamily="18" charset="0"/>
              </a:rPr>
              <a:t>連接器之機械特性</a:t>
            </a:r>
            <a:endParaRPr lang="zh-TW" altLang="en-US">
              <a:latin typeface="Times New Roman" panose="02020603050405020304" pitchFamily="18" charset="0"/>
            </a:endParaRPr>
          </a:p>
        </p:txBody>
      </p:sp>
      <p:sp>
        <p:nvSpPr>
          <p:cNvPr id="21507" name="內容版面配置區 2">
            <a:extLst>
              <a:ext uri="{FF2B5EF4-FFF2-40B4-BE49-F238E27FC236}">
                <a16:creationId xmlns:a16="http://schemas.microsoft.com/office/drawing/2014/main" id="{6A5908A3-A1B4-4D69-BD71-5DDAFCF7C714}"/>
              </a:ext>
            </a:extLst>
          </p:cNvPr>
          <p:cNvSpPr>
            <a:spLocks noGrp="1"/>
          </p:cNvSpPr>
          <p:nvPr>
            <p:ph idx="1"/>
          </p:nvPr>
        </p:nvSpPr>
        <p:spPr>
          <a:xfrm>
            <a:off x="735013" y="1341438"/>
            <a:ext cx="8408987" cy="4967287"/>
          </a:xfrm>
        </p:spPr>
        <p:txBody>
          <a:bodyPr/>
          <a:lstStyle/>
          <a:p>
            <a:pPr marL="452438" indent="-452438" algn="just">
              <a:lnSpc>
                <a:spcPts val="3500"/>
              </a:lnSpc>
              <a:spcBef>
                <a:spcPts val="1000"/>
              </a:spcBef>
            </a:pPr>
            <a:r>
              <a:rPr lang="zh-TW" altLang="en-US" sz="2400">
                <a:latin typeface="Times New Roman" panose="02020603050405020304" pitchFamily="18" charset="0"/>
              </a:rPr>
              <a:t>由於</a:t>
            </a:r>
            <a:r>
              <a:rPr lang="en-US" altLang="zh-TW" sz="2400">
                <a:latin typeface="Times New Roman" panose="02020603050405020304" pitchFamily="18" charset="0"/>
              </a:rPr>
              <a:t>RS-232</a:t>
            </a:r>
            <a:r>
              <a:rPr lang="zh-TW" altLang="en-US" sz="2400">
                <a:latin typeface="Times New Roman" panose="02020603050405020304" pitchFamily="18" charset="0"/>
              </a:rPr>
              <a:t>並未定義連接器的相關物理特性，因此，就出現了</a:t>
            </a:r>
            <a:r>
              <a:rPr lang="en-US" altLang="zh-TW" sz="2400">
                <a:latin typeface="Times New Roman" panose="02020603050405020304" pitchFamily="18" charset="0"/>
              </a:rPr>
              <a:t>DB-25</a:t>
            </a:r>
            <a:r>
              <a:rPr lang="zh-TW" altLang="en-US" sz="2400">
                <a:latin typeface="Times New Roman" panose="02020603050405020304" pitchFamily="18" charset="0"/>
              </a:rPr>
              <a:t>，</a:t>
            </a:r>
            <a:r>
              <a:rPr lang="en-US" altLang="zh-TW" sz="2400">
                <a:latin typeface="Times New Roman" panose="02020603050405020304" pitchFamily="18" charset="0"/>
              </a:rPr>
              <a:t>DB-9</a:t>
            </a:r>
            <a:r>
              <a:rPr lang="zh-TW" altLang="en-US" sz="2400">
                <a:latin typeface="Times New Roman" panose="02020603050405020304" pitchFamily="18" charset="0"/>
              </a:rPr>
              <a:t>與</a:t>
            </a:r>
            <a:r>
              <a:rPr lang="en-US" altLang="zh-TW" sz="2400">
                <a:latin typeface="Times New Roman" panose="02020603050405020304" pitchFamily="18" charset="0"/>
              </a:rPr>
              <a:t>Alt A</a:t>
            </a:r>
            <a:r>
              <a:rPr lang="zh-TW" altLang="en-US" sz="2400">
                <a:latin typeface="Times New Roman" panose="02020603050405020304" pitchFamily="18" charset="0"/>
              </a:rPr>
              <a:t>等各種類型的連接器，且其接腳的定義也各不相同。</a:t>
            </a:r>
          </a:p>
          <a:p>
            <a:pPr marL="452438" indent="-452438" algn="just">
              <a:lnSpc>
                <a:spcPts val="3500"/>
              </a:lnSpc>
              <a:spcBef>
                <a:spcPts val="1000"/>
              </a:spcBef>
            </a:pPr>
            <a:r>
              <a:rPr kumimoji="0" lang="zh-TW" altLang="en-US" sz="2400">
                <a:latin typeface="Times New Roman" panose="02020603050405020304" pitchFamily="18" charset="0"/>
              </a:rPr>
              <a:t>連</a:t>
            </a:r>
            <a:r>
              <a:rPr lang="zh-TW" altLang="en-US" sz="2400">
                <a:latin typeface="Times New Roman" panose="02020603050405020304" pitchFamily="18" charset="0"/>
              </a:rPr>
              <a:t>接器的設計與製造一定是針對某種特定的應用場合所提出來的解決方案。而早期的</a:t>
            </a:r>
            <a:r>
              <a:rPr lang="en-US" altLang="zh-TW" sz="2400">
                <a:latin typeface="Times New Roman" panose="02020603050405020304" pitchFamily="18" charset="0"/>
              </a:rPr>
              <a:t>PC XT</a:t>
            </a:r>
            <a:r>
              <a:rPr lang="zh-TW" altLang="en-US" sz="2400">
                <a:latin typeface="Times New Roman" panose="02020603050405020304" pitchFamily="18" charset="0"/>
              </a:rPr>
              <a:t>機型是採用</a:t>
            </a:r>
            <a:r>
              <a:rPr lang="en-US" altLang="zh-TW" sz="2400">
                <a:latin typeface="Times New Roman" panose="02020603050405020304" pitchFamily="18" charset="0"/>
              </a:rPr>
              <a:t>DB-25</a:t>
            </a:r>
            <a:r>
              <a:rPr lang="zh-TW" altLang="en-US" sz="2400">
                <a:latin typeface="Times New Roman" panose="02020603050405020304" pitchFamily="18" charset="0"/>
              </a:rPr>
              <a:t>型連接器，但目前已經逐漸被淘汰。</a:t>
            </a:r>
          </a:p>
          <a:p>
            <a:pPr marL="452438" indent="-452438" algn="just">
              <a:lnSpc>
                <a:spcPts val="3500"/>
              </a:lnSpc>
              <a:spcBef>
                <a:spcPts val="1000"/>
              </a:spcBef>
            </a:pPr>
            <a:r>
              <a:rPr lang="zh-TW" altLang="en-US" sz="2400">
                <a:latin typeface="Times New Roman" panose="02020603050405020304" pitchFamily="18" charset="0"/>
              </a:rPr>
              <a:t>新一代的電腦則均以</a:t>
            </a:r>
            <a:r>
              <a:rPr lang="en-US" altLang="zh-TW" sz="2400">
                <a:latin typeface="Times New Roman" panose="02020603050405020304" pitchFamily="18" charset="0"/>
              </a:rPr>
              <a:t>9-Pin</a:t>
            </a:r>
            <a:r>
              <a:rPr lang="zh-TW" altLang="en-US" sz="2400">
                <a:latin typeface="Times New Roman" panose="02020603050405020304" pitchFamily="18" charset="0"/>
              </a:rPr>
              <a:t>的接頭接出所有的</a:t>
            </a:r>
            <a:r>
              <a:rPr lang="en-US" altLang="zh-TW" sz="2400">
                <a:latin typeface="Times New Roman" panose="02020603050405020304" pitchFamily="18" charset="0"/>
              </a:rPr>
              <a:t>RS-232</a:t>
            </a:r>
            <a:r>
              <a:rPr lang="zh-TW" altLang="en-US" sz="2400">
                <a:latin typeface="Times New Roman" panose="02020603050405020304" pitchFamily="18" charset="0"/>
              </a:rPr>
              <a:t>通訊埠。如下圖所示，列出了</a:t>
            </a:r>
            <a:r>
              <a:rPr lang="en-US" altLang="zh-TW" sz="2400">
                <a:latin typeface="Times New Roman" panose="02020603050405020304" pitchFamily="18" charset="0"/>
              </a:rPr>
              <a:t>RS-232</a:t>
            </a:r>
            <a:r>
              <a:rPr lang="zh-TW" altLang="en-US" sz="2400">
                <a:latin typeface="Times New Roman" panose="02020603050405020304" pitchFamily="18" charset="0"/>
              </a:rPr>
              <a:t>連接器之接腳圖。</a:t>
            </a:r>
          </a:p>
        </p:txBody>
      </p:sp>
      <p:sp>
        <p:nvSpPr>
          <p:cNvPr id="21508" name="投影片編號版面配置區 3">
            <a:extLst>
              <a:ext uri="{FF2B5EF4-FFF2-40B4-BE49-F238E27FC236}">
                <a16:creationId xmlns:a16="http://schemas.microsoft.com/office/drawing/2014/main" id="{9BB9BE59-7262-4E7B-952F-7B470F9000A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8A879A3E-208D-4A34-92C8-7FCF122BAD2B}" type="slidenum">
              <a:rPr kumimoji="0" lang="en-US" altLang="zh-TW" sz="1000">
                <a:ea typeface="新細明體" panose="02020500000000000000" pitchFamily="18" charset="-120"/>
              </a:rPr>
              <a:pPr>
                <a:spcBef>
                  <a:spcPct val="0"/>
                </a:spcBef>
                <a:buClrTx/>
                <a:buFontTx/>
                <a:buNone/>
              </a:pPr>
              <a:t>136</a:t>
            </a:fld>
            <a:endParaRPr kumimoji="0" lang="en-US" altLang="zh-TW" sz="1000">
              <a:ea typeface="新細明體" panose="02020500000000000000" pitchFamily="18" charset="-12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a:extLst>
              <a:ext uri="{FF2B5EF4-FFF2-40B4-BE49-F238E27FC236}">
                <a16:creationId xmlns:a16="http://schemas.microsoft.com/office/drawing/2014/main" id="{AB241407-3CF6-4E98-8097-9DB2B1F5EBD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196DF788-AEC4-46B0-A8BF-5C50D874C025}" type="slidenum">
              <a:rPr kumimoji="0" lang="en-US" altLang="zh-TW" sz="1000">
                <a:ea typeface="新細明體" panose="02020500000000000000" pitchFamily="18" charset="-120"/>
              </a:rPr>
              <a:pPr>
                <a:spcBef>
                  <a:spcPct val="0"/>
                </a:spcBef>
                <a:buClrTx/>
                <a:buFontTx/>
                <a:buNone/>
              </a:pPr>
              <a:t>137</a:t>
            </a:fld>
            <a:endParaRPr kumimoji="0" lang="en-US" altLang="zh-TW" sz="1000">
              <a:ea typeface="新細明體" panose="02020500000000000000" pitchFamily="18" charset="-120"/>
            </a:endParaRPr>
          </a:p>
        </p:txBody>
      </p:sp>
      <p:pic>
        <p:nvPicPr>
          <p:cNvPr id="22531" name="Picture 5">
            <a:extLst>
              <a:ext uri="{FF2B5EF4-FFF2-40B4-BE49-F238E27FC236}">
                <a16:creationId xmlns:a16="http://schemas.microsoft.com/office/drawing/2014/main" id="{44E64FE0-58C3-414E-9AB4-24DD41E869C2}"/>
              </a:ext>
            </a:extLst>
          </p:cNvPr>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2581275" y="1397000"/>
            <a:ext cx="44196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標題 1">
            <a:extLst>
              <a:ext uri="{FF2B5EF4-FFF2-40B4-BE49-F238E27FC236}">
                <a16:creationId xmlns:a16="http://schemas.microsoft.com/office/drawing/2014/main" id="{21F94876-DAC6-42A8-8A42-7C6A52951DF1}"/>
              </a:ext>
            </a:extLst>
          </p:cNvPr>
          <p:cNvSpPr>
            <a:spLocks noGrp="1"/>
          </p:cNvSpPr>
          <p:nvPr>
            <p:ph type="title"/>
          </p:nvPr>
        </p:nvSpPr>
        <p:spPr/>
        <p:txBody>
          <a:bodyPr/>
          <a:lstStyle/>
          <a:p>
            <a:r>
              <a:rPr kumimoji="0" lang="zh-TW" altLang="en-US">
                <a:latin typeface="Times New Roman" panose="02020603050405020304" pitchFamily="18" charset="0"/>
              </a:rPr>
              <a:t>連接器之機械特性</a:t>
            </a:r>
            <a:endParaRPr lang="zh-TW" altLang="en-US">
              <a:latin typeface="Times New Roman" panose="02020603050405020304" pitchFamily="18" charset="0"/>
            </a:endParaRPr>
          </a:p>
        </p:txBody>
      </p:sp>
      <p:sp>
        <p:nvSpPr>
          <p:cNvPr id="22533" name="Text Box 6">
            <a:extLst>
              <a:ext uri="{FF2B5EF4-FFF2-40B4-BE49-F238E27FC236}">
                <a16:creationId xmlns:a16="http://schemas.microsoft.com/office/drawing/2014/main" id="{B82DC862-368B-4D0B-90A8-5266FB670FAE}"/>
              </a:ext>
            </a:extLst>
          </p:cNvPr>
          <p:cNvSpPr txBox="1">
            <a:spLocks noChangeArrowheads="1"/>
          </p:cNvSpPr>
          <p:nvPr/>
        </p:nvSpPr>
        <p:spPr bwMode="auto">
          <a:xfrm>
            <a:off x="3214688" y="5457825"/>
            <a:ext cx="378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en-US" altLang="zh-TW" sz="2000">
                <a:latin typeface="Times New Roman" panose="02020603050405020304" pitchFamily="18" charset="0"/>
              </a:rPr>
              <a:t>RS-232</a:t>
            </a:r>
            <a:r>
              <a:rPr lang="zh-TW" altLang="en-US" sz="2000">
                <a:latin typeface="Times New Roman" panose="02020603050405020304" pitchFamily="18" charset="0"/>
              </a:rPr>
              <a:t>連接器之腳位編號與順序</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投影片編號版面配置區 3">
            <a:extLst>
              <a:ext uri="{FF2B5EF4-FFF2-40B4-BE49-F238E27FC236}">
                <a16:creationId xmlns:a16="http://schemas.microsoft.com/office/drawing/2014/main" id="{2AC9BB25-1B8C-4EA3-9DAA-91ADBEC3EA2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2EE2A50B-8E26-40C5-8C7F-979C83A1536C}" type="slidenum">
              <a:rPr kumimoji="0" lang="en-US" altLang="zh-TW" sz="1000">
                <a:ea typeface="新細明體" panose="02020500000000000000" pitchFamily="18" charset="-120"/>
              </a:rPr>
              <a:pPr>
                <a:spcBef>
                  <a:spcPct val="0"/>
                </a:spcBef>
                <a:buClrTx/>
                <a:buFontTx/>
                <a:buNone/>
              </a:pPr>
              <a:t>138</a:t>
            </a:fld>
            <a:endParaRPr kumimoji="0" lang="en-US" altLang="zh-TW" sz="1000">
              <a:ea typeface="新細明體" panose="02020500000000000000" pitchFamily="18" charset="-120"/>
            </a:endParaRPr>
          </a:p>
        </p:txBody>
      </p:sp>
      <p:sp>
        <p:nvSpPr>
          <p:cNvPr id="23555" name="標題 1">
            <a:extLst>
              <a:ext uri="{FF2B5EF4-FFF2-40B4-BE49-F238E27FC236}">
                <a16:creationId xmlns:a16="http://schemas.microsoft.com/office/drawing/2014/main" id="{BFAEBB0C-4969-4A6B-BF69-1280C0E81992}"/>
              </a:ext>
            </a:extLst>
          </p:cNvPr>
          <p:cNvSpPr>
            <a:spLocks noGrp="1"/>
          </p:cNvSpPr>
          <p:nvPr>
            <p:ph type="title"/>
          </p:nvPr>
        </p:nvSpPr>
        <p:spPr/>
        <p:txBody>
          <a:bodyPr/>
          <a:lstStyle/>
          <a:p>
            <a:r>
              <a:rPr kumimoji="0" lang="zh-TW" altLang="en-US">
                <a:latin typeface="Times New Roman" panose="02020603050405020304" pitchFamily="18" charset="0"/>
              </a:rPr>
              <a:t>連接器之機械特性</a:t>
            </a:r>
            <a:endParaRPr lang="zh-TW" altLang="en-US">
              <a:latin typeface="Times New Roman" panose="02020603050405020304" pitchFamily="18" charset="0"/>
            </a:endParaRPr>
          </a:p>
        </p:txBody>
      </p:sp>
      <p:graphicFrame>
        <p:nvGraphicFramePr>
          <p:cNvPr id="6" name="表格 5">
            <a:extLst>
              <a:ext uri="{FF2B5EF4-FFF2-40B4-BE49-F238E27FC236}">
                <a16:creationId xmlns:a16="http://schemas.microsoft.com/office/drawing/2014/main" id="{AD80DF0C-1D05-45EB-B9DC-5741E958FB77}"/>
              </a:ext>
            </a:extLst>
          </p:cNvPr>
          <p:cNvGraphicFramePr>
            <a:graphicFrameLocks noGrp="1"/>
          </p:cNvGraphicFramePr>
          <p:nvPr/>
        </p:nvGraphicFramePr>
        <p:xfrm>
          <a:off x="1071563" y="2295525"/>
          <a:ext cx="7724776" cy="2633664"/>
        </p:xfrm>
        <a:graphic>
          <a:graphicData uri="http://schemas.openxmlformats.org/drawingml/2006/table">
            <a:tbl>
              <a:tblPr firstRow="1" bandRow="1">
                <a:tableStyleId>{5940675A-B579-460E-94D1-54222C63F5DA}</a:tableStyleId>
              </a:tblPr>
              <a:tblGrid>
                <a:gridCol w="652438">
                  <a:extLst>
                    <a:ext uri="{9D8B030D-6E8A-4147-A177-3AD203B41FA5}">
                      <a16:colId xmlns:a16="http://schemas.microsoft.com/office/drawing/2014/main" val="20000"/>
                    </a:ext>
                  </a:extLst>
                </a:gridCol>
                <a:gridCol w="714378">
                  <a:extLst>
                    <a:ext uri="{9D8B030D-6E8A-4147-A177-3AD203B41FA5}">
                      <a16:colId xmlns:a16="http://schemas.microsoft.com/office/drawing/2014/main" val="20001"/>
                    </a:ext>
                  </a:extLst>
                </a:gridCol>
                <a:gridCol w="1571631">
                  <a:extLst>
                    <a:ext uri="{9D8B030D-6E8A-4147-A177-3AD203B41FA5}">
                      <a16:colId xmlns:a16="http://schemas.microsoft.com/office/drawing/2014/main" val="20002"/>
                    </a:ext>
                  </a:extLst>
                </a:gridCol>
                <a:gridCol w="642940">
                  <a:extLst>
                    <a:ext uri="{9D8B030D-6E8A-4147-A177-3AD203B41FA5}">
                      <a16:colId xmlns:a16="http://schemas.microsoft.com/office/drawing/2014/main" val="20003"/>
                    </a:ext>
                  </a:extLst>
                </a:gridCol>
                <a:gridCol w="1823024">
                  <a:extLst>
                    <a:ext uri="{9D8B030D-6E8A-4147-A177-3AD203B41FA5}">
                      <a16:colId xmlns:a16="http://schemas.microsoft.com/office/drawing/2014/main" val="20004"/>
                    </a:ext>
                  </a:extLst>
                </a:gridCol>
                <a:gridCol w="2320365">
                  <a:extLst>
                    <a:ext uri="{9D8B030D-6E8A-4147-A177-3AD203B41FA5}">
                      <a16:colId xmlns:a16="http://schemas.microsoft.com/office/drawing/2014/main" val="20005"/>
                    </a:ext>
                  </a:extLst>
                </a:gridCol>
              </a:tblGrid>
              <a:tr h="438944">
                <a:tc>
                  <a:txBody>
                    <a:bodyPr/>
                    <a:lstStyle/>
                    <a:p>
                      <a:pPr algn="ctr"/>
                      <a:r>
                        <a:rPr lang="zh-TW" altLang="en-US" sz="1800" dirty="0">
                          <a:latin typeface="Times New Roman" pitchFamily="18" charset="0"/>
                          <a:ea typeface="標楷體" pitchFamily="65" charset="-120"/>
                        </a:rPr>
                        <a:t>接腳</a:t>
                      </a:r>
                    </a:p>
                  </a:txBody>
                  <a:tcPr marT="45731" marB="45731"/>
                </a:tc>
                <a:tc>
                  <a:txBody>
                    <a:bodyPr/>
                    <a:lstStyle/>
                    <a:p>
                      <a:pPr algn="ctr"/>
                      <a:r>
                        <a:rPr lang="zh-TW" altLang="en-US" sz="1800" dirty="0">
                          <a:latin typeface="Times New Roman" pitchFamily="18" charset="0"/>
                          <a:ea typeface="標楷體" pitchFamily="65" charset="-120"/>
                        </a:rPr>
                        <a:t>名稱</a:t>
                      </a:r>
                    </a:p>
                  </a:txBody>
                  <a:tcPr marT="45731" marB="45731"/>
                </a:tc>
                <a:tc>
                  <a:txBody>
                    <a:bodyPr/>
                    <a:lstStyle/>
                    <a:p>
                      <a:pPr algn="ctr"/>
                      <a:r>
                        <a:rPr lang="zh-TW" altLang="en-US" sz="1800" dirty="0">
                          <a:latin typeface="Times New Roman" pitchFamily="18" charset="0"/>
                          <a:ea typeface="標楷體" pitchFamily="65" charset="-120"/>
                        </a:rPr>
                        <a:t>意義</a:t>
                      </a:r>
                    </a:p>
                  </a:txBody>
                  <a:tcPr marT="45731" marB="45731"/>
                </a:tc>
                <a:tc>
                  <a:txBody>
                    <a:bodyPr/>
                    <a:lstStyle/>
                    <a:p>
                      <a:pPr algn="ctr"/>
                      <a:r>
                        <a:rPr lang="zh-TW" altLang="en-US" sz="1800" dirty="0">
                          <a:latin typeface="Times New Roman" pitchFamily="18" charset="0"/>
                          <a:ea typeface="標楷體" pitchFamily="65" charset="-120"/>
                        </a:rPr>
                        <a:t>接腳</a:t>
                      </a:r>
                    </a:p>
                  </a:txBody>
                  <a:tcPr marT="45731" marB="4573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a:latin typeface="Times New Roman" pitchFamily="18" charset="0"/>
                          <a:ea typeface="標楷體" pitchFamily="65" charset="-120"/>
                        </a:rPr>
                        <a:t>名稱</a:t>
                      </a:r>
                    </a:p>
                  </a:txBody>
                  <a:tcPr marT="45731" marB="45731"/>
                </a:tc>
                <a:tc>
                  <a:txBody>
                    <a:bodyPr/>
                    <a:lstStyle/>
                    <a:p>
                      <a:pPr algn="ctr"/>
                      <a:r>
                        <a:rPr lang="zh-TW" altLang="en-US" sz="1800" dirty="0">
                          <a:latin typeface="Times New Roman" pitchFamily="18" charset="0"/>
                          <a:ea typeface="標楷體" pitchFamily="65" charset="-120"/>
                        </a:rPr>
                        <a:t>意義</a:t>
                      </a:r>
                    </a:p>
                  </a:txBody>
                  <a:tcPr marT="45731" marB="45731"/>
                </a:tc>
                <a:extLst>
                  <a:ext uri="{0D108BD9-81ED-4DB2-BD59-A6C34878D82A}">
                    <a16:rowId xmlns:a16="http://schemas.microsoft.com/office/drawing/2014/main" val="10000"/>
                  </a:ext>
                </a:extLst>
              </a:tr>
              <a:tr h="438944">
                <a:tc>
                  <a:txBody>
                    <a:bodyPr/>
                    <a:lstStyle/>
                    <a:p>
                      <a:pPr algn="ctr"/>
                      <a:r>
                        <a:rPr lang="en-US" altLang="zh-TW" sz="1800" dirty="0">
                          <a:latin typeface="Times New Roman" pitchFamily="18" charset="0"/>
                          <a:ea typeface="標楷體" pitchFamily="65" charset="-120"/>
                        </a:rPr>
                        <a:t>1</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PG</a:t>
                      </a:r>
                      <a:endParaRPr lang="zh-TW" altLang="en-US" sz="1800" dirty="0">
                        <a:latin typeface="Times New Roman" pitchFamily="18" charset="0"/>
                        <a:ea typeface="標楷體" pitchFamily="65" charset="-120"/>
                      </a:endParaRPr>
                    </a:p>
                  </a:txBody>
                  <a:tcPr marT="45731" marB="4573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a:latin typeface="Times New Roman" pitchFamily="18" charset="0"/>
                          <a:ea typeface="標楷體" pitchFamily="65" charset="-120"/>
                        </a:rPr>
                        <a:t>保護用接地線</a:t>
                      </a:r>
                    </a:p>
                  </a:txBody>
                  <a:tcPr marT="45731" marB="4573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a:latin typeface="Times New Roman" pitchFamily="18" charset="0"/>
                          <a:ea typeface="標楷體" pitchFamily="65" charset="-120"/>
                        </a:rPr>
                        <a:t>6</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DSR</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資料備妥</a:t>
                      </a:r>
                    </a:p>
                  </a:txBody>
                  <a:tcPr marT="45731" marB="45731"/>
                </a:tc>
                <a:extLst>
                  <a:ext uri="{0D108BD9-81ED-4DB2-BD59-A6C34878D82A}">
                    <a16:rowId xmlns:a16="http://schemas.microsoft.com/office/drawing/2014/main" val="10001"/>
                  </a:ext>
                </a:extLst>
              </a:tr>
              <a:tr h="438944">
                <a:tc>
                  <a:txBody>
                    <a:bodyPr/>
                    <a:lstStyle/>
                    <a:p>
                      <a:pPr algn="ctr"/>
                      <a:r>
                        <a:rPr lang="en-US" altLang="zh-TW" sz="1800" dirty="0">
                          <a:latin typeface="Times New Roman" pitchFamily="18" charset="0"/>
                          <a:ea typeface="標楷體" pitchFamily="65" charset="-120"/>
                        </a:rPr>
                        <a:t>2</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baseline="0" dirty="0">
                          <a:latin typeface="Times New Roman" pitchFamily="18" charset="0"/>
                          <a:ea typeface="標楷體" pitchFamily="65" charset="-120"/>
                          <a:cs typeface="Times New Roman" pitchFamily="18" charset="0"/>
                        </a:rPr>
                        <a:t>RXD</a:t>
                      </a:r>
                      <a:endParaRPr lang="zh-TW" altLang="en-US" sz="1800" baseline="0" dirty="0">
                        <a:latin typeface="Times New Roman" pitchFamily="18" charset="0"/>
                        <a:ea typeface="標楷體" pitchFamily="65" charset="-120"/>
                        <a:cs typeface="Times New Roman" pitchFamily="18" charset="0"/>
                      </a:endParaRPr>
                    </a:p>
                  </a:txBody>
                  <a:tcPr marT="45731" marB="45731"/>
                </a:tc>
                <a:tc>
                  <a:txBody>
                    <a:bodyPr/>
                    <a:lstStyle/>
                    <a:p>
                      <a:pPr algn="ctr"/>
                      <a:r>
                        <a:rPr lang="zh-TW" altLang="en-US" sz="1800" dirty="0">
                          <a:latin typeface="Times New Roman" pitchFamily="18" charset="0"/>
                          <a:ea typeface="標楷體" pitchFamily="65" charset="-120"/>
                        </a:rPr>
                        <a:t>接收資料</a:t>
                      </a:r>
                    </a:p>
                  </a:txBody>
                  <a:tcPr marT="45731" marB="45731"/>
                </a:tc>
                <a:tc>
                  <a:txBody>
                    <a:bodyPr/>
                    <a:lstStyle/>
                    <a:p>
                      <a:pPr algn="ctr"/>
                      <a:r>
                        <a:rPr lang="en-US" altLang="zh-TW" sz="1800" dirty="0">
                          <a:latin typeface="Times New Roman" pitchFamily="18" charset="0"/>
                          <a:ea typeface="標楷體" pitchFamily="65" charset="-120"/>
                        </a:rPr>
                        <a:t>7</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RTS</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請求傳送</a:t>
                      </a:r>
                    </a:p>
                  </a:txBody>
                  <a:tcPr marT="45731" marB="45731"/>
                </a:tc>
                <a:extLst>
                  <a:ext uri="{0D108BD9-81ED-4DB2-BD59-A6C34878D82A}">
                    <a16:rowId xmlns:a16="http://schemas.microsoft.com/office/drawing/2014/main" val="10002"/>
                  </a:ext>
                </a:extLst>
              </a:tr>
              <a:tr h="438944">
                <a:tc>
                  <a:txBody>
                    <a:bodyPr/>
                    <a:lstStyle/>
                    <a:p>
                      <a:pPr algn="ctr"/>
                      <a:r>
                        <a:rPr lang="en-US" altLang="zh-TW" sz="1800" dirty="0">
                          <a:latin typeface="Times New Roman" pitchFamily="18" charset="0"/>
                          <a:ea typeface="標楷體" pitchFamily="65" charset="-120"/>
                        </a:rPr>
                        <a:t>3</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TXD</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傳輸資料</a:t>
                      </a:r>
                    </a:p>
                  </a:txBody>
                  <a:tcPr marT="45731" marB="45731"/>
                </a:tc>
                <a:tc>
                  <a:txBody>
                    <a:bodyPr/>
                    <a:lstStyle/>
                    <a:p>
                      <a:pPr algn="ctr"/>
                      <a:r>
                        <a:rPr lang="en-US" altLang="zh-TW" sz="1800" dirty="0">
                          <a:latin typeface="Times New Roman" pitchFamily="18" charset="0"/>
                          <a:ea typeface="標楷體" pitchFamily="65" charset="-120"/>
                        </a:rPr>
                        <a:t>8</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CTS</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清除以傳送</a:t>
                      </a:r>
                      <a:r>
                        <a:rPr lang="en-US" altLang="zh-TW" sz="1800" dirty="0">
                          <a:latin typeface="Times New Roman" pitchFamily="18" charset="0"/>
                          <a:ea typeface="標楷體" pitchFamily="65" charset="-120"/>
                        </a:rPr>
                        <a:t>(</a:t>
                      </a:r>
                      <a:r>
                        <a:rPr lang="zh-TW" altLang="en-US" sz="1800" dirty="0">
                          <a:latin typeface="Times New Roman" pitchFamily="18" charset="0"/>
                          <a:ea typeface="標楷體" pitchFamily="65" charset="-120"/>
                        </a:rPr>
                        <a:t>允許傳送</a:t>
                      </a: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extLst>
                  <a:ext uri="{0D108BD9-81ED-4DB2-BD59-A6C34878D82A}">
                    <a16:rowId xmlns:a16="http://schemas.microsoft.com/office/drawing/2014/main" val="10003"/>
                  </a:ext>
                </a:extLst>
              </a:tr>
              <a:tr h="438944">
                <a:tc>
                  <a:txBody>
                    <a:bodyPr/>
                    <a:lstStyle/>
                    <a:p>
                      <a:pPr algn="ctr"/>
                      <a:r>
                        <a:rPr lang="en-US" altLang="zh-TW" sz="1800" dirty="0">
                          <a:latin typeface="Times New Roman" pitchFamily="18" charset="0"/>
                          <a:ea typeface="標楷體" pitchFamily="65" charset="-120"/>
                        </a:rPr>
                        <a:t>4</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9</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a:t>
                      </a:r>
                      <a:endParaRPr lang="zh-TW" altLang="en-US" sz="1800" dirty="0">
                        <a:latin typeface="Times New Roman" pitchFamily="18" charset="0"/>
                        <a:ea typeface="標楷體" pitchFamily="65" charset="-120"/>
                      </a:endParaRPr>
                    </a:p>
                  </a:txBody>
                  <a:tcPr marT="45731" marB="45731"/>
                </a:tc>
                <a:extLst>
                  <a:ext uri="{0D108BD9-81ED-4DB2-BD59-A6C34878D82A}">
                    <a16:rowId xmlns:a16="http://schemas.microsoft.com/office/drawing/2014/main" val="10004"/>
                  </a:ext>
                </a:extLst>
              </a:tr>
              <a:tr h="438944">
                <a:tc>
                  <a:txBody>
                    <a:bodyPr/>
                    <a:lstStyle/>
                    <a:p>
                      <a:pPr algn="ctr"/>
                      <a:r>
                        <a:rPr lang="en-US" altLang="zh-TW" sz="1800" dirty="0">
                          <a:latin typeface="Times New Roman" pitchFamily="18" charset="0"/>
                          <a:ea typeface="標楷體" pitchFamily="65" charset="-120"/>
                        </a:rPr>
                        <a:t>5</a:t>
                      </a:r>
                      <a:endParaRPr lang="zh-TW" altLang="en-US" sz="1800" dirty="0">
                        <a:latin typeface="Times New Roman" pitchFamily="18" charset="0"/>
                        <a:ea typeface="標楷體" pitchFamily="65" charset="-120"/>
                      </a:endParaRPr>
                    </a:p>
                  </a:txBody>
                  <a:tcPr marT="45731" marB="45731"/>
                </a:tc>
                <a:tc>
                  <a:txBody>
                    <a:bodyPr/>
                    <a:lstStyle/>
                    <a:p>
                      <a:pPr algn="ctr"/>
                      <a:r>
                        <a:rPr lang="en-US" altLang="zh-TW" sz="1800" dirty="0">
                          <a:latin typeface="Times New Roman" pitchFamily="18" charset="0"/>
                          <a:ea typeface="標楷體" pitchFamily="65" charset="-120"/>
                        </a:rPr>
                        <a:t>SG</a:t>
                      </a:r>
                      <a:endParaRPr lang="zh-TW" altLang="en-US" sz="1800" dirty="0">
                        <a:latin typeface="Times New Roman" pitchFamily="18" charset="0"/>
                        <a:ea typeface="標楷體" pitchFamily="65" charset="-120"/>
                      </a:endParaRPr>
                    </a:p>
                  </a:txBody>
                  <a:tcPr marT="45731" marB="45731"/>
                </a:tc>
                <a:tc>
                  <a:txBody>
                    <a:bodyPr/>
                    <a:lstStyle/>
                    <a:p>
                      <a:pPr algn="ctr"/>
                      <a:r>
                        <a:rPr lang="zh-TW" altLang="en-US" sz="1800" dirty="0">
                          <a:latin typeface="Times New Roman" pitchFamily="18" charset="0"/>
                          <a:ea typeface="標楷體" pitchFamily="65" charset="-120"/>
                        </a:rPr>
                        <a:t>信號接地線</a:t>
                      </a:r>
                    </a:p>
                  </a:txBody>
                  <a:tcPr marT="45731" marB="45731"/>
                </a:tc>
                <a:tc>
                  <a:txBody>
                    <a:bodyPr/>
                    <a:lstStyle/>
                    <a:p>
                      <a:pPr algn="ctr"/>
                      <a:endParaRPr lang="zh-TW" altLang="en-US" sz="1800" dirty="0">
                        <a:latin typeface="Times New Roman" pitchFamily="18" charset="0"/>
                        <a:ea typeface="標楷體" pitchFamily="65" charset="-120"/>
                      </a:endParaRPr>
                    </a:p>
                  </a:txBody>
                  <a:tcPr marT="45731" marB="45731"/>
                </a:tc>
                <a:tc>
                  <a:txBody>
                    <a:bodyPr/>
                    <a:lstStyle/>
                    <a:p>
                      <a:pPr algn="ctr"/>
                      <a:endParaRPr lang="zh-TW" altLang="en-US" sz="1800" dirty="0">
                        <a:latin typeface="Times New Roman" pitchFamily="18" charset="0"/>
                        <a:ea typeface="標楷體" pitchFamily="65" charset="-120"/>
                      </a:endParaRPr>
                    </a:p>
                  </a:txBody>
                  <a:tcPr marT="45731" marB="45731"/>
                </a:tc>
                <a:tc>
                  <a:txBody>
                    <a:bodyPr/>
                    <a:lstStyle/>
                    <a:p>
                      <a:pPr algn="ctr"/>
                      <a:endParaRPr lang="zh-TW" altLang="en-US" sz="1800" dirty="0">
                        <a:latin typeface="Times New Roman" pitchFamily="18" charset="0"/>
                        <a:ea typeface="標楷體" pitchFamily="65" charset="-120"/>
                      </a:endParaRPr>
                    </a:p>
                  </a:txBody>
                  <a:tcPr marT="45731" marB="45731"/>
                </a:tc>
                <a:extLst>
                  <a:ext uri="{0D108BD9-81ED-4DB2-BD59-A6C34878D82A}">
                    <a16:rowId xmlns:a16="http://schemas.microsoft.com/office/drawing/2014/main" val="10005"/>
                  </a:ext>
                </a:extLst>
              </a:tr>
            </a:tbl>
          </a:graphicData>
        </a:graphic>
      </p:graphicFrame>
      <p:sp>
        <p:nvSpPr>
          <p:cNvPr id="23607" name="文字方塊 8">
            <a:extLst>
              <a:ext uri="{FF2B5EF4-FFF2-40B4-BE49-F238E27FC236}">
                <a16:creationId xmlns:a16="http://schemas.microsoft.com/office/drawing/2014/main" id="{20789E69-8561-414A-B7ED-D1BEDAE3ED7F}"/>
              </a:ext>
            </a:extLst>
          </p:cNvPr>
          <p:cNvSpPr txBox="1">
            <a:spLocks noChangeArrowheads="1"/>
          </p:cNvSpPr>
          <p:nvPr/>
        </p:nvSpPr>
        <p:spPr bwMode="auto">
          <a:xfrm>
            <a:off x="3500438" y="1785938"/>
            <a:ext cx="329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eaLnBrk="1" hangingPunct="1">
              <a:spcBef>
                <a:spcPct val="0"/>
              </a:spcBef>
              <a:buClrTx/>
              <a:buFontTx/>
              <a:buNone/>
            </a:pPr>
            <a:r>
              <a:rPr lang="en-US" altLang="zh-TW" sz="2000">
                <a:latin typeface="Times New Roman" panose="02020603050405020304" pitchFamily="18" charset="0"/>
              </a:rPr>
              <a:t>9-Pin</a:t>
            </a:r>
            <a:r>
              <a:rPr lang="zh-TW" altLang="en-US" sz="2000">
                <a:latin typeface="Times New Roman" panose="02020603050405020304" pitchFamily="18" charset="0"/>
              </a:rPr>
              <a:t> </a:t>
            </a:r>
            <a:r>
              <a:rPr lang="en-US" altLang="zh-TW" sz="2000">
                <a:latin typeface="Times New Roman" panose="02020603050405020304" pitchFamily="18" charset="0"/>
              </a:rPr>
              <a:t>RS-232C</a:t>
            </a:r>
            <a:r>
              <a:rPr lang="zh-TW" altLang="en-US" sz="2000">
                <a:latin typeface="Times New Roman" panose="02020603050405020304" pitchFamily="18" charset="0"/>
              </a:rPr>
              <a:t>之接腳定義表</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內容版面配置區 2">
            <a:extLst>
              <a:ext uri="{FF2B5EF4-FFF2-40B4-BE49-F238E27FC236}">
                <a16:creationId xmlns:a16="http://schemas.microsoft.com/office/drawing/2014/main" id="{7EE29DD1-3800-4705-A8C8-AA33043FF459}"/>
              </a:ext>
            </a:extLst>
          </p:cNvPr>
          <p:cNvSpPr>
            <a:spLocks noGrp="1"/>
          </p:cNvSpPr>
          <p:nvPr>
            <p:ph idx="1"/>
          </p:nvPr>
        </p:nvSpPr>
        <p:spPr>
          <a:xfrm>
            <a:off x="735013" y="1341438"/>
            <a:ext cx="8408987" cy="4967287"/>
          </a:xfrm>
        </p:spPr>
        <p:txBody>
          <a:bodyPr/>
          <a:lstStyle/>
          <a:p>
            <a:pPr algn="just">
              <a:lnSpc>
                <a:spcPts val="3500"/>
              </a:lnSpc>
              <a:spcBef>
                <a:spcPts val="1000"/>
              </a:spcBef>
              <a:defRPr/>
            </a:pPr>
            <a:r>
              <a:rPr lang="zh-TW" altLang="en-US" dirty="0">
                <a:latin typeface="Times New Roman" pitchFamily="18" charset="0"/>
              </a:rPr>
              <a:t>常用之三條引線：</a:t>
            </a:r>
          </a:p>
          <a:p>
            <a:pPr marL="715963" indent="-358775" algn="just">
              <a:lnSpc>
                <a:spcPts val="3500"/>
              </a:lnSpc>
              <a:spcBef>
                <a:spcPts val="1000"/>
              </a:spcBef>
              <a:buFont typeface="Wingdings" panose="05000000000000000000" pitchFamily="2" charset="2"/>
              <a:buChar char="n"/>
              <a:defRPr/>
            </a:pPr>
            <a:r>
              <a:rPr lang="zh-TW" altLang="en-US" sz="2400" dirty="0">
                <a:latin typeface="Times New Roman" pitchFamily="18" charset="0"/>
              </a:rPr>
              <a:t>傳送資料</a:t>
            </a:r>
            <a:r>
              <a:rPr lang="en-US" altLang="zh-TW" sz="2400" dirty="0">
                <a:latin typeface="Times New Roman" pitchFamily="18" charset="0"/>
              </a:rPr>
              <a:t>(TXD</a:t>
            </a:r>
            <a:r>
              <a:rPr lang="zh-TW" altLang="en-US" sz="2400" dirty="0">
                <a:latin typeface="Times New Roman" pitchFamily="18" charset="0"/>
              </a:rPr>
              <a:t>，</a:t>
            </a:r>
            <a:r>
              <a:rPr lang="en-US" altLang="zh-TW" sz="2400" dirty="0">
                <a:latin typeface="Times New Roman" pitchFamily="18" charset="0"/>
              </a:rPr>
              <a:t>Transmitted data)</a:t>
            </a:r>
            <a:r>
              <a:rPr lang="zh-TW" altLang="en-US" sz="2400" dirty="0">
                <a:latin typeface="Times New Roman" pitchFamily="18" charset="0"/>
              </a:rPr>
              <a:t>：通過</a:t>
            </a:r>
            <a:r>
              <a:rPr lang="en-US" altLang="zh-TW" sz="2400" dirty="0">
                <a:latin typeface="Times New Roman" pitchFamily="18" charset="0"/>
              </a:rPr>
              <a:t>TXD</a:t>
            </a:r>
            <a:r>
              <a:rPr lang="zh-TW" altLang="en-US" sz="2400" dirty="0">
                <a:latin typeface="Times New Roman" pitchFamily="18" charset="0"/>
              </a:rPr>
              <a:t>將串列資料傳送出去。</a:t>
            </a:r>
          </a:p>
          <a:p>
            <a:pPr marL="715963" indent="-358775" algn="just">
              <a:lnSpc>
                <a:spcPts val="3500"/>
              </a:lnSpc>
              <a:spcBef>
                <a:spcPts val="1000"/>
              </a:spcBef>
              <a:buFont typeface="Wingdings" panose="05000000000000000000" pitchFamily="2" charset="2"/>
              <a:buChar char="n"/>
              <a:defRPr/>
            </a:pPr>
            <a:r>
              <a:rPr lang="zh-TW" altLang="en-US" sz="2400" dirty="0">
                <a:latin typeface="Times New Roman" pitchFamily="18" charset="0"/>
              </a:rPr>
              <a:t>接收資料</a:t>
            </a:r>
            <a:r>
              <a:rPr lang="en-US" altLang="zh-TW" sz="2400" dirty="0">
                <a:latin typeface="Times New Roman" pitchFamily="18" charset="0"/>
              </a:rPr>
              <a:t>(RXD</a:t>
            </a:r>
            <a:r>
              <a:rPr lang="zh-TW" altLang="en-US" sz="2400" dirty="0">
                <a:latin typeface="Times New Roman" pitchFamily="18" charset="0"/>
              </a:rPr>
              <a:t>，</a:t>
            </a:r>
            <a:r>
              <a:rPr lang="en-US" altLang="zh-TW" sz="2400" dirty="0">
                <a:latin typeface="Times New Roman" pitchFamily="18" charset="0"/>
              </a:rPr>
              <a:t>Received data)</a:t>
            </a:r>
            <a:r>
              <a:rPr lang="zh-TW" altLang="en-US" sz="2400" dirty="0">
                <a:latin typeface="Times New Roman" pitchFamily="18" charset="0"/>
              </a:rPr>
              <a:t>：通過</a:t>
            </a:r>
            <a:r>
              <a:rPr lang="en-US" altLang="zh-TW" sz="2400" dirty="0">
                <a:latin typeface="Times New Roman" pitchFamily="18" charset="0"/>
              </a:rPr>
              <a:t>RXD</a:t>
            </a:r>
            <a:r>
              <a:rPr lang="zh-TW" altLang="en-US" sz="2400" dirty="0">
                <a:latin typeface="Times New Roman" pitchFamily="18" charset="0"/>
              </a:rPr>
              <a:t>接收線接收串列資料。</a:t>
            </a:r>
          </a:p>
          <a:p>
            <a:pPr marL="715963" indent="-358775" algn="just">
              <a:lnSpc>
                <a:spcPts val="3500"/>
              </a:lnSpc>
              <a:spcBef>
                <a:spcPts val="1000"/>
              </a:spcBef>
              <a:buFont typeface="Wingdings" panose="05000000000000000000" pitchFamily="2" charset="2"/>
              <a:buChar char="n"/>
              <a:defRPr/>
            </a:pPr>
            <a:r>
              <a:rPr lang="zh-TW" altLang="en-US" sz="2400" dirty="0">
                <a:latin typeface="Times New Roman" pitchFamily="18" charset="0"/>
              </a:rPr>
              <a:t>接地線：有兩根線</a:t>
            </a:r>
            <a:r>
              <a:rPr lang="en-US" altLang="zh-TW" sz="2400" dirty="0">
                <a:latin typeface="Times New Roman" pitchFamily="18" charset="0"/>
              </a:rPr>
              <a:t>SG</a:t>
            </a:r>
            <a:r>
              <a:rPr lang="zh-TW" altLang="en-US" sz="2400" dirty="0">
                <a:latin typeface="Times New Roman" pitchFamily="18" charset="0"/>
              </a:rPr>
              <a:t>與</a:t>
            </a:r>
            <a:r>
              <a:rPr lang="en-US" altLang="zh-TW" sz="2400" dirty="0">
                <a:latin typeface="Times New Roman" pitchFamily="18" charset="0"/>
              </a:rPr>
              <a:t>PG</a:t>
            </a:r>
            <a:r>
              <a:rPr lang="zh-TW" altLang="en-US" sz="2400" dirty="0">
                <a:latin typeface="Times New Roman" pitchFamily="18" charset="0"/>
              </a:rPr>
              <a:t>信號接地線與保護接地信號線，一般都採用</a:t>
            </a:r>
            <a:r>
              <a:rPr lang="en-US" altLang="zh-TW" sz="2400" dirty="0">
                <a:latin typeface="Times New Roman" pitchFamily="18" charset="0"/>
              </a:rPr>
              <a:t>SG</a:t>
            </a:r>
            <a:r>
              <a:rPr lang="zh-TW" altLang="en-US" sz="2400" dirty="0">
                <a:latin typeface="Times New Roman" pitchFamily="18" charset="0"/>
              </a:rPr>
              <a:t>。</a:t>
            </a:r>
          </a:p>
          <a:p>
            <a:pPr algn="just">
              <a:lnSpc>
                <a:spcPts val="3500"/>
              </a:lnSpc>
              <a:spcBef>
                <a:spcPts val="1000"/>
              </a:spcBef>
              <a:defRPr/>
            </a:pPr>
            <a:endParaRPr lang="zh-TW" altLang="en-US" dirty="0">
              <a:latin typeface="Times New Roman" pitchFamily="18" charset="0"/>
            </a:endParaRPr>
          </a:p>
        </p:txBody>
      </p:sp>
      <p:sp>
        <p:nvSpPr>
          <p:cNvPr id="24579" name="投影片編號版面配置區 3">
            <a:extLst>
              <a:ext uri="{FF2B5EF4-FFF2-40B4-BE49-F238E27FC236}">
                <a16:creationId xmlns:a16="http://schemas.microsoft.com/office/drawing/2014/main" id="{37E4DAE9-ADE4-486D-89D4-D8A2FACDA3E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99FF"/>
              </a:buClr>
              <a:buFont typeface="Wingdings" panose="05000000000000000000" pitchFamily="2" charset="2"/>
              <a:buChar char="p"/>
              <a:defRPr kumimoji="1" sz="2800">
                <a:solidFill>
                  <a:schemeClr val="tx1"/>
                </a:solidFill>
                <a:latin typeface="Verdana" panose="020B0604030504040204" pitchFamily="34" charset="0"/>
                <a:ea typeface="標楷體" panose="03000509000000000000" pitchFamily="65" charset="-120"/>
              </a:defRPr>
            </a:lvl1pPr>
            <a:lvl2pPr marL="742950" indent="-285750">
              <a:spcBef>
                <a:spcPct val="20000"/>
              </a:spcBef>
              <a:buClr>
                <a:srgbClr val="0099FF"/>
              </a:buClr>
              <a:buFont typeface="Wingdings" panose="05000000000000000000" pitchFamily="2" charset="2"/>
              <a:buChar char="n"/>
              <a:defRPr kumimoji="1" sz="2400">
                <a:solidFill>
                  <a:schemeClr val="tx1"/>
                </a:solidFill>
                <a:latin typeface="Verdana" panose="020B0604030504040204" pitchFamily="34" charset="0"/>
                <a:ea typeface="標楷體" panose="03000509000000000000" pitchFamily="65" charset="-120"/>
              </a:defRPr>
            </a:lvl2pPr>
            <a:lvl3pPr marL="1143000" indent="-228600">
              <a:spcBef>
                <a:spcPct val="20000"/>
              </a:spcBef>
              <a:buClr>
                <a:srgbClr val="0099FF"/>
              </a:buClr>
              <a:buFont typeface="Wingdings" panose="05000000000000000000" pitchFamily="2" charset="2"/>
              <a:buChar char="p"/>
              <a:defRPr kumimoji="1" sz="2000">
                <a:solidFill>
                  <a:schemeClr val="tx1"/>
                </a:solidFill>
                <a:latin typeface="Verdana" panose="020B0604030504040204" pitchFamily="34" charset="0"/>
                <a:ea typeface="標楷體" panose="03000509000000000000" pitchFamily="65" charset="-120"/>
              </a:defRPr>
            </a:lvl3pPr>
            <a:lvl4pPr marL="16002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4pPr>
            <a:lvl5pPr marL="2057400" indent="-228600">
              <a:spcBef>
                <a:spcPct val="20000"/>
              </a:spcBef>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5pPr>
            <a:lvl6pPr marL="25146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6pPr>
            <a:lvl7pPr marL="29718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7pPr>
            <a:lvl8pPr marL="34290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8pPr>
            <a:lvl9pPr marL="3886200" indent="-228600" eaLnBrk="0" fontAlgn="base" hangingPunct="0">
              <a:spcBef>
                <a:spcPct val="20000"/>
              </a:spcBef>
              <a:spcAft>
                <a:spcPct val="0"/>
              </a:spcAft>
              <a:buClr>
                <a:srgbClr val="0099FF"/>
              </a:buClr>
              <a:buFont typeface="Wingdings" panose="05000000000000000000" pitchFamily="2" charset="2"/>
              <a:buChar char="§"/>
              <a:defRPr kumimoji="1">
                <a:solidFill>
                  <a:schemeClr val="tx1"/>
                </a:solidFill>
                <a:latin typeface="Verdana" panose="020B0604030504040204" pitchFamily="34" charset="0"/>
                <a:ea typeface="標楷體" panose="03000509000000000000" pitchFamily="65" charset="-120"/>
              </a:defRPr>
            </a:lvl9pPr>
          </a:lstStyle>
          <a:p>
            <a:pPr>
              <a:spcBef>
                <a:spcPct val="0"/>
              </a:spcBef>
              <a:buClrTx/>
              <a:buFontTx/>
              <a:buNone/>
            </a:pPr>
            <a:fld id="{ED05064A-34AE-4E6D-8FDA-4EA418D36481}" type="slidenum">
              <a:rPr kumimoji="0" lang="en-US" altLang="zh-TW" sz="1000">
                <a:ea typeface="新細明體" panose="02020500000000000000" pitchFamily="18" charset="-120"/>
              </a:rPr>
              <a:pPr>
                <a:spcBef>
                  <a:spcPct val="0"/>
                </a:spcBef>
                <a:buClrTx/>
                <a:buFontTx/>
                <a:buNone/>
              </a:pPr>
              <a:t>139</a:t>
            </a:fld>
            <a:endParaRPr kumimoji="0" lang="en-US" altLang="zh-TW" sz="1000">
              <a:ea typeface="新細明體" panose="02020500000000000000" pitchFamily="18" charset="-120"/>
            </a:endParaRPr>
          </a:p>
        </p:txBody>
      </p:sp>
      <p:sp>
        <p:nvSpPr>
          <p:cNvPr id="24580" name="標題 1">
            <a:extLst>
              <a:ext uri="{FF2B5EF4-FFF2-40B4-BE49-F238E27FC236}">
                <a16:creationId xmlns:a16="http://schemas.microsoft.com/office/drawing/2014/main" id="{20F6A53D-1B90-4F15-8DE3-7D1070BFF80A}"/>
              </a:ext>
            </a:extLst>
          </p:cNvPr>
          <p:cNvSpPr>
            <a:spLocks noGrp="1"/>
          </p:cNvSpPr>
          <p:nvPr>
            <p:ph type="title"/>
          </p:nvPr>
        </p:nvSpPr>
        <p:spPr/>
        <p:txBody>
          <a:bodyPr/>
          <a:lstStyle/>
          <a:p>
            <a:r>
              <a:rPr kumimoji="0" lang="zh-TW" altLang="en-US">
                <a:latin typeface="Times New Roman" panose="02020603050405020304" pitchFamily="18" charset="0"/>
              </a:rPr>
              <a:t>連接器之機械特性</a:t>
            </a:r>
            <a:endParaRPr lang="zh-TW" altLang="en-US">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2940"/>
            <a:ext cx="8208912" cy="5862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8886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528F5C0-E897-42AA-AB9D-1FEB3A4E40A8}"/>
              </a:ext>
            </a:extLst>
          </p:cNvPr>
          <p:cNvSpPr>
            <a:spLocks noGrp="1"/>
          </p:cNvSpPr>
          <p:nvPr>
            <p:ph type="title"/>
          </p:nvPr>
        </p:nvSpPr>
        <p:spPr>
          <a:xfrm>
            <a:off x="899592" y="2949808"/>
            <a:ext cx="7633742" cy="958383"/>
          </a:xfrm>
        </p:spPr>
        <p:txBody>
          <a:bodyPr>
            <a:noAutofit/>
          </a:bodyPr>
          <a:lstStyle/>
          <a:p>
            <a:pPr algn="ctr"/>
            <a:r>
              <a:rPr lang="en-US" altLang="zh-TW" sz="8800" dirty="0"/>
              <a:t>RFID</a:t>
            </a:r>
            <a:endParaRPr lang="zh-TW" altLang="en-US" sz="8800" dirty="0"/>
          </a:p>
        </p:txBody>
      </p:sp>
    </p:spTree>
    <p:extLst>
      <p:ext uri="{BB962C8B-B14F-4D97-AF65-F5344CB8AC3E}">
        <p14:creationId xmlns:p14="http://schemas.microsoft.com/office/powerpoint/2010/main" val="1685040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AD6723F4-50E5-40FB-8462-681B832C9527}"/>
              </a:ext>
            </a:extLst>
          </p:cNvPr>
          <p:cNvSpPr>
            <a:spLocks noGrp="1" noChangeArrowheads="1"/>
          </p:cNvSpPr>
          <p:nvPr>
            <p:ph type="body" idx="1"/>
          </p:nvPr>
        </p:nvSpPr>
        <p:spPr/>
        <p:txBody>
          <a:bodyPr/>
          <a:lstStyle/>
          <a:p>
            <a:pPr eaLnBrk="1" hangingPunct="1"/>
            <a:r>
              <a:rPr lang="zh-CN" altLang="en-US" b="1">
                <a:ea typeface="SimSun" panose="02010600030101010101" pitchFamily="2" charset="-122"/>
              </a:rPr>
              <a:t>門票高效防偽打擊造假，“世博芯”帶你暢遊</a:t>
            </a:r>
            <a:r>
              <a:rPr lang="zh-CN" altLang="en-US">
                <a:ea typeface="SimSun" panose="02010600030101010101" pitchFamily="2" charset="-122"/>
              </a:rPr>
              <a:t> </a:t>
            </a:r>
          </a:p>
        </p:txBody>
      </p:sp>
      <p:sp>
        <p:nvSpPr>
          <p:cNvPr id="5123" name="Text Box 4">
            <a:extLst>
              <a:ext uri="{FF2B5EF4-FFF2-40B4-BE49-F238E27FC236}">
                <a16:creationId xmlns:a16="http://schemas.microsoft.com/office/drawing/2014/main" id="{1CC83E1D-9C14-4C66-88B7-B121A14570D7}"/>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一、案例識讀與分析</a:t>
            </a:r>
            <a:endParaRPr lang="en-US" altLang="zh-CN" sz="3600"/>
          </a:p>
        </p:txBody>
      </p:sp>
      <p:pic>
        <p:nvPicPr>
          <p:cNvPr id="5124" name="图片 1" descr="世博会门票.jpg">
            <a:extLst>
              <a:ext uri="{FF2B5EF4-FFF2-40B4-BE49-F238E27FC236}">
                <a16:creationId xmlns:a16="http://schemas.microsoft.com/office/drawing/2014/main" id="{0FF4179E-E919-4444-A720-0BA2A6EFA48C}"/>
              </a:ext>
            </a:extLst>
          </p:cNvPr>
          <p:cNvPicPr>
            <a:picLocks noChangeAspect="1"/>
          </p:cNvPicPr>
          <p:nvPr/>
        </p:nvPicPr>
        <p:blipFill>
          <a:blip r:embed="rId2">
            <a:lum contrast="10000"/>
            <a:extLst>
              <a:ext uri="{28A0092B-C50C-407E-A947-70E740481C1C}">
                <a14:useLocalDpi xmlns:a14="http://schemas.microsoft.com/office/drawing/2010/main" val="0"/>
              </a:ext>
            </a:extLst>
          </a:blip>
          <a:srcRect r="13683"/>
          <a:stretch>
            <a:fillRect/>
          </a:stretch>
        </p:blipFill>
        <p:spPr bwMode="auto">
          <a:xfrm>
            <a:off x="1222375" y="181651"/>
            <a:ext cx="230505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6" descr="QCADM1D13CAB1K4YMCAGDEEI5CA1F219YCA60R6FLCA1FKX47CA758ZAWCAEK9P2UCAK1ESKRCA55LLW7CA1W1OFSCA02E4RNCABHI9F0CAE4S1ETCA8I8YWQCAFETRHICAQHIP72CA4FEF6CCANNDWZ6CA4R3KI2">
            <a:extLst>
              <a:ext uri="{FF2B5EF4-FFF2-40B4-BE49-F238E27FC236}">
                <a16:creationId xmlns:a16="http://schemas.microsoft.com/office/drawing/2014/main" id="{B4BFDE16-1089-42DF-9B34-95D88C9AF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924944"/>
            <a:ext cx="266382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 Box 7">
            <a:extLst>
              <a:ext uri="{FF2B5EF4-FFF2-40B4-BE49-F238E27FC236}">
                <a16:creationId xmlns:a16="http://schemas.microsoft.com/office/drawing/2014/main" id="{0CC63B80-C6D7-4757-BB09-D3716D9FC44D}"/>
              </a:ext>
            </a:extLst>
          </p:cNvPr>
          <p:cNvSpPr txBox="1">
            <a:spLocks noChangeArrowheads="1"/>
          </p:cNvSpPr>
          <p:nvPr/>
        </p:nvSpPr>
        <p:spPr bwMode="auto">
          <a:xfrm>
            <a:off x="643665" y="4300538"/>
            <a:ext cx="4968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sz="3600" dirty="0">
                <a:solidFill>
                  <a:srgbClr val="FF0000"/>
                </a:solidFill>
                <a:ea typeface="SimSun" panose="02010600030101010101" pitchFamily="2" charset="-122"/>
              </a:rPr>
              <a:t>案例分析與討論：</a:t>
            </a:r>
          </a:p>
        </p:txBody>
      </p:sp>
      <p:sp>
        <p:nvSpPr>
          <p:cNvPr id="5127" name="Text Box 9">
            <a:extLst>
              <a:ext uri="{FF2B5EF4-FFF2-40B4-BE49-F238E27FC236}">
                <a16:creationId xmlns:a16="http://schemas.microsoft.com/office/drawing/2014/main" id="{8D76E1B6-3284-434A-9F81-8C8B2499BC11}"/>
              </a:ext>
            </a:extLst>
          </p:cNvPr>
          <p:cNvSpPr txBox="1">
            <a:spLocks noChangeArrowheads="1"/>
          </p:cNvSpPr>
          <p:nvPr/>
        </p:nvSpPr>
        <p:spPr bwMode="auto">
          <a:xfrm>
            <a:off x="2051050" y="3789363"/>
            <a:ext cx="4679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solidFill>
                  <a:srgbClr val="FF0000"/>
                </a:solidFill>
                <a:ea typeface="SimSun" panose="02010600030101010101" pitchFamily="2" charset="-122"/>
              </a:rPr>
              <a:t>上海世博門票</a:t>
            </a:r>
            <a:r>
              <a:rPr lang="zh-CN" altLang="en-US" sz="4400">
                <a:ea typeface="SimSun" panose="02010600030101010101" pitchFamily="2" charset="-122"/>
              </a:rPr>
              <a:t> </a:t>
            </a:r>
          </a:p>
        </p:txBody>
      </p:sp>
      <p:sp>
        <p:nvSpPr>
          <p:cNvPr id="5128" name="Text Box 11">
            <a:extLst>
              <a:ext uri="{FF2B5EF4-FFF2-40B4-BE49-F238E27FC236}">
                <a16:creationId xmlns:a16="http://schemas.microsoft.com/office/drawing/2014/main" id="{56B16D89-B23C-47CE-83B8-871E8F5B0EAD}"/>
              </a:ext>
            </a:extLst>
          </p:cNvPr>
          <p:cNvSpPr txBox="1">
            <a:spLocks noChangeArrowheads="1"/>
          </p:cNvSpPr>
          <p:nvPr/>
        </p:nvSpPr>
        <p:spPr bwMode="auto">
          <a:xfrm>
            <a:off x="900113" y="4941888"/>
            <a:ext cx="6985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lang="zh-CN" altLang="en-US">
                <a:ea typeface="SimSun" panose="02010600030101010101" pitchFamily="2" charset="-122"/>
              </a:rPr>
              <a:t>（</a:t>
            </a:r>
            <a:r>
              <a:rPr lang="en-US" altLang="zh-CN">
                <a:ea typeface="SimSun" panose="02010600030101010101" pitchFamily="2" charset="-122"/>
              </a:rPr>
              <a:t>1</a:t>
            </a:r>
            <a:r>
              <a:rPr lang="zh-CN" altLang="en-US">
                <a:ea typeface="SimSun" panose="02010600030101010101" pitchFamily="2" charset="-122"/>
              </a:rPr>
              <a:t>）“世博芯”是用什麼技術來實現的？</a:t>
            </a:r>
          </a:p>
          <a:p>
            <a:pPr algn="l" eaLnBrk="1" hangingPunct="1"/>
            <a:r>
              <a:rPr lang="zh-CN" altLang="en-US">
                <a:ea typeface="SimSun" panose="02010600030101010101" pitchFamily="2" charset="-122"/>
              </a:rPr>
              <a:t>（</a:t>
            </a:r>
            <a:r>
              <a:rPr lang="en-US" altLang="zh-CN">
                <a:ea typeface="SimSun" panose="02010600030101010101" pitchFamily="2" charset="-122"/>
              </a:rPr>
              <a:t>2</a:t>
            </a:r>
            <a:r>
              <a:rPr lang="zh-CN" altLang="en-US">
                <a:ea typeface="SimSun" panose="02010600030101010101" pitchFamily="2" charset="-122"/>
              </a:rPr>
              <a:t>）“世博芯”的門票是如何進行防偽打假的？請設想一下未來的演唱會門票會是怎樣的？</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E7F8460B-2D49-42AE-ADA6-44F7396F313C}"/>
              </a:ext>
            </a:extLst>
          </p:cNvPr>
          <p:cNvSpPr>
            <a:spLocks noGrp="1" noChangeArrowheads="1"/>
          </p:cNvSpPr>
          <p:nvPr>
            <p:ph type="body" idx="1"/>
          </p:nvPr>
        </p:nvSpPr>
        <p:spPr>
          <a:xfrm>
            <a:off x="927998" y="902209"/>
            <a:ext cx="7633742" cy="3593591"/>
          </a:xfrm>
        </p:spPr>
        <p:txBody>
          <a:bodyPr/>
          <a:lstStyle/>
          <a:p>
            <a:pPr eaLnBrk="1" hangingPunct="1">
              <a:buFont typeface="Wingdings" panose="05000000000000000000" pitchFamily="2" charset="2"/>
              <a:buNone/>
            </a:pPr>
            <a:r>
              <a:rPr lang="en-US" altLang="zh-CN" b="1">
                <a:ea typeface="SimSun" panose="02010600030101010101" pitchFamily="2" charset="-122"/>
              </a:rPr>
              <a:t>1</a:t>
            </a:r>
            <a:r>
              <a:rPr lang="en-US" altLang="zh-CN">
                <a:ea typeface="SimSun" panose="02010600030101010101" pitchFamily="2" charset="-122"/>
              </a:rPr>
              <a:t>.</a:t>
            </a:r>
            <a:r>
              <a:rPr lang="zh-CN" altLang="en-US" b="1">
                <a:ea typeface="SimSun" panose="02010600030101010101" pitchFamily="2" charset="-122"/>
              </a:rPr>
              <a:t>什麼是</a:t>
            </a:r>
            <a:r>
              <a:rPr lang="en-US" altLang="zh-CN" b="1">
                <a:ea typeface="SimSun" panose="02010600030101010101" pitchFamily="2" charset="-122"/>
              </a:rPr>
              <a:t>RFID</a:t>
            </a:r>
            <a:r>
              <a:rPr lang="zh-CN" altLang="en-US" b="1">
                <a:ea typeface="SimSun" panose="02010600030101010101" pitchFamily="2" charset="-122"/>
              </a:rPr>
              <a:t>？</a:t>
            </a:r>
          </a:p>
          <a:p>
            <a:pPr eaLnBrk="1" hangingPunct="1">
              <a:buFont typeface="Wingdings" panose="05000000000000000000" pitchFamily="2" charset="2"/>
              <a:buNone/>
            </a:pPr>
            <a:r>
              <a:rPr lang="en-US" altLang="zh-CN" b="1">
                <a:ea typeface="SimSun" panose="02010600030101010101" pitchFamily="2" charset="-122"/>
              </a:rPr>
              <a:t>        </a:t>
            </a:r>
            <a:r>
              <a:rPr lang="en-US" altLang="zh-CN" b="1">
                <a:latin typeface="楷体_GB2312" pitchFamily="49" charset="-122"/>
                <a:ea typeface="楷体_GB2312" pitchFamily="49" charset="-122"/>
              </a:rPr>
              <a:t>RFID</a:t>
            </a:r>
            <a:r>
              <a:rPr lang="zh-CN" altLang="en-US" b="1">
                <a:latin typeface="楷体_GB2312" pitchFamily="49" charset="-122"/>
                <a:ea typeface="楷体_GB2312" pitchFamily="49" charset="-122"/>
              </a:rPr>
              <a:t>是</a:t>
            </a:r>
            <a:r>
              <a:rPr lang="en-US" altLang="zh-CN" b="1">
                <a:latin typeface="楷体_GB2312" pitchFamily="49" charset="-122"/>
                <a:ea typeface="楷体_GB2312" pitchFamily="49" charset="-122"/>
              </a:rPr>
              <a:t>Radio Frequency Identification</a:t>
            </a:r>
            <a:r>
              <a:rPr lang="zh-CN" altLang="en-US" b="1">
                <a:latin typeface="楷体_GB2312" pitchFamily="49" charset="-122"/>
                <a:ea typeface="楷体_GB2312" pitchFamily="49" charset="-122"/>
              </a:rPr>
              <a:t>的縮寫，即射頻識別。常稱為感應式電子晶片或近接卡、感應卡、非接觸卡、電子條碼等等，俗稱電子標籤。</a:t>
            </a:r>
          </a:p>
          <a:p>
            <a:pPr eaLnBrk="1" hangingPunct="1">
              <a:buFont typeface="Wingdings" panose="05000000000000000000" pitchFamily="2" charset="2"/>
              <a:buNone/>
            </a:pPr>
            <a:r>
              <a:rPr lang="zh-CN" altLang="en-US" b="1">
                <a:latin typeface="楷体_GB2312" pitchFamily="49" charset="-122"/>
                <a:ea typeface="楷体_GB2312" pitchFamily="49" charset="-122"/>
              </a:rPr>
              <a:t>     </a:t>
            </a:r>
          </a:p>
        </p:txBody>
      </p:sp>
      <p:sp>
        <p:nvSpPr>
          <p:cNvPr id="6147" name="Text Box 4">
            <a:extLst>
              <a:ext uri="{FF2B5EF4-FFF2-40B4-BE49-F238E27FC236}">
                <a16:creationId xmlns:a16="http://schemas.microsoft.com/office/drawing/2014/main" id="{85BEE30D-50AA-4895-BF43-1B84C7EF8A1E}"/>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6148" name="Picture 5" descr="Label%207">
            <a:extLst>
              <a:ext uri="{FF2B5EF4-FFF2-40B4-BE49-F238E27FC236}">
                <a16:creationId xmlns:a16="http://schemas.microsoft.com/office/drawing/2014/main" id="{54401768-5DD7-402F-9762-F7C7CD50D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215" y="3717156"/>
            <a:ext cx="240506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7" descr="Label%206">
            <a:extLst>
              <a:ext uri="{FF2B5EF4-FFF2-40B4-BE49-F238E27FC236}">
                <a16:creationId xmlns:a16="http://schemas.microsoft.com/office/drawing/2014/main" id="{251D5775-5EF2-4CEB-90FF-93021DB9F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812" y="4298621"/>
            <a:ext cx="2881312"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10" descr="Label%208">
            <a:extLst>
              <a:ext uri="{FF2B5EF4-FFF2-40B4-BE49-F238E27FC236}">
                <a16:creationId xmlns:a16="http://schemas.microsoft.com/office/drawing/2014/main" id="{AEE9539E-9624-4495-B8A7-D43191C1C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3933056"/>
            <a:ext cx="214153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1A7DE83-9FAA-4071-9882-C58ED1FF4931}"/>
              </a:ext>
            </a:extLst>
          </p:cNvPr>
          <p:cNvSpPr>
            <a:spLocks noGrp="1" noChangeArrowheads="1"/>
          </p:cNvSpPr>
          <p:nvPr>
            <p:ph type="body" idx="1"/>
          </p:nvPr>
        </p:nvSpPr>
        <p:spPr>
          <a:xfrm>
            <a:off x="938758" y="1196752"/>
            <a:ext cx="7633742" cy="5472608"/>
          </a:xfrm>
        </p:spPr>
        <p:txBody>
          <a:bodyPr>
            <a:normAutofit/>
          </a:bodyPr>
          <a:lstStyle/>
          <a:p>
            <a:pPr eaLnBrk="1" hangingPunct="1">
              <a:buFont typeface="Wingdings" panose="05000000000000000000" pitchFamily="2" charset="2"/>
              <a:buNone/>
            </a:pPr>
            <a:r>
              <a:rPr lang="en-US" altLang="zh-CN" b="1" dirty="0">
                <a:ea typeface="SimSun" panose="02010600030101010101" pitchFamily="2" charset="-122"/>
              </a:rPr>
              <a:t>1</a:t>
            </a:r>
            <a:r>
              <a:rPr lang="en-US" altLang="zh-CN" dirty="0">
                <a:ea typeface="SimSun" panose="02010600030101010101" pitchFamily="2" charset="-122"/>
              </a:rPr>
              <a:t>.</a:t>
            </a:r>
            <a:r>
              <a:rPr lang="zh-CN" altLang="en-US" b="1" dirty="0">
                <a:ea typeface="SimSun" panose="02010600030101010101" pitchFamily="2" charset="-122"/>
              </a:rPr>
              <a:t>什麼是</a:t>
            </a:r>
            <a:r>
              <a:rPr lang="en-US" altLang="zh-CN" b="1" dirty="0">
                <a:ea typeface="SimSun" panose="02010600030101010101" pitchFamily="2" charset="-122"/>
              </a:rPr>
              <a:t>RFID</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latin typeface="楷体_GB2312" pitchFamily="49" charset="-122"/>
                <a:ea typeface="楷体_GB2312" pitchFamily="49" charset="-122"/>
              </a:rPr>
              <a:t>一套完整的</a:t>
            </a:r>
            <a:r>
              <a:rPr lang="en-US" altLang="zh-CN" b="1" dirty="0">
                <a:latin typeface="楷体_GB2312" pitchFamily="49" charset="-122"/>
                <a:ea typeface="楷体_GB2312" pitchFamily="49" charset="-122"/>
              </a:rPr>
              <a:t>RFID</a:t>
            </a:r>
            <a:r>
              <a:rPr lang="zh-CN" altLang="en-US" b="1" dirty="0">
                <a:latin typeface="楷体_GB2312" pitchFamily="49" charset="-122"/>
                <a:ea typeface="楷体_GB2312" pitchFamily="49" charset="-122"/>
              </a:rPr>
              <a:t>系統通常由三部分組成：即電子標籤（</a:t>
            </a:r>
            <a:r>
              <a:rPr lang="en-US" altLang="zh-CN" b="1" dirty="0">
                <a:latin typeface="楷体_GB2312" pitchFamily="49" charset="-122"/>
                <a:ea typeface="楷体_GB2312" pitchFamily="49" charset="-122"/>
              </a:rPr>
              <a:t>tag</a:t>
            </a:r>
            <a:r>
              <a:rPr lang="zh-CN" altLang="en-US" b="1" dirty="0">
                <a:latin typeface="楷体_GB2312" pitchFamily="49" charset="-122"/>
                <a:ea typeface="楷体_GB2312" pitchFamily="49" charset="-122"/>
              </a:rPr>
              <a:t>），讀寫器（</a:t>
            </a:r>
            <a:r>
              <a:rPr lang="en-US" altLang="zh-CN" b="1" dirty="0">
                <a:latin typeface="楷体_GB2312" pitchFamily="49" charset="-122"/>
                <a:ea typeface="楷体_GB2312" pitchFamily="49" charset="-122"/>
              </a:rPr>
              <a:t>reader</a:t>
            </a:r>
            <a:r>
              <a:rPr lang="zh-CN" altLang="en-US" b="1" dirty="0">
                <a:latin typeface="楷体_GB2312" pitchFamily="49" charset="-122"/>
                <a:ea typeface="楷体_GB2312" pitchFamily="49" charset="-122"/>
              </a:rPr>
              <a:t>），以及資料庫系統或資料控制與管理中心組成。電子標籤也稱應答器</a:t>
            </a:r>
            <a:r>
              <a:rPr lang="en-US" altLang="zh-CN" b="1" dirty="0">
                <a:latin typeface="楷体_GB2312" pitchFamily="49" charset="-122"/>
                <a:ea typeface="楷体_GB2312" pitchFamily="49" charset="-122"/>
              </a:rPr>
              <a:t>(transponder)</a:t>
            </a:r>
            <a:r>
              <a:rPr lang="zh-CN" altLang="en-US" b="1" dirty="0">
                <a:latin typeface="楷体_GB2312" pitchFamily="49" charset="-122"/>
                <a:ea typeface="楷体_GB2312" pitchFamily="49" charset="-122"/>
              </a:rPr>
              <a:t>，或稱數據載體</a:t>
            </a:r>
            <a:r>
              <a:rPr lang="en-US" altLang="zh-CN" b="1" dirty="0">
                <a:latin typeface="楷体_GB2312" pitchFamily="49" charset="-122"/>
                <a:ea typeface="楷体_GB2312" pitchFamily="49" charset="-122"/>
              </a:rPr>
              <a:t>(data carrier)</a:t>
            </a:r>
            <a:r>
              <a:rPr lang="zh-CN" altLang="en-US" b="1" dirty="0">
                <a:latin typeface="楷体_GB2312" pitchFamily="49" charset="-122"/>
                <a:ea typeface="楷体_GB2312" pitchFamily="49" charset="-122"/>
              </a:rPr>
              <a:t>。讀寫器通過通信技術和網路系統與資料庫系統相連接。資料庫系統主要完成資料資訊的儲存及管理，可以是簡單的小型資料庫，也可能是通過網路聯結的，分佈在全球各地的，多級分層次的大型集中的</a:t>
            </a:r>
            <a:r>
              <a:rPr lang="en-US" altLang="zh-CN" b="1" dirty="0">
                <a:latin typeface="楷体_GB2312" pitchFamily="49" charset="-122"/>
                <a:ea typeface="楷体_GB2312" pitchFamily="49" charset="-122"/>
              </a:rPr>
              <a:t>ERP</a:t>
            </a:r>
            <a:r>
              <a:rPr lang="zh-CN" altLang="en-US" b="1" dirty="0">
                <a:latin typeface="楷体_GB2312" pitchFamily="49" charset="-122"/>
                <a:ea typeface="楷体_GB2312" pitchFamily="49" charset="-122"/>
              </a:rPr>
              <a:t>資料庫。 </a:t>
            </a:r>
          </a:p>
        </p:txBody>
      </p:sp>
      <p:sp>
        <p:nvSpPr>
          <p:cNvPr id="7171" name="Text Box 3">
            <a:extLst>
              <a:ext uri="{FF2B5EF4-FFF2-40B4-BE49-F238E27FC236}">
                <a16:creationId xmlns:a16="http://schemas.microsoft.com/office/drawing/2014/main" id="{68C85E6E-CF09-450A-874B-6791B1C675A3}"/>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9F88E93-641D-4A4D-8E9E-29FB7A904E77}"/>
              </a:ext>
            </a:extLst>
          </p:cNvPr>
          <p:cNvSpPr>
            <a:spLocks noGrp="1" noChangeArrowheads="1"/>
          </p:cNvSpPr>
          <p:nvPr>
            <p:ph type="body" idx="1"/>
          </p:nvPr>
        </p:nvSpPr>
        <p:spPr>
          <a:xfrm>
            <a:off x="938758" y="1124744"/>
            <a:ext cx="7633742" cy="5350871"/>
          </a:xfrm>
        </p:spPr>
        <p:txBody>
          <a:bodyPr>
            <a:normAutofit/>
          </a:bodyPr>
          <a:lstStyle/>
          <a:p>
            <a:pPr eaLnBrk="1" hangingPunct="1">
              <a:buFont typeface="Wingdings" panose="05000000000000000000" pitchFamily="2" charset="2"/>
              <a:buNone/>
            </a:pPr>
            <a:r>
              <a:rPr lang="en-US" altLang="zh-CN" b="1" dirty="0">
                <a:ea typeface="SimSun" panose="02010600030101010101" pitchFamily="2" charset="-122"/>
              </a:rPr>
              <a:t>1</a:t>
            </a:r>
            <a:r>
              <a:rPr lang="en-US" altLang="zh-CN" dirty="0">
                <a:ea typeface="SimSun" panose="02010600030101010101" pitchFamily="2" charset="-122"/>
              </a:rPr>
              <a:t>.</a:t>
            </a:r>
            <a:r>
              <a:rPr lang="zh-CN" altLang="en-US" b="1" dirty="0">
                <a:ea typeface="SimSun" panose="02010600030101010101" pitchFamily="2" charset="-122"/>
              </a:rPr>
              <a:t>什麼是</a:t>
            </a:r>
            <a:r>
              <a:rPr lang="en-US" altLang="zh-CN" b="1" dirty="0">
                <a:ea typeface="SimSun" panose="02010600030101010101" pitchFamily="2" charset="-122"/>
              </a:rPr>
              <a:t>RFID</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RFID</a:t>
            </a:r>
            <a:r>
              <a:rPr lang="zh-CN" altLang="en-US" b="1" dirty="0">
                <a:ea typeface="SimSun" panose="02010600030101010101" pitchFamily="2" charset="-122"/>
              </a:rPr>
              <a:t>是一種突破性的技術：“第一，可以識別單個的非常具體的物體，而不是像條碼那樣只能識別一類物體；第二，其採用無線電射頻，可以透過外部材料讀取資料，而條碼必須靠鐳射來讀取資訊；第三，可以同時對多個物體進行識讀，而條碼只能一個一個地讀。此外，儲存的信息量也非常大。”</a:t>
            </a: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8195" name="Text Box 3">
            <a:extLst>
              <a:ext uri="{FF2B5EF4-FFF2-40B4-BE49-F238E27FC236}">
                <a16:creationId xmlns:a16="http://schemas.microsoft.com/office/drawing/2014/main" id="{21E8F344-AA65-42DB-8B7D-3E88216EEF39}"/>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0AF0A87-1E7F-4057-9C5D-96A825D64E57}"/>
              </a:ext>
            </a:extLst>
          </p:cNvPr>
          <p:cNvSpPr>
            <a:spLocks noGrp="1" noChangeArrowheads="1"/>
          </p:cNvSpPr>
          <p:nvPr>
            <p:ph type="body" idx="1"/>
          </p:nvPr>
        </p:nvSpPr>
        <p:spPr>
          <a:xfrm>
            <a:off x="938758" y="1196752"/>
            <a:ext cx="7633742" cy="5661248"/>
          </a:xfrm>
        </p:spPr>
        <p:txBody>
          <a:bodyPr>
            <a:normAutofit/>
          </a:bodyPr>
          <a:lstStyle/>
          <a:p>
            <a:pPr eaLnBrk="1" hangingPunct="1">
              <a:buFont typeface="Wingdings" panose="05000000000000000000" pitchFamily="2" charset="2"/>
              <a:buNone/>
            </a:pPr>
            <a:r>
              <a:rPr lang="en-US" altLang="zh-CN" b="1" dirty="0">
                <a:ea typeface="SimSun" panose="02010600030101010101" pitchFamily="2" charset="-122"/>
              </a:rPr>
              <a:t>2</a:t>
            </a:r>
            <a:r>
              <a:rPr lang="zh-CN" altLang="en-US" b="1" dirty="0">
                <a:ea typeface="SimSun" panose="02010600030101010101" pitchFamily="2" charset="-122"/>
              </a:rPr>
              <a:t>．</a:t>
            </a:r>
            <a:r>
              <a:rPr lang="en-US" altLang="zh-CN" b="1" dirty="0">
                <a:ea typeface="SimSun" panose="02010600030101010101" pitchFamily="2" charset="-122"/>
              </a:rPr>
              <a:t>RFID </a:t>
            </a:r>
            <a:r>
              <a:rPr lang="zh-CN" altLang="en-US" b="1" dirty="0">
                <a:ea typeface="SimSun" panose="02010600030101010101" pitchFamily="2" charset="-122"/>
              </a:rPr>
              <a:t>技術特徵</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1</a:t>
            </a:r>
            <a:r>
              <a:rPr lang="zh-CN" altLang="en-US" b="1" dirty="0">
                <a:ea typeface="SimSun" panose="02010600030101010101" pitchFamily="2" charset="-122"/>
              </a:rPr>
              <a:t>）資料的無線讀寫（</a:t>
            </a:r>
            <a:r>
              <a:rPr lang="en-US" altLang="zh-CN" b="1" dirty="0">
                <a:ea typeface="SimSun" panose="02010600030101010101" pitchFamily="2" charset="-122"/>
              </a:rPr>
              <a:t>Read Write</a:t>
            </a:r>
            <a:r>
              <a:rPr lang="zh-CN" altLang="en-US" b="1" dirty="0">
                <a:ea typeface="SimSun" panose="02010600030101010101" pitchFamily="2" charset="-122"/>
              </a:rPr>
              <a:t>）功能</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2</a:t>
            </a:r>
            <a:r>
              <a:rPr lang="zh-CN" altLang="en-US" b="1" dirty="0">
                <a:ea typeface="SimSun" panose="02010600030101010101" pitchFamily="2" charset="-122"/>
              </a:rPr>
              <a:t>）容易小型化和多樣化的形狀</a:t>
            </a:r>
            <a:r>
              <a:rPr lang="zh-CN" altLang="en-US" dirty="0">
                <a:ea typeface="SimSun" panose="02010600030101010101" pitchFamily="2" charset="-122"/>
              </a:rPr>
              <a:t> </a:t>
            </a:r>
          </a:p>
          <a:p>
            <a:pPr eaLnBrk="1" hangingPunct="1">
              <a:buFont typeface="Wingdings" panose="05000000000000000000" pitchFamily="2" charset="2"/>
              <a:buNone/>
            </a:pPr>
            <a:r>
              <a:rPr lang="zh-CN" altLang="en-US"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3</a:t>
            </a:r>
            <a:r>
              <a:rPr lang="zh-CN" altLang="en-US" b="1" dirty="0">
                <a:ea typeface="SimSun" panose="02010600030101010101" pitchFamily="2" charset="-122"/>
              </a:rPr>
              <a:t>）耐環境性</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4</a:t>
            </a:r>
            <a:r>
              <a:rPr lang="zh-CN" altLang="en-US" b="1" dirty="0">
                <a:ea typeface="SimSun" panose="02010600030101010101" pitchFamily="2" charset="-122"/>
              </a:rPr>
              <a:t>）可重複使用</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5</a:t>
            </a:r>
            <a:r>
              <a:rPr lang="zh-CN" altLang="en-US" b="1" dirty="0">
                <a:ea typeface="SimSun" panose="02010600030101010101" pitchFamily="2" charset="-122"/>
              </a:rPr>
              <a:t>）穿透性</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6</a:t>
            </a:r>
            <a:r>
              <a:rPr lang="zh-CN" altLang="en-US" b="1" dirty="0">
                <a:ea typeface="SimSun" panose="02010600030101010101" pitchFamily="2" charset="-122"/>
              </a:rPr>
              <a:t>）資料的記憶容量大</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7</a:t>
            </a:r>
            <a:r>
              <a:rPr lang="zh-CN" altLang="en-US" b="1" dirty="0">
                <a:ea typeface="SimSun" panose="02010600030101010101" pitchFamily="2" charset="-122"/>
              </a:rPr>
              <a:t>）系統安全</a:t>
            </a:r>
          </a:p>
          <a:p>
            <a:pPr eaLnBrk="1" hangingPunct="1">
              <a:buFont typeface="Wingdings" panose="05000000000000000000" pitchFamily="2" charset="2"/>
              <a:buNone/>
            </a:pPr>
            <a:r>
              <a:rPr lang="zh-CN" altLang="en-US" b="1" dirty="0">
                <a:ea typeface="SimSun" panose="02010600030101010101" pitchFamily="2" charset="-122"/>
              </a:rPr>
              <a:t>   （</a:t>
            </a:r>
            <a:r>
              <a:rPr lang="en-US" altLang="zh-CN" b="1" dirty="0">
                <a:ea typeface="SimSun" panose="02010600030101010101" pitchFamily="2" charset="-122"/>
              </a:rPr>
              <a:t>8</a:t>
            </a:r>
            <a:r>
              <a:rPr lang="zh-CN" altLang="en-US" b="1" dirty="0">
                <a:ea typeface="SimSun" panose="02010600030101010101" pitchFamily="2" charset="-122"/>
              </a:rPr>
              <a:t>）資料安全</a:t>
            </a:r>
          </a:p>
        </p:txBody>
      </p:sp>
      <p:sp>
        <p:nvSpPr>
          <p:cNvPr id="9219" name="Text Box 3">
            <a:extLst>
              <a:ext uri="{FF2B5EF4-FFF2-40B4-BE49-F238E27FC236}">
                <a16:creationId xmlns:a16="http://schemas.microsoft.com/office/drawing/2014/main" id="{793190A0-5328-46B5-9CA6-2D39E1D69E3D}"/>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825B8BC-1EAA-4562-B09C-A29ED07DC210}"/>
              </a:ext>
            </a:extLst>
          </p:cNvPr>
          <p:cNvSpPr>
            <a:spLocks noGrp="1" noChangeArrowheads="1"/>
          </p:cNvSpPr>
          <p:nvPr>
            <p:ph type="body" idx="1"/>
          </p:nvPr>
        </p:nvSpPr>
        <p:spPr>
          <a:xfrm>
            <a:off x="4301080" y="3764032"/>
            <a:ext cx="4237675" cy="761355"/>
          </a:xfrm>
        </p:spPr>
        <p:txBody>
          <a:bodyPr>
            <a:normAutofit fontScale="250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zh-CN" altLang="en-US" b="1" dirty="0">
                <a:ea typeface="SimSun" panose="02010600030101010101" pitchFamily="2" charset="-122"/>
              </a:rPr>
              <a:t>日常生活中的</a:t>
            </a:r>
            <a:r>
              <a:rPr lang="en-US" altLang="zh-CN" b="1" dirty="0">
                <a:ea typeface="SimSun" panose="02010600030101010101" pitchFamily="2" charset="-122"/>
              </a:rPr>
              <a:t>RFID</a:t>
            </a:r>
            <a:r>
              <a:rPr lang="zh-CN" altLang="en-US" b="1" dirty="0">
                <a:ea typeface="SimSun" panose="02010600030101010101" pitchFamily="2" charset="-122"/>
              </a:rPr>
              <a:t>技術</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1</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防偽技術在二代身份證上的應用</a:t>
            </a: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0243" name="Text Box 3">
            <a:extLst>
              <a:ext uri="{FF2B5EF4-FFF2-40B4-BE49-F238E27FC236}">
                <a16:creationId xmlns:a16="http://schemas.microsoft.com/office/drawing/2014/main" id="{368946C2-6C76-4F10-B0CD-AB83A0B5D60B}"/>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
        <p:nvSpPr>
          <p:cNvPr id="10247" name="Text Box 7">
            <a:extLst>
              <a:ext uri="{FF2B5EF4-FFF2-40B4-BE49-F238E27FC236}">
                <a16:creationId xmlns:a16="http://schemas.microsoft.com/office/drawing/2014/main" id="{6116DD9E-4FAF-46F4-8F8C-B8E66CEB6E5D}"/>
              </a:ext>
            </a:extLst>
          </p:cNvPr>
          <p:cNvSpPr txBox="1">
            <a:spLocks noChangeArrowheads="1"/>
          </p:cNvSpPr>
          <p:nvPr/>
        </p:nvSpPr>
        <p:spPr bwMode="auto">
          <a:xfrm>
            <a:off x="1331913" y="4292600"/>
            <a:ext cx="6769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2000" dirty="0">
                <a:ea typeface="SimSun" panose="02010600030101010101" pitchFamily="2" charset="-122"/>
              </a:rPr>
              <a:t>帶有</a:t>
            </a:r>
            <a:r>
              <a:rPr lang="en-US" altLang="zh-CN" sz="2000" dirty="0">
                <a:ea typeface="SimSun" panose="02010600030101010101" pitchFamily="2" charset="-122"/>
              </a:rPr>
              <a:t>RFID</a:t>
            </a:r>
            <a:r>
              <a:rPr lang="zh-CN" altLang="en-US" sz="2000" dirty="0">
                <a:ea typeface="SimSun" panose="02010600030101010101" pitchFamily="2" charset="-122"/>
              </a:rPr>
              <a:t>晶片的第二代身份證及讀寫設備</a:t>
            </a:r>
            <a:r>
              <a:rPr lang="zh-CN" altLang="en-US" sz="4400" dirty="0">
                <a:ea typeface="SimSun" panose="02010600030101010101" pitchFamily="2" charset="-122"/>
              </a:rPr>
              <a:t> </a:t>
            </a:r>
          </a:p>
        </p:txBody>
      </p:sp>
      <p:sp>
        <p:nvSpPr>
          <p:cNvPr id="10248" name="Text Box 8">
            <a:extLst>
              <a:ext uri="{FF2B5EF4-FFF2-40B4-BE49-F238E27FC236}">
                <a16:creationId xmlns:a16="http://schemas.microsoft.com/office/drawing/2014/main" id="{BFA2A4CD-C435-4144-B674-911E623C486B}"/>
              </a:ext>
            </a:extLst>
          </p:cNvPr>
          <p:cNvSpPr txBox="1">
            <a:spLocks noChangeArrowheads="1"/>
          </p:cNvSpPr>
          <p:nvPr/>
        </p:nvSpPr>
        <p:spPr bwMode="auto">
          <a:xfrm>
            <a:off x="543188" y="5121352"/>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dirty="0">
                <a:solidFill>
                  <a:srgbClr val="FF0000"/>
                </a:solidFill>
                <a:ea typeface="SimSun" panose="02010600030101010101" pitchFamily="2" charset="-122"/>
              </a:rPr>
              <a:t>利用二代身份證的優勢：</a:t>
            </a:r>
          </a:p>
        </p:txBody>
      </p:sp>
      <p:sp>
        <p:nvSpPr>
          <p:cNvPr id="10249" name="Text Box 10">
            <a:extLst>
              <a:ext uri="{FF2B5EF4-FFF2-40B4-BE49-F238E27FC236}">
                <a16:creationId xmlns:a16="http://schemas.microsoft.com/office/drawing/2014/main" id="{6FFE2C8B-AB41-458F-919E-64806225544B}"/>
              </a:ext>
            </a:extLst>
          </p:cNvPr>
          <p:cNvSpPr txBox="1">
            <a:spLocks noChangeArrowheads="1"/>
          </p:cNvSpPr>
          <p:nvPr/>
        </p:nvSpPr>
        <p:spPr bwMode="auto">
          <a:xfrm>
            <a:off x="3919274" y="5527176"/>
            <a:ext cx="4681538"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lang="en-US" altLang="zh-CN" dirty="0">
                <a:ea typeface="SimSun" panose="02010600030101010101" pitchFamily="2" charset="-122"/>
              </a:rPr>
              <a:t>1</a:t>
            </a:r>
            <a:r>
              <a:rPr lang="zh-CN" altLang="en-US" dirty="0">
                <a:ea typeface="SimSun" panose="02010600030101010101" pitchFamily="2" charset="-122"/>
              </a:rPr>
              <a:t>）擁有視讀和機讀兩種方式 ；</a:t>
            </a:r>
          </a:p>
          <a:p>
            <a:pPr algn="l" eaLnBrk="1" hangingPunct="1"/>
            <a:r>
              <a:rPr lang="en-US" altLang="zh-CN" dirty="0">
                <a:ea typeface="SimSun" panose="02010600030101010101" pitchFamily="2" charset="-122"/>
              </a:rPr>
              <a:t>2</a:t>
            </a:r>
            <a:r>
              <a:rPr lang="zh-CN" altLang="en-US" dirty="0">
                <a:ea typeface="SimSun" panose="02010600030101010101" pitchFamily="2" charset="-122"/>
              </a:rPr>
              <a:t>）防偽性好，身份證和閱讀器之間的通信是經過加密的 。</a:t>
            </a:r>
          </a:p>
        </p:txBody>
      </p:sp>
      <p:pic>
        <p:nvPicPr>
          <p:cNvPr id="29698" name="Picture 2" descr="數位身分證即將上路，我們準備好改變了嗎？">
            <a:extLst>
              <a:ext uri="{FF2B5EF4-FFF2-40B4-BE49-F238E27FC236}">
                <a16:creationId xmlns:a16="http://schemas.microsoft.com/office/drawing/2014/main" id="{10F3E367-B575-402F-AB2A-7A20FDA60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27369"/>
            <a:ext cx="5922578" cy="3483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06E8D33-0D9F-4804-914E-D7283A8F9F1C}"/>
              </a:ext>
            </a:extLst>
          </p:cNvPr>
          <p:cNvSpPr>
            <a:spLocks noGrp="1" noChangeArrowheads="1"/>
          </p:cNvSpPr>
          <p:nvPr>
            <p:ph type="body" idx="1"/>
          </p:nvPr>
        </p:nvSpPr>
        <p:spPr>
          <a:xfrm>
            <a:off x="827584" y="840041"/>
            <a:ext cx="7633742" cy="3593591"/>
          </a:xfrm>
        </p:spPr>
        <p:txBody>
          <a:bodyPr/>
          <a:lstStyle/>
          <a:p>
            <a:pPr eaLnBrk="1" hangingPunct="1">
              <a:buFont typeface="Wingdings" panose="05000000000000000000" pitchFamily="2" charset="2"/>
              <a:buNone/>
            </a:pPr>
            <a:r>
              <a:rPr lang="en-US" altLang="zh-CN" b="1" dirty="0">
                <a:ea typeface="SimSun" panose="02010600030101010101" pitchFamily="2" charset="-122"/>
              </a:rPr>
              <a:t>3.</a:t>
            </a:r>
            <a:r>
              <a:rPr lang="zh-CN" altLang="en-US" b="1" dirty="0">
                <a:ea typeface="SimSun" panose="02010600030101010101" pitchFamily="2" charset="-122"/>
              </a:rPr>
              <a:t>日常生活中的</a:t>
            </a:r>
            <a:r>
              <a:rPr lang="en-US" altLang="zh-CN" b="1" dirty="0">
                <a:ea typeface="SimSun" panose="02010600030101010101" pitchFamily="2" charset="-122"/>
              </a:rPr>
              <a:t>RFID</a:t>
            </a:r>
            <a:r>
              <a:rPr lang="zh-CN" altLang="en-US" b="1" dirty="0">
                <a:ea typeface="SimSun" panose="02010600030101010101" pitchFamily="2" charset="-122"/>
              </a:rPr>
              <a:t>技術</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2</a:t>
            </a:r>
            <a:r>
              <a:rPr lang="zh-CN" altLang="en-US" b="1" dirty="0">
                <a:ea typeface="SimSun" panose="02010600030101010101" pitchFamily="2" charset="-122"/>
              </a:rPr>
              <a:t>）典型應用</a:t>
            </a:r>
            <a:r>
              <a:rPr lang="en-US" altLang="zh-CN" b="1" dirty="0">
                <a:ea typeface="SimSun" panose="02010600030101010101" pitchFamily="2" charset="-122"/>
              </a:rPr>
              <a:t>—</a:t>
            </a:r>
            <a:r>
              <a:rPr lang="zh-CN" altLang="en-US" b="1" dirty="0">
                <a:ea typeface="SimSun" panose="02010600030101010101" pitchFamily="2" charset="-122"/>
              </a:rPr>
              <a:t>汽車防盜</a:t>
            </a: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1267" name="Text Box 3">
            <a:extLst>
              <a:ext uri="{FF2B5EF4-FFF2-40B4-BE49-F238E27FC236}">
                <a16:creationId xmlns:a16="http://schemas.microsoft.com/office/drawing/2014/main" id="{472D57BE-79FA-47FF-97A3-762DE5C5775D}"/>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
        <p:nvSpPr>
          <p:cNvPr id="11268" name="Text Box 7">
            <a:extLst>
              <a:ext uri="{FF2B5EF4-FFF2-40B4-BE49-F238E27FC236}">
                <a16:creationId xmlns:a16="http://schemas.microsoft.com/office/drawing/2014/main" id="{1EB36B49-4A0B-4BF7-8F2B-45A47EBD9C71}"/>
              </a:ext>
            </a:extLst>
          </p:cNvPr>
          <p:cNvSpPr txBox="1">
            <a:spLocks noChangeArrowheads="1"/>
          </p:cNvSpPr>
          <p:nvPr/>
        </p:nvSpPr>
        <p:spPr bwMode="auto">
          <a:xfrm>
            <a:off x="1187450" y="3933825"/>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zh-CN">
                <a:ea typeface="SimSun" panose="02010600030101010101" pitchFamily="2" charset="-122"/>
              </a:rPr>
              <a:t>RFID</a:t>
            </a:r>
            <a:r>
              <a:rPr lang="zh-CN" altLang="en-US">
                <a:ea typeface="SimSun" panose="02010600030101010101" pitchFamily="2" charset="-122"/>
              </a:rPr>
              <a:t>汽車防盜鎖 </a:t>
            </a:r>
          </a:p>
        </p:txBody>
      </p:sp>
      <p:sp>
        <p:nvSpPr>
          <p:cNvPr id="11269" name="Text Box 8">
            <a:extLst>
              <a:ext uri="{FF2B5EF4-FFF2-40B4-BE49-F238E27FC236}">
                <a16:creationId xmlns:a16="http://schemas.microsoft.com/office/drawing/2014/main" id="{C9C70300-074F-4847-A82D-FD630F92FA29}"/>
              </a:ext>
            </a:extLst>
          </p:cNvPr>
          <p:cNvSpPr txBox="1">
            <a:spLocks noChangeArrowheads="1"/>
          </p:cNvSpPr>
          <p:nvPr/>
        </p:nvSpPr>
        <p:spPr bwMode="auto">
          <a:xfrm>
            <a:off x="525436" y="4202799"/>
            <a:ext cx="44646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en-US" altLang="zh-CN" dirty="0">
                <a:solidFill>
                  <a:srgbClr val="FF0000"/>
                </a:solidFill>
                <a:ea typeface="SimSun" panose="02010600030101010101" pitchFamily="2" charset="-122"/>
              </a:rPr>
              <a:t>RFID</a:t>
            </a:r>
            <a:r>
              <a:rPr lang="zh-CN" altLang="en-US" dirty="0">
                <a:solidFill>
                  <a:srgbClr val="FF0000"/>
                </a:solidFill>
                <a:ea typeface="SimSun" panose="02010600030101010101" pitchFamily="2" charset="-122"/>
              </a:rPr>
              <a:t>汽車防盜鎖的基本原理</a:t>
            </a:r>
            <a:r>
              <a:rPr lang="zh-CN" altLang="en-US" dirty="0">
                <a:ea typeface="SimSun" panose="02010600030101010101" pitchFamily="2" charset="-122"/>
              </a:rPr>
              <a:t> </a:t>
            </a:r>
            <a:r>
              <a:rPr lang="zh-CN" altLang="en-US" dirty="0">
                <a:solidFill>
                  <a:srgbClr val="FF0000"/>
                </a:solidFill>
                <a:ea typeface="SimSun" panose="02010600030101010101" pitchFamily="2" charset="-122"/>
              </a:rPr>
              <a:t>：</a:t>
            </a:r>
          </a:p>
        </p:txBody>
      </p:sp>
      <p:sp>
        <p:nvSpPr>
          <p:cNvPr id="11270" name="Text Box 9">
            <a:extLst>
              <a:ext uri="{FF2B5EF4-FFF2-40B4-BE49-F238E27FC236}">
                <a16:creationId xmlns:a16="http://schemas.microsoft.com/office/drawing/2014/main" id="{3D3C228C-BA79-4B6C-A13A-8EB67968A72F}"/>
              </a:ext>
            </a:extLst>
          </p:cNvPr>
          <p:cNvSpPr txBox="1">
            <a:spLocks noChangeArrowheads="1"/>
          </p:cNvSpPr>
          <p:nvPr/>
        </p:nvSpPr>
        <p:spPr bwMode="auto">
          <a:xfrm>
            <a:off x="683568" y="4652963"/>
            <a:ext cx="8390582"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lang="zh-CN" altLang="en-US" dirty="0">
                <a:ea typeface="SimSun" panose="02010600030101010101" pitchFamily="2" charset="-122"/>
              </a:rPr>
              <a:t> </a:t>
            </a:r>
            <a:r>
              <a:rPr lang="zh-CN" altLang="en-US" dirty="0">
                <a:solidFill>
                  <a:srgbClr val="FF0000"/>
                </a:solidFill>
                <a:ea typeface="SimSun" panose="02010600030101010101" pitchFamily="2" charset="-122"/>
              </a:rPr>
              <a:t>汽車防盜是射頻識別技術的較新應用。</a:t>
            </a:r>
            <a:r>
              <a:rPr lang="zh-CN" altLang="en-US" dirty="0">
                <a:ea typeface="SimSun" panose="02010600030101010101" pitchFamily="2" charset="-122"/>
              </a:rPr>
              <a:t>已經開發出足夠小的應答器，能夠封裝到汽車鑰匙裡。</a:t>
            </a:r>
            <a:r>
              <a:rPr lang="zh-CN" altLang="en-US" dirty="0">
                <a:solidFill>
                  <a:srgbClr val="FF0000"/>
                </a:solidFill>
                <a:ea typeface="SimSun" panose="02010600030101010101" pitchFamily="2" charset="-122"/>
              </a:rPr>
              <a:t>該鑰匙中含有特定的應答器，在汽車上裝有閱讀器</a:t>
            </a:r>
            <a:r>
              <a:rPr lang="zh-CN" altLang="en-US" dirty="0">
                <a:ea typeface="SimSun" panose="02010600030101010101" pitchFamily="2" charset="-122"/>
              </a:rPr>
              <a:t>。當鑰匙插入到點火器中時，閱讀器能夠辨識鑰匙的身份。如果閱讀器接收不到射頻卡發送來的特定信號，汽車的引擎將不會發動。 </a:t>
            </a:r>
          </a:p>
        </p:txBody>
      </p:sp>
      <p:pic>
        <p:nvPicPr>
          <p:cNvPr id="11271" name="Picture 10" descr="imagesCAUMUS4N">
            <a:extLst>
              <a:ext uri="{FF2B5EF4-FFF2-40B4-BE49-F238E27FC236}">
                <a16:creationId xmlns:a16="http://schemas.microsoft.com/office/drawing/2014/main" id="{AA535096-D888-44FF-B263-773B98B28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25" y="2350293"/>
            <a:ext cx="20875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1" descr="imagesCAUAF05A">
            <a:extLst>
              <a:ext uri="{FF2B5EF4-FFF2-40B4-BE49-F238E27FC236}">
                <a16:creationId xmlns:a16="http://schemas.microsoft.com/office/drawing/2014/main" id="{EA0C622F-6684-48CB-8BA6-81A0EC0E1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831" y="2316616"/>
            <a:ext cx="18002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2" descr="DCAVIRDUYCA4K93LNCA3CFCPECATHIXETCAZ5USJZCAO7210RCAAC996KCAXDRV90CAE814OECAAKZYX4CA289TVJCA42CYL8CAILCII4CAW5H45GCAXY5D30CABJXQ22CAUBWB0PCANYBAU3CAOHVKHMCA7HBGAA">
            <a:extLst>
              <a:ext uri="{FF2B5EF4-FFF2-40B4-BE49-F238E27FC236}">
                <a16:creationId xmlns:a16="http://schemas.microsoft.com/office/drawing/2014/main" id="{3AE94E94-AD9E-4CE3-9F57-7D9BFF1AF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276475"/>
            <a:ext cx="20891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D909654-5903-447D-A786-E3969A43B0E4}"/>
              </a:ext>
            </a:extLst>
          </p:cNvPr>
          <p:cNvSpPr>
            <a:spLocks noGrp="1" noChangeArrowheads="1"/>
          </p:cNvSpPr>
          <p:nvPr>
            <p:ph type="body" idx="1"/>
          </p:nvPr>
        </p:nvSpPr>
        <p:spPr>
          <a:xfrm>
            <a:off x="1043608" y="985837"/>
            <a:ext cx="7633742" cy="3593591"/>
          </a:xfrm>
        </p:spPr>
        <p:txBody>
          <a:bodyPr/>
          <a:lstStyle/>
          <a:p>
            <a:pPr eaLnBrk="1" hangingPunct="1">
              <a:buFont typeface="Wingdings" panose="05000000000000000000" pitchFamily="2" charset="2"/>
              <a:buNone/>
            </a:pPr>
            <a:r>
              <a:rPr lang="en-US" altLang="zh-CN" b="1" dirty="0">
                <a:ea typeface="SimSun" panose="02010600030101010101" pitchFamily="2" charset="-122"/>
              </a:rPr>
              <a:t>3.</a:t>
            </a:r>
            <a:r>
              <a:rPr lang="zh-CN" altLang="en-US" b="1" dirty="0">
                <a:ea typeface="SimSun" panose="02010600030101010101" pitchFamily="2" charset="-122"/>
              </a:rPr>
              <a:t>日常生活中的</a:t>
            </a:r>
            <a:r>
              <a:rPr lang="en-US" altLang="zh-CN" b="1" dirty="0">
                <a:ea typeface="SimSun" panose="02010600030101010101" pitchFamily="2" charset="-122"/>
              </a:rPr>
              <a:t>RFID</a:t>
            </a:r>
            <a:r>
              <a:rPr lang="zh-CN" altLang="en-US" b="1" dirty="0">
                <a:ea typeface="SimSun" panose="02010600030101010101" pitchFamily="2" charset="-122"/>
              </a:rPr>
              <a:t>技術</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2</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遠距離識別停車場管理系統</a:t>
            </a:r>
            <a:r>
              <a:rPr lang="zh-CN" altLang="en-US" dirty="0">
                <a:ea typeface="SimSun" panose="02010600030101010101" pitchFamily="2" charset="-122"/>
              </a:rPr>
              <a:t> </a:t>
            </a: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2291" name="Text Box 3">
            <a:extLst>
              <a:ext uri="{FF2B5EF4-FFF2-40B4-BE49-F238E27FC236}">
                <a16:creationId xmlns:a16="http://schemas.microsoft.com/office/drawing/2014/main" id="{86F3CF27-6154-419A-83EF-132F35050B34}"/>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
        <p:nvSpPr>
          <p:cNvPr id="12292" name="Text Box 4">
            <a:extLst>
              <a:ext uri="{FF2B5EF4-FFF2-40B4-BE49-F238E27FC236}">
                <a16:creationId xmlns:a16="http://schemas.microsoft.com/office/drawing/2014/main" id="{B9977953-5F11-49D1-AC24-A02D71CE756B}"/>
              </a:ext>
            </a:extLst>
          </p:cNvPr>
          <p:cNvSpPr txBox="1">
            <a:spLocks noChangeArrowheads="1"/>
          </p:cNvSpPr>
          <p:nvPr/>
        </p:nvSpPr>
        <p:spPr bwMode="auto">
          <a:xfrm>
            <a:off x="2124075" y="5805488"/>
            <a:ext cx="612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zh-CN">
                <a:solidFill>
                  <a:srgbClr val="FF0000"/>
                </a:solidFill>
                <a:ea typeface="SimSun" panose="02010600030101010101" pitchFamily="2" charset="-122"/>
              </a:rPr>
              <a:t>RFID</a:t>
            </a:r>
            <a:r>
              <a:rPr lang="zh-CN" altLang="en-US">
                <a:solidFill>
                  <a:srgbClr val="FF0000"/>
                </a:solidFill>
                <a:ea typeface="SimSun" panose="02010600030101010101" pitchFamily="2" charset="-122"/>
              </a:rPr>
              <a:t>遠距離識別車輛管理系統示意圖 </a:t>
            </a:r>
          </a:p>
        </p:txBody>
      </p:sp>
      <p:pic>
        <p:nvPicPr>
          <p:cNvPr id="12293" name="Picture 10" descr="olds_product-rfid">
            <a:extLst>
              <a:ext uri="{FF2B5EF4-FFF2-40B4-BE49-F238E27FC236}">
                <a16:creationId xmlns:a16="http://schemas.microsoft.com/office/drawing/2014/main" id="{0A728130-A999-483F-8B10-44854E1B9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205038"/>
            <a:ext cx="56896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2FDF9DA-FDAA-43AD-8FC2-ED4FD7449F6C}"/>
              </a:ext>
            </a:extLst>
          </p:cNvPr>
          <p:cNvSpPr>
            <a:spLocks noGrp="1" noChangeArrowheads="1"/>
          </p:cNvSpPr>
          <p:nvPr>
            <p:ph type="body" idx="1"/>
          </p:nvPr>
        </p:nvSpPr>
        <p:spPr>
          <a:xfrm>
            <a:off x="755129" y="1101978"/>
            <a:ext cx="7633742" cy="3593591"/>
          </a:xfrm>
        </p:spPr>
        <p:txBody>
          <a:bodyPr>
            <a:normAutofit fontScale="925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en-US" altLang="zh-CN" dirty="0">
                <a:ea typeface="SimSun" panose="02010600030101010101" pitchFamily="2" charset="-122"/>
              </a:rPr>
              <a:t>. </a:t>
            </a:r>
            <a:r>
              <a:rPr lang="en-US" altLang="zh-CN" b="1" dirty="0">
                <a:ea typeface="SimSun" panose="02010600030101010101" pitchFamily="2" charset="-122"/>
              </a:rPr>
              <a:t>RFID</a:t>
            </a:r>
            <a:r>
              <a:rPr lang="zh-CN" altLang="en-US" b="1" dirty="0">
                <a:ea typeface="SimSun" panose="02010600030101010101" pitchFamily="2" charset="-122"/>
              </a:rPr>
              <a:t>適用的行業</a:t>
            </a:r>
            <a:r>
              <a:rPr lang="zh-CN" altLang="en-US" dirty="0">
                <a:ea typeface="SimSun" panose="02010600030101010101" pitchFamily="2" charset="-122"/>
              </a:rPr>
              <a:t> </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1</a:t>
            </a:r>
            <a:r>
              <a:rPr lang="zh-CN" altLang="en-US" b="1" dirty="0">
                <a:ea typeface="SimSun" panose="02010600030101010101" pitchFamily="2" charset="-122"/>
              </a:rPr>
              <a:t>）零售流通產業</a:t>
            </a: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3315" name="Text Box 3">
            <a:extLst>
              <a:ext uri="{FF2B5EF4-FFF2-40B4-BE49-F238E27FC236}">
                <a16:creationId xmlns:a16="http://schemas.microsoft.com/office/drawing/2014/main" id="{F9E2E64D-115C-4C88-81CD-2B0B53B1EED7}"/>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13316" name="Picture 4" descr="TCAI4VFSUCAJLJCYVCAQGP5ETCA1PWPPWCAMTV8NHCA127386CA3VFHA8CABXNW98CAPM59WICAYHVW3ACAEECLXYCA4Z7EBTCA482CG7CAX020THCALSW0P0CA4FPNKWCAGZAMETCAUQ0YG1CAHGY22LCAE4PHKD">
            <a:extLst>
              <a:ext uri="{FF2B5EF4-FFF2-40B4-BE49-F238E27FC236}">
                <a16:creationId xmlns:a16="http://schemas.microsoft.com/office/drawing/2014/main" id="{E0ADD81C-4C30-41EC-91FF-7BB8C273C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420938"/>
            <a:ext cx="1800225"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descr="9CAN52RWECA9N397ACAOKHY2CCAC2BKNRCAEI1B44CA740MBACAB71TZ9CAAC79WICAIJ2EWGCAQD2DJDCA3O4DQECAATZM8WCAAQY2S5CADUVWCXCAGSFPHDCAANECRWCA2AY5J7CASLICCGCAYOFP1OCAO2L9N5">
            <a:extLst>
              <a:ext uri="{FF2B5EF4-FFF2-40B4-BE49-F238E27FC236}">
                <a16:creationId xmlns:a16="http://schemas.microsoft.com/office/drawing/2014/main" id="{223D96FE-3E68-4522-B888-8A0CB91EB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276475"/>
            <a:ext cx="1871663"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6" descr="0CA1Y4NSJCA4VSH7KCAC4Q1JXCA1UC55PCAO9AWCOCAF4I60WCAI178G1CAXBPK54CAL759V1CAZX3AJ6CA9EJPR1CAG0S2EOCAGZLPA3CATD7H03CAQ7R2S9CA702NH8CA206T1ICA0ZW8RDCAQTBTU7CAMBP2ML">
            <a:extLst>
              <a:ext uri="{FF2B5EF4-FFF2-40B4-BE49-F238E27FC236}">
                <a16:creationId xmlns:a16="http://schemas.microsoft.com/office/drawing/2014/main" id="{526DC316-53C6-4846-8184-1B4C277E5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2276475"/>
            <a:ext cx="2016125"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 Box 7">
            <a:extLst>
              <a:ext uri="{FF2B5EF4-FFF2-40B4-BE49-F238E27FC236}">
                <a16:creationId xmlns:a16="http://schemas.microsoft.com/office/drawing/2014/main" id="{3AF4E46C-168D-4C50-AB5E-94A347BD2B85}"/>
              </a:ext>
            </a:extLst>
          </p:cNvPr>
          <p:cNvSpPr txBox="1">
            <a:spLocks noChangeArrowheads="1"/>
          </p:cNvSpPr>
          <p:nvPr/>
        </p:nvSpPr>
        <p:spPr bwMode="auto">
          <a:xfrm>
            <a:off x="1979613" y="3860800"/>
            <a:ext cx="4392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ea typeface="SimSun" panose="02010600030101010101" pitchFamily="2" charset="-122"/>
              </a:rPr>
              <a:t> </a:t>
            </a:r>
            <a:r>
              <a:rPr lang="zh-CN" altLang="en-US">
                <a:solidFill>
                  <a:srgbClr val="FF0000"/>
                </a:solidFill>
                <a:ea typeface="SimSun" panose="02010600030101010101" pitchFamily="2" charset="-122"/>
              </a:rPr>
              <a:t>應用於零售流通產業結帳卡</a:t>
            </a:r>
            <a:r>
              <a:rPr lang="zh-CN" altLang="en-US">
                <a:ea typeface="SimSun" panose="02010600030101010101" pitchFamily="2" charset="-122"/>
              </a:rPr>
              <a:t> </a:t>
            </a:r>
          </a:p>
        </p:txBody>
      </p:sp>
      <p:sp>
        <p:nvSpPr>
          <p:cNvPr id="13320" name="Text Box 8">
            <a:extLst>
              <a:ext uri="{FF2B5EF4-FFF2-40B4-BE49-F238E27FC236}">
                <a16:creationId xmlns:a16="http://schemas.microsoft.com/office/drawing/2014/main" id="{31A5F36C-0281-4E4F-9212-70300A54452D}"/>
              </a:ext>
            </a:extLst>
          </p:cNvPr>
          <p:cNvSpPr txBox="1">
            <a:spLocks noChangeArrowheads="1"/>
          </p:cNvSpPr>
          <p:nvPr/>
        </p:nvSpPr>
        <p:spPr bwMode="auto">
          <a:xfrm>
            <a:off x="900113" y="4365625"/>
            <a:ext cx="76327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a:solidFill>
                  <a:srgbClr val="FF0000"/>
                </a:solidFill>
                <a:ea typeface="SimSun" panose="02010600030101010101" pitchFamily="2" charset="-122"/>
              </a:rPr>
              <a:t>       常常受不了在大賣場結帳時大排長龍的等待嗎？</a:t>
            </a:r>
            <a:r>
              <a:rPr lang="zh-CN" altLang="en-US">
                <a:ea typeface="SimSun" panose="02010600030101010101" pitchFamily="2" charset="-122"/>
              </a:rPr>
              <a:t>如果每個商品上都貼有</a:t>
            </a:r>
            <a:r>
              <a:rPr lang="en-US" altLang="zh-CN">
                <a:ea typeface="SimSun" panose="02010600030101010101" pitchFamily="2" charset="-122"/>
              </a:rPr>
              <a:t>RFID</a:t>
            </a:r>
            <a:r>
              <a:rPr lang="zh-CN" altLang="en-US">
                <a:ea typeface="SimSun" panose="02010600030101010101" pitchFamily="2" charset="-122"/>
              </a:rPr>
              <a:t>標籤的話，只要將整個購物車推過一道裝有感應器的門，即可瞬間完成結帳，既方便又有效率。</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674" y="260648"/>
            <a:ext cx="8231782"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6574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3684854-EF6B-4F21-AE74-BA56A09C4CB2}"/>
              </a:ext>
            </a:extLst>
          </p:cNvPr>
          <p:cNvSpPr>
            <a:spLocks noGrp="1" noChangeArrowheads="1"/>
          </p:cNvSpPr>
          <p:nvPr>
            <p:ph type="body" idx="1"/>
          </p:nvPr>
        </p:nvSpPr>
        <p:spPr>
          <a:xfrm>
            <a:off x="540420" y="922004"/>
            <a:ext cx="7633742" cy="3593591"/>
          </a:xfrm>
        </p:spPr>
        <p:txBody>
          <a:bodyPr>
            <a:normAutofit fontScale="925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en-US" altLang="zh-CN" dirty="0">
                <a:ea typeface="SimSun" panose="02010600030101010101" pitchFamily="2" charset="-122"/>
              </a:rPr>
              <a:t>. </a:t>
            </a:r>
            <a:r>
              <a:rPr lang="en-US" altLang="zh-CN" b="1" dirty="0">
                <a:ea typeface="SimSun" panose="02010600030101010101" pitchFamily="2" charset="-122"/>
              </a:rPr>
              <a:t>RFID</a:t>
            </a:r>
            <a:r>
              <a:rPr lang="zh-CN" altLang="en-US" b="1" dirty="0">
                <a:ea typeface="SimSun" panose="02010600030101010101" pitchFamily="2" charset="-122"/>
              </a:rPr>
              <a:t>適用的行業</a:t>
            </a:r>
            <a:r>
              <a:rPr lang="zh-CN" altLang="en-US" dirty="0">
                <a:ea typeface="SimSun" panose="02010600030101010101" pitchFamily="2" charset="-122"/>
              </a:rPr>
              <a:t> </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2</a:t>
            </a:r>
            <a:r>
              <a:rPr lang="zh-CN" altLang="en-US" b="1" dirty="0">
                <a:ea typeface="SimSun" panose="02010600030101010101" pitchFamily="2" charset="-122"/>
              </a:rPr>
              <a:t>）醫療產業</a:t>
            </a: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4339" name="Text Box 3">
            <a:extLst>
              <a:ext uri="{FF2B5EF4-FFF2-40B4-BE49-F238E27FC236}">
                <a16:creationId xmlns:a16="http://schemas.microsoft.com/office/drawing/2014/main" id="{EBA1E725-157D-4D54-83F7-1602F22D46B0}"/>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14340" name="Picture 9">
            <a:extLst>
              <a:ext uri="{FF2B5EF4-FFF2-40B4-BE49-F238E27FC236}">
                <a16:creationId xmlns:a16="http://schemas.microsoft.com/office/drawing/2014/main" id="{2F4E2868-E2D7-449A-8E5E-8605C25A9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2060575"/>
            <a:ext cx="5435600"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10" descr="bilind">
            <a:extLst>
              <a:ext uri="{FF2B5EF4-FFF2-40B4-BE49-F238E27FC236}">
                <a16:creationId xmlns:a16="http://schemas.microsoft.com/office/drawing/2014/main" id="{D9B80A0D-44C9-4624-83FF-CD4869E9E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860800"/>
            <a:ext cx="4751387"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11">
            <a:extLst>
              <a:ext uri="{FF2B5EF4-FFF2-40B4-BE49-F238E27FC236}">
                <a16:creationId xmlns:a16="http://schemas.microsoft.com/office/drawing/2014/main" id="{06D9C7D9-A4CB-43BB-8194-A21831B30ED3}"/>
              </a:ext>
            </a:extLst>
          </p:cNvPr>
          <p:cNvSpPr txBox="1">
            <a:spLocks noChangeArrowheads="1"/>
          </p:cNvSpPr>
          <p:nvPr/>
        </p:nvSpPr>
        <p:spPr bwMode="auto">
          <a:xfrm>
            <a:off x="5099050" y="5962650"/>
            <a:ext cx="2663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zh-CN" altLang="en-US" sz="2800">
                <a:latin typeface="Verdana" panose="020B0604030504040204" pitchFamily="34" charset="0"/>
                <a:ea typeface="SimSun" panose="02010600030101010101" pitchFamily="2" charset="-122"/>
              </a:rPr>
              <a:t>（</a:t>
            </a:r>
            <a:r>
              <a:rPr lang="en-US" altLang="zh-CN" sz="2800">
                <a:latin typeface="Verdana" panose="020B0604030504040204" pitchFamily="34" charset="0"/>
                <a:ea typeface="SimSun" panose="02010600030101010101" pitchFamily="2" charset="-122"/>
              </a:rPr>
              <a:t>3</a:t>
            </a:r>
            <a:r>
              <a:rPr lang="zh-CN" altLang="en-US" sz="2800">
                <a:latin typeface="Verdana" panose="020B0604030504040204" pitchFamily="34" charset="0"/>
                <a:ea typeface="SimSun" panose="02010600030101010101" pitchFamily="2" charset="-122"/>
              </a:rPr>
              <a:t>）汽車產業</a:t>
            </a:r>
            <a:r>
              <a:rPr lang="zh-CN" altLang="en-US">
                <a:ea typeface="SimSun" panose="02010600030101010101" pitchFamily="2" charset="-122"/>
              </a:rPr>
              <a:t>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11EA76C-8EAD-4422-9FD0-5BDAF8632AD2}"/>
              </a:ext>
            </a:extLst>
          </p:cNvPr>
          <p:cNvSpPr>
            <a:spLocks noGrp="1" noChangeArrowheads="1"/>
          </p:cNvSpPr>
          <p:nvPr>
            <p:ph type="body" idx="1"/>
          </p:nvPr>
        </p:nvSpPr>
        <p:spPr>
          <a:xfrm>
            <a:off x="938758" y="1052736"/>
            <a:ext cx="7633742" cy="3593591"/>
          </a:xfrm>
        </p:spPr>
        <p:txBody>
          <a:bodyPr>
            <a:normAutofit fontScale="925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en-US" altLang="zh-CN" dirty="0">
                <a:ea typeface="SimSun" panose="02010600030101010101" pitchFamily="2" charset="-122"/>
              </a:rPr>
              <a:t>. </a:t>
            </a:r>
            <a:r>
              <a:rPr lang="en-US" altLang="zh-CN" b="1" dirty="0">
                <a:ea typeface="SimSun" panose="02010600030101010101" pitchFamily="2" charset="-122"/>
              </a:rPr>
              <a:t>RFID</a:t>
            </a:r>
            <a:r>
              <a:rPr lang="zh-CN" altLang="en-US" b="1" dirty="0">
                <a:ea typeface="SimSun" panose="02010600030101010101" pitchFamily="2" charset="-122"/>
              </a:rPr>
              <a:t>適用的行業</a:t>
            </a:r>
            <a:r>
              <a:rPr lang="zh-CN" altLang="en-US" dirty="0">
                <a:ea typeface="SimSun" panose="02010600030101010101" pitchFamily="2" charset="-122"/>
              </a:rPr>
              <a:t> </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4</a:t>
            </a:r>
            <a:r>
              <a:rPr lang="zh-CN" altLang="en-US" b="1" dirty="0">
                <a:ea typeface="SimSun" panose="02010600030101010101" pitchFamily="2" charset="-122"/>
              </a:rPr>
              <a:t>）物流產業</a:t>
            </a:r>
            <a:r>
              <a:rPr lang="zh-CN" altLang="en-US" dirty="0">
                <a:ea typeface="SimSun" panose="02010600030101010101" pitchFamily="2" charset="-122"/>
              </a:rPr>
              <a:t> </a:t>
            </a: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5363" name="Text Box 3">
            <a:extLst>
              <a:ext uri="{FF2B5EF4-FFF2-40B4-BE49-F238E27FC236}">
                <a16:creationId xmlns:a16="http://schemas.microsoft.com/office/drawing/2014/main" id="{5241CE5C-D91E-42A3-BE53-ADBDB22F100C}"/>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sp>
        <p:nvSpPr>
          <p:cNvPr id="15364" name="Text Box 6">
            <a:extLst>
              <a:ext uri="{FF2B5EF4-FFF2-40B4-BE49-F238E27FC236}">
                <a16:creationId xmlns:a16="http://schemas.microsoft.com/office/drawing/2014/main" id="{3DD22E24-5327-4AEE-AF93-B3B450C9EE49}"/>
              </a:ext>
            </a:extLst>
          </p:cNvPr>
          <p:cNvSpPr txBox="1">
            <a:spLocks noChangeArrowheads="1"/>
          </p:cNvSpPr>
          <p:nvPr/>
        </p:nvSpPr>
        <p:spPr bwMode="auto">
          <a:xfrm>
            <a:off x="6334125" y="5949950"/>
            <a:ext cx="2306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zh-CN" altLang="en-US" sz="2800">
                <a:latin typeface="Verdana" panose="020B0604030504040204" pitchFamily="34" charset="0"/>
                <a:ea typeface="SimSun" panose="02010600030101010101" pitchFamily="2" charset="-122"/>
              </a:rPr>
              <a:t>（</a:t>
            </a:r>
            <a:r>
              <a:rPr lang="en-US" altLang="zh-CN" sz="2800">
                <a:latin typeface="Verdana" panose="020B0604030504040204" pitchFamily="34" charset="0"/>
                <a:ea typeface="SimSun" panose="02010600030101010101" pitchFamily="2" charset="-122"/>
              </a:rPr>
              <a:t>5</a:t>
            </a:r>
            <a:r>
              <a:rPr lang="zh-CN" altLang="en-US" sz="2800">
                <a:latin typeface="Verdana" panose="020B0604030504040204" pitchFamily="34" charset="0"/>
                <a:ea typeface="SimSun" panose="02010600030101010101" pitchFamily="2" charset="-122"/>
              </a:rPr>
              <a:t>）服飾業</a:t>
            </a:r>
            <a:r>
              <a:rPr lang="zh-CN" altLang="en-US">
                <a:ea typeface="SimSun" panose="02010600030101010101" pitchFamily="2" charset="-122"/>
              </a:rPr>
              <a:t> </a:t>
            </a:r>
          </a:p>
        </p:txBody>
      </p:sp>
      <p:pic>
        <p:nvPicPr>
          <p:cNvPr id="15365" name="Picture 7">
            <a:extLst>
              <a:ext uri="{FF2B5EF4-FFF2-40B4-BE49-F238E27FC236}">
                <a16:creationId xmlns:a16="http://schemas.microsoft.com/office/drawing/2014/main" id="{429519AE-8792-4B17-BB84-4457A95A0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14"/>
          <a:stretch>
            <a:fillRect/>
          </a:stretch>
        </p:blipFill>
        <p:spPr bwMode="auto">
          <a:xfrm>
            <a:off x="3563938" y="2060575"/>
            <a:ext cx="5580062"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8">
            <a:extLst>
              <a:ext uri="{FF2B5EF4-FFF2-40B4-BE49-F238E27FC236}">
                <a16:creationId xmlns:a16="http://schemas.microsoft.com/office/drawing/2014/main" id="{80DCF88A-8A98-4C4B-BD96-51F6F4789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1163"/>
            <a:ext cx="649605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9134138-A65E-4D7C-9A36-7C1AF22EEF63}"/>
              </a:ext>
            </a:extLst>
          </p:cNvPr>
          <p:cNvSpPr>
            <a:spLocks noGrp="1" noChangeArrowheads="1"/>
          </p:cNvSpPr>
          <p:nvPr>
            <p:ph type="body" idx="1"/>
          </p:nvPr>
        </p:nvSpPr>
        <p:spPr>
          <a:xfrm>
            <a:off x="938758" y="1128451"/>
            <a:ext cx="7633742" cy="3593591"/>
          </a:xfrm>
        </p:spPr>
        <p:txBody>
          <a:bodyPr>
            <a:normAutofit fontScale="92500" lnSpcReduction="20000"/>
          </a:bodyPr>
          <a:lstStyle/>
          <a:p>
            <a:pPr eaLnBrk="1" hangingPunct="1">
              <a:buFont typeface="Wingdings" panose="05000000000000000000" pitchFamily="2" charset="2"/>
              <a:buNone/>
            </a:pPr>
            <a:r>
              <a:rPr lang="en-US" altLang="zh-CN" b="1" dirty="0">
                <a:ea typeface="SimSun" panose="02010600030101010101" pitchFamily="2" charset="-122"/>
              </a:rPr>
              <a:t>3</a:t>
            </a:r>
            <a:r>
              <a:rPr lang="en-US" altLang="zh-CN" dirty="0">
                <a:ea typeface="SimSun" panose="02010600030101010101" pitchFamily="2" charset="-122"/>
              </a:rPr>
              <a:t>. </a:t>
            </a:r>
            <a:r>
              <a:rPr lang="en-US" altLang="zh-CN" b="1" dirty="0">
                <a:ea typeface="SimSun" panose="02010600030101010101" pitchFamily="2" charset="-122"/>
              </a:rPr>
              <a:t>RFID</a:t>
            </a:r>
            <a:r>
              <a:rPr lang="zh-CN" altLang="en-US" b="1" dirty="0">
                <a:ea typeface="SimSun" panose="02010600030101010101" pitchFamily="2" charset="-122"/>
              </a:rPr>
              <a:t>適用的行業</a:t>
            </a:r>
            <a:r>
              <a:rPr lang="zh-CN" altLang="en-US" dirty="0">
                <a:ea typeface="SimSun" panose="02010600030101010101" pitchFamily="2" charset="-122"/>
              </a:rPr>
              <a:t> </a:t>
            </a:r>
            <a:r>
              <a:rPr lang="zh-CN" altLang="en-US" b="1" dirty="0">
                <a:ea typeface="SimSun" panose="02010600030101010101" pitchFamily="2" charset="-122"/>
              </a:rPr>
              <a:t>？</a:t>
            </a:r>
          </a:p>
          <a:p>
            <a:pPr eaLnBrk="1" hangingPunct="1">
              <a:buFont typeface="Wingdings" panose="05000000000000000000" pitchFamily="2" charset="2"/>
              <a:buNone/>
            </a:pPr>
            <a:r>
              <a:rPr lang="en-US" altLang="zh-CN" b="1" dirty="0">
                <a:ea typeface="SimSun" panose="02010600030101010101" pitchFamily="2" charset="-122"/>
              </a:rPr>
              <a:t>    </a:t>
            </a:r>
            <a:r>
              <a:rPr lang="zh-CN" altLang="en-US" b="1" dirty="0">
                <a:ea typeface="SimSun" panose="02010600030101010101" pitchFamily="2" charset="-122"/>
              </a:rPr>
              <a:t>（</a:t>
            </a:r>
            <a:r>
              <a:rPr lang="en-US" altLang="zh-CN" b="1" dirty="0">
                <a:ea typeface="SimSun" panose="02010600030101010101" pitchFamily="2" charset="-122"/>
              </a:rPr>
              <a:t>6</a:t>
            </a:r>
            <a:r>
              <a:rPr lang="zh-CN" altLang="en-US" b="1" dirty="0">
                <a:ea typeface="SimSun" panose="02010600030101010101" pitchFamily="2" charset="-122"/>
              </a:rPr>
              <a:t>）智</a:t>
            </a:r>
            <a:r>
              <a:rPr lang="zh-TW" altLang="en-US" b="1" dirty="0">
                <a:ea typeface="SimSun" panose="02010600030101010101" pitchFamily="2" charset="-122"/>
              </a:rPr>
              <a:t>慧型</a:t>
            </a:r>
            <a:r>
              <a:rPr lang="zh-CN" altLang="en-US" b="1" dirty="0">
                <a:ea typeface="SimSun" panose="02010600030101010101" pitchFamily="2" charset="-122"/>
              </a:rPr>
              <a:t>圖書館</a:t>
            </a:r>
            <a:r>
              <a:rPr lang="zh-CN" altLang="en-US" dirty="0">
                <a:ea typeface="SimSun" panose="02010600030101010101" pitchFamily="2" charset="-122"/>
              </a:rPr>
              <a:t> </a:t>
            </a: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ea typeface="SimSun" panose="02010600030101010101" pitchFamily="2" charset="-122"/>
            </a:endParaRPr>
          </a:p>
          <a:p>
            <a:pPr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6387" name="Text Box 3">
            <a:extLst>
              <a:ext uri="{FF2B5EF4-FFF2-40B4-BE49-F238E27FC236}">
                <a16:creationId xmlns:a16="http://schemas.microsoft.com/office/drawing/2014/main" id="{DA6C6662-3783-4BA0-B200-EBB13509B5F2}"/>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16388" name="Picture 7">
            <a:extLst>
              <a:ext uri="{FF2B5EF4-FFF2-40B4-BE49-F238E27FC236}">
                <a16:creationId xmlns:a16="http://schemas.microsoft.com/office/drawing/2014/main" id="{4387CF06-49EF-4802-A1EA-15BB1617E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598" b="10548"/>
          <a:stretch>
            <a:fillRect/>
          </a:stretch>
        </p:blipFill>
        <p:spPr bwMode="auto">
          <a:xfrm>
            <a:off x="1115616" y="2420888"/>
            <a:ext cx="6696075"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582DFAB-C985-47D3-B05B-6A23BA9A7759}"/>
              </a:ext>
            </a:extLst>
          </p:cNvPr>
          <p:cNvSpPr>
            <a:spLocks noGrp="1" noChangeArrowheads="1"/>
          </p:cNvSpPr>
          <p:nvPr>
            <p:ph type="body" idx="1"/>
          </p:nvPr>
        </p:nvSpPr>
        <p:spPr/>
        <p:txBody>
          <a:bodyPr>
            <a:normAutofit fontScale="92500" lnSpcReduction="20000"/>
          </a:bodyPr>
          <a:lstStyle/>
          <a:p>
            <a:pPr eaLnBrk="1" hangingPunct="1">
              <a:buFont typeface="Wingdings" panose="05000000000000000000" pitchFamily="2" charset="2"/>
              <a:buNone/>
            </a:pPr>
            <a:r>
              <a:rPr lang="en-US" altLang="zh-CN" b="1">
                <a:ea typeface="SimSun" panose="02010600030101010101" pitchFamily="2" charset="-122"/>
              </a:rPr>
              <a:t>4</a:t>
            </a:r>
            <a:r>
              <a:rPr lang="en-US" altLang="zh-CN">
                <a:ea typeface="SimSun" panose="02010600030101010101" pitchFamily="2" charset="-122"/>
              </a:rPr>
              <a:t>. </a:t>
            </a:r>
            <a:r>
              <a:rPr lang="en-US" altLang="zh-CN" b="1">
                <a:ea typeface="SimSun" panose="02010600030101010101" pitchFamily="2" charset="-122"/>
              </a:rPr>
              <a:t>RFID</a:t>
            </a:r>
            <a:r>
              <a:rPr lang="zh-CN" altLang="en-US" b="1">
                <a:ea typeface="SimSun" panose="02010600030101010101" pitchFamily="2" charset="-122"/>
              </a:rPr>
              <a:t>識別技術與其它自動識別技術</a:t>
            </a:r>
            <a:r>
              <a:rPr lang="zh-CN" altLang="en-US">
                <a:ea typeface="SimSun" panose="02010600030101010101" pitchFamily="2" charset="-122"/>
              </a:rPr>
              <a:t> </a:t>
            </a:r>
            <a:endParaRPr lang="zh-CN" altLang="en-US" b="1">
              <a:ea typeface="SimSun" panose="02010600030101010101" pitchFamily="2" charset="-122"/>
            </a:endParaRPr>
          </a:p>
          <a:p>
            <a:pPr eaLnBrk="1" hangingPunct="1">
              <a:buFont typeface="Wingdings" panose="05000000000000000000" pitchFamily="2" charset="2"/>
              <a:buNone/>
            </a:pPr>
            <a:r>
              <a:rPr lang="en-US" altLang="zh-CN" b="1">
                <a:ea typeface="SimSun" panose="02010600030101010101" pitchFamily="2" charset="-122"/>
              </a:rPr>
              <a:t>    </a:t>
            </a:r>
            <a:endParaRPr lang="zh-CN" altLang="en-US" b="1">
              <a:ea typeface="SimSun" panose="02010600030101010101" pitchFamily="2" charset="-122"/>
            </a:endParaRPr>
          </a:p>
          <a:p>
            <a:pPr eaLnBrk="1" hangingPunct="1">
              <a:buFont typeface="Wingdings" panose="05000000000000000000" pitchFamily="2" charset="2"/>
              <a:buNone/>
            </a:pPr>
            <a:endParaRPr lang="zh-CN" altLang="en-US" b="1">
              <a:ea typeface="SimSun" panose="02010600030101010101" pitchFamily="2" charset="-122"/>
            </a:endParaRPr>
          </a:p>
          <a:p>
            <a:pPr eaLnBrk="1" hangingPunct="1">
              <a:buFont typeface="Wingdings" panose="05000000000000000000" pitchFamily="2" charset="2"/>
              <a:buNone/>
            </a:pPr>
            <a:endParaRPr lang="zh-CN" altLang="en-US" b="1">
              <a:ea typeface="SimSun" panose="02010600030101010101" pitchFamily="2" charset="-122"/>
            </a:endParaRPr>
          </a:p>
          <a:p>
            <a:pPr eaLnBrk="1" hangingPunct="1">
              <a:buFont typeface="Wingdings" panose="05000000000000000000" pitchFamily="2" charset="2"/>
              <a:buNone/>
            </a:pPr>
            <a:endParaRPr lang="zh-CN" altLang="en-US" b="1">
              <a:ea typeface="SimSun" panose="02010600030101010101" pitchFamily="2" charset="-122"/>
            </a:endParaRPr>
          </a:p>
          <a:p>
            <a:pPr eaLnBrk="1" hangingPunct="1">
              <a:buFont typeface="Wingdings" panose="05000000000000000000" pitchFamily="2" charset="2"/>
              <a:buNone/>
            </a:pPr>
            <a:endParaRPr lang="zh-CN" altLang="en-US" b="1">
              <a:ea typeface="SimSun" panose="02010600030101010101" pitchFamily="2" charset="-122"/>
            </a:endParaRPr>
          </a:p>
          <a:p>
            <a:pPr eaLnBrk="1" hangingPunct="1">
              <a:buFont typeface="Wingdings" panose="05000000000000000000" pitchFamily="2" charset="2"/>
              <a:buNone/>
            </a:pPr>
            <a:endParaRPr lang="zh-CN" altLang="en-US" b="1">
              <a:latin typeface="楷体_GB2312" pitchFamily="49" charset="-122"/>
              <a:ea typeface="楷体_GB2312" pitchFamily="49" charset="-122"/>
            </a:endParaRPr>
          </a:p>
          <a:p>
            <a:pPr eaLnBrk="1" hangingPunct="1">
              <a:buFont typeface="Wingdings" panose="05000000000000000000" pitchFamily="2" charset="2"/>
              <a:buNone/>
            </a:pPr>
            <a:r>
              <a:rPr lang="zh-CN" altLang="en-US" b="1">
                <a:latin typeface="楷体_GB2312" pitchFamily="49" charset="-122"/>
                <a:ea typeface="楷体_GB2312" pitchFamily="49" charset="-122"/>
              </a:rPr>
              <a:t>     </a:t>
            </a:r>
          </a:p>
        </p:txBody>
      </p:sp>
      <p:sp>
        <p:nvSpPr>
          <p:cNvPr id="17411" name="Text Box 3">
            <a:extLst>
              <a:ext uri="{FF2B5EF4-FFF2-40B4-BE49-F238E27FC236}">
                <a16:creationId xmlns:a16="http://schemas.microsoft.com/office/drawing/2014/main" id="{019B6382-B10D-4D1E-BF5A-1DD5D8ABCD0A}"/>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二、認識</a:t>
            </a:r>
            <a:r>
              <a:rPr lang="en-US" altLang="zh-CN" sz="3600"/>
              <a:t>RFID</a:t>
            </a:r>
            <a:r>
              <a:rPr lang="zh-CN" altLang="en-US" sz="3600"/>
              <a:t>技術</a:t>
            </a:r>
            <a:r>
              <a:rPr lang="zh-CN" altLang="en-US" sz="2800"/>
              <a:t> </a:t>
            </a:r>
          </a:p>
        </p:txBody>
      </p:sp>
      <p:pic>
        <p:nvPicPr>
          <p:cNvPr id="17412" name="Picture 5">
            <a:extLst>
              <a:ext uri="{FF2B5EF4-FFF2-40B4-BE49-F238E27FC236}">
                <a16:creationId xmlns:a16="http://schemas.microsoft.com/office/drawing/2014/main" id="{6FF18A97-35EB-4D9B-B12C-6DC04F3DB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28775"/>
            <a:ext cx="84963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3471A75-CCE1-44A9-B91E-7408258D560F}"/>
              </a:ext>
            </a:extLst>
          </p:cNvPr>
          <p:cNvSpPr>
            <a:spLocks noGrp="1" noChangeArrowheads="1"/>
          </p:cNvSpPr>
          <p:nvPr>
            <p:ph type="body" idx="1"/>
          </p:nvPr>
        </p:nvSpPr>
        <p:spPr>
          <a:xfrm>
            <a:off x="755129" y="1098115"/>
            <a:ext cx="7633742" cy="3593591"/>
          </a:xfrm>
        </p:spPr>
        <p:txBody>
          <a:bodyPr>
            <a:normAutofit fontScale="70000" lnSpcReduction="20000"/>
          </a:bodyPr>
          <a:lstStyle/>
          <a:p>
            <a:pPr marL="533400" indent="-533400" eaLnBrk="1" hangingPunct="1">
              <a:buFont typeface="Wingdings" panose="05000000000000000000" pitchFamily="2" charset="2"/>
              <a:buAutoNum type="arabicPeriod"/>
            </a:pPr>
            <a:r>
              <a:rPr lang="en-US" altLang="zh-CN" b="1" dirty="0">
                <a:ea typeface="SimSun" panose="02010600030101010101" pitchFamily="2" charset="-122"/>
              </a:rPr>
              <a:t>RFID</a:t>
            </a:r>
            <a:r>
              <a:rPr lang="zh-CN" altLang="en-US" b="1" dirty="0">
                <a:ea typeface="SimSun" panose="02010600030101010101" pitchFamily="2" charset="-122"/>
              </a:rPr>
              <a:t>簡史 </a:t>
            </a:r>
          </a:p>
          <a:p>
            <a:pPr marL="533400" indent="-533400" eaLnBrk="1" hangingPunct="1">
              <a:buFont typeface="Wingdings" panose="05000000000000000000" pitchFamily="2" charset="2"/>
              <a:buNone/>
            </a:pPr>
            <a:r>
              <a:rPr lang="en-US" altLang="zh-CN" sz="2400" b="1" dirty="0">
                <a:ea typeface="SimSun" panose="02010600030101010101" pitchFamily="2" charset="-122"/>
              </a:rPr>
              <a:t>         </a:t>
            </a:r>
            <a:r>
              <a:rPr lang="en-US" altLang="zh-CN" sz="2400" b="1" dirty="0">
                <a:solidFill>
                  <a:srgbClr val="FF0000"/>
                </a:solidFill>
                <a:latin typeface="楷体_GB2312" pitchFamily="49" charset="-122"/>
                <a:ea typeface="楷体_GB2312" pitchFamily="49" charset="-122"/>
              </a:rPr>
              <a:t>RFID</a:t>
            </a:r>
            <a:r>
              <a:rPr lang="zh-CN" altLang="en-US" sz="2400" b="1" dirty="0">
                <a:solidFill>
                  <a:srgbClr val="FF0000"/>
                </a:solidFill>
                <a:latin typeface="楷体_GB2312" pitchFamily="49" charset="-122"/>
                <a:ea typeface="楷体_GB2312" pitchFamily="49" charset="-122"/>
              </a:rPr>
              <a:t>直接繼承了雷達的概念</a:t>
            </a:r>
            <a:r>
              <a:rPr lang="zh-CN" altLang="en-US" sz="2400" b="1" dirty="0">
                <a:latin typeface="楷体_GB2312" pitchFamily="49" charset="-122"/>
                <a:ea typeface="楷体_GB2312" pitchFamily="49" charset="-122"/>
              </a:rPr>
              <a:t>，並由此發展出一種生機勃勃的</a:t>
            </a:r>
            <a:r>
              <a:rPr lang="en-US" altLang="zh-CN" sz="2400" b="1" dirty="0">
                <a:latin typeface="楷体_GB2312" pitchFamily="49" charset="-122"/>
                <a:ea typeface="楷体_GB2312" pitchFamily="49" charset="-122"/>
              </a:rPr>
              <a:t>AIDC</a:t>
            </a:r>
            <a:r>
              <a:rPr lang="zh-CN" altLang="en-US" sz="2400" b="1" dirty="0">
                <a:latin typeface="楷体_GB2312" pitchFamily="49" charset="-122"/>
                <a:ea typeface="楷体_GB2312" pitchFamily="49" charset="-122"/>
              </a:rPr>
              <a:t>新技術</a:t>
            </a:r>
            <a:r>
              <a:rPr lang="en-US" altLang="zh-CN" sz="2400" b="1" dirty="0">
                <a:latin typeface="Arial" panose="020B0604020202020204" pitchFamily="34" charset="0"/>
                <a:ea typeface="楷体_GB2312" pitchFamily="49" charset="-122"/>
              </a:rPr>
              <a:t>——</a:t>
            </a:r>
            <a:r>
              <a:rPr lang="en-US" altLang="zh-CN" sz="2400" b="1" dirty="0">
                <a:latin typeface="楷体_GB2312" pitchFamily="49" charset="-122"/>
                <a:ea typeface="楷体_GB2312" pitchFamily="49" charset="-122"/>
              </a:rPr>
              <a:t>RFID</a:t>
            </a:r>
            <a:r>
              <a:rPr lang="zh-CN" altLang="en-US" sz="2400" b="1" dirty="0">
                <a:latin typeface="楷体_GB2312" pitchFamily="49" charset="-122"/>
                <a:ea typeface="楷体_GB2312" pitchFamily="49" charset="-122"/>
              </a:rPr>
              <a:t>技術。</a:t>
            </a:r>
            <a:r>
              <a:rPr lang="en-US" altLang="zh-CN" sz="2400" b="1" dirty="0">
                <a:latin typeface="楷体_GB2312" pitchFamily="49" charset="-122"/>
                <a:ea typeface="楷体_GB2312" pitchFamily="49" charset="-122"/>
              </a:rPr>
              <a:t>1948</a:t>
            </a:r>
            <a:r>
              <a:rPr lang="zh-CN" altLang="en-US" sz="2400" b="1" dirty="0">
                <a:latin typeface="楷体_GB2312" pitchFamily="49" charset="-122"/>
                <a:ea typeface="楷体_GB2312" pitchFamily="49" charset="-122"/>
              </a:rPr>
              <a:t>年哈裡</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斯托克曼發表的</a:t>
            </a:r>
            <a:r>
              <a:rPr lang="zh-CN" altLang="en-US"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利用反射功率的通訊</a:t>
            </a:r>
            <a:r>
              <a:rPr lang="zh-CN" altLang="en-US" sz="2400" b="1" dirty="0">
                <a:solidFill>
                  <a:srgbClr val="FF0000"/>
                </a:solidFill>
                <a:latin typeface="Arial" panose="020B0604020202020204" pitchFamily="34" charset="0"/>
                <a:ea typeface="楷体_GB2312" pitchFamily="49" charset="-122"/>
              </a:rPr>
              <a:t>”</a:t>
            </a:r>
            <a:r>
              <a:rPr lang="zh-CN" altLang="en-US" sz="2400" b="1" dirty="0">
                <a:solidFill>
                  <a:srgbClr val="FF0000"/>
                </a:solidFill>
                <a:latin typeface="楷体_GB2312" pitchFamily="49" charset="-122"/>
                <a:ea typeface="楷体_GB2312" pitchFamily="49" charset="-122"/>
              </a:rPr>
              <a:t>奠定了射頻識別</a:t>
            </a:r>
            <a:r>
              <a:rPr lang="en-US" altLang="zh-CN" sz="2400" b="1" dirty="0">
                <a:solidFill>
                  <a:srgbClr val="FF0000"/>
                </a:solidFill>
                <a:latin typeface="楷体_GB2312" pitchFamily="49" charset="-122"/>
                <a:ea typeface="楷体_GB2312" pitchFamily="49" charset="-122"/>
              </a:rPr>
              <a:t>RFID</a:t>
            </a:r>
            <a:r>
              <a:rPr lang="zh-CN" altLang="en-US" sz="2400" b="1" dirty="0">
                <a:solidFill>
                  <a:srgbClr val="FF0000"/>
                </a:solidFill>
                <a:latin typeface="楷体_GB2312" pitchFamily="49" charset="-122"/>
                <a:ea typeface="楷体_GB2312" pitchFamily="49" charset="-122"/>
              </a:rPr>
              <a:t>的理論基礎</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RFID</a:t>
            </a:r>
            <a:r>
              <a:rPr lang="zh-CN" altLang="en-US" sz="2400" b="1" dirty="0">
                <a:latin typeface="楷体_GB2312" pitchFamily="49" charset="-122"/>
                <a:ea typeface="楷体_GB2312" pitchFamily="49" charset="-122"/>
              </a:rPr>
              <a:t>被稱作是一種新的技術是無線電技術與雷達技術的結合。</a:t>
            </a:r>
            <a:r>
              <a:rPr lang="zh-CN" altLang="en-US" sz="2400" dirty="0">
                <a:ea typeface="SimSun" panose="02010600030101010101" pitchFamily="2" charset="-122"/>
              </a:rPr>
              <a:t> </a:t>
            </a: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r>
              <a:rPr lang="en-US" altLang="zh-CN" sz="2400" b="1" dirty="0">
                <a:ea typeface="SimSun" panose="02010600030101010101" pitchFamily="2" charset="-122"/>
              </a:rPr>
              <a:t>    </a:t>
            </a: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endParaRPr lang="zh-CN" altLang="en-US" sz="2400" b="1" dirty="0">
              <a:ea typeface="SimSun" panose="02010600030101010101" pitchFamily="2" charset="-122"/>
            </a:endParaRPr>
          </a:p>
          <a:p>
            <a:pPr marL="533400" indent="-533400" eaLnBrk="1" hangingPunct="1">
              <a:buFont typeface="Wingdings" panose="05000000000000000000" pitchFamily="2" charset="2"/>
              <a:buNone/>
            </a:pPr>
            <a:endParaRPr lang="zh-CN" altLang="en-US" sz="2400" b="1" dirty="0">
              <a:latin typeface="楷体_GB2312" pitchFamily="49" charset="-122"/>
              <a:ea typeface="楷体_GB2312" pitchFamily="49" charset="-122"/>
            </a:endParaRPr>
          </a:p>
          <a:p>
            <a:pPr marL="533400" indent="-533400" eaLnBrk="1" hangingPunct="1">
              <a:buFont typeface="Wingdings" panose="05000000000000000000" pitchFamily="2" charset="2"/>
              <a:buNone/>
            </a:pPr>
            <a:r>
              <a:rPr lang="zh-CN" altLang="en-US" sz="2400" b="1" dirty="0">
                <a:latin typeface="楷体_GB2312" pitchFamily="49" charset="-122"/>
                <a:ea typeface="楷体_GB2312" pitchFamily="49" charset="-122"/>
              </a:rPr>
              <a:t>     </a:t>
            </a:r>
          </a:p>
        </p:txBody>
      </p:sp>
      <p:sp>
        <p:nvSpPr>
          <p:cNvPr id="18435" name="Text Box 3">
            <a:extLst>
              <a:ext uri="{FF2B5EF4-FFF2-40B4-BE49-F238E27FC236}">
                <a16:creationId xmlns:a16="http://schemas.microsoft.com/office/drawing/2014/main" id="{D6C5EAF3-0063-4F26-94FC-06A799AFD6C4}"/>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18436" name="Picture 5">
            <a:extLst>
              <a:ext uri="{FF2B5EF4-FFF2-40B4-BE49-F238E27FC236}">
                <a16:creationId xmlns:a16="http://schemas.microsoft.com/office/drawing/2014/main" id="{061CF6EB-4C15-4BD7-A0FB-24198A99D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60" y="3068960"/>
            <a:ext cx="8135937"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8DD40E9-06FF-456C-840B-28053FC58AE9}"/>
              </a:ext>
            </a:extLst>
          </p:cNvPr>
          <p:cNvSpPr>
            <a:spLocks noGrp="1" noChangeArrowheads="1"/>
          </p:cNvSpPr>
          <p:nvPr>
            <p:ph type="body" idx="1"/>
          </p:nvPr>
        </p:nvSpPr>
        <p:spPr>
          <a:xfrm>
            <a:off x="951870" y="1059388"/>
            <a:ext cx="7633742" cy="3593591"/>
          </a:xfrm>
        </p:spPr>
        <p:txBody>
          <a:bodyPr>
            <a:normAutofit fontScale="77500" lnSpcReduction="20000"/>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2.RFID</a:t>
            </a:r>
            <a:r>
              <a:rPr lang="zh-CN" altLang="en-US" sz="3200" b="1" dirty="0">
                <a:ea typeface="SimSun" panose="02010600030101010101" pitchFamily="2" charset="-122"/>
              </a:rPr>
              <a:t>系統組成 </a:t>
            </a:r>
          </a:p>
          <a:p>
            <a:pPr marL="533400" indent="-533400" eaLnBrk="1" hangingPunct="1">
              <a:buFont typeface="Wingdings" panose="05000000000000000000" pitchFamily="2" charset="2"/>
              <a:buNone/>
            </a:pPr>
            <a:r>
              <a:rPr lang="zh-CN" altLang="en-US" sz="2400" b="1" dirty="0">
                <a:latin typeface="楷体_GB2312" pitchFamily="49" charset="-122"/>
                <a:ea typeface="楷体_GB2312" pitchFamily="49" charset="-122"/>
              </a:rPr>
              <a:t>        一套典型的</a:t>
            </a:r>
            <a:r>
              <a:rPr lang="en-US" altLang="zh-CN" sz="2400" b="1" dirty="0">
                <a:latin typeface="楷体_GB2312" pitchFamily="49" charset="-122"/>
                <a:ea typeface="楷体_GB2312" pitchFamily="49" charset="-122"/>
              </a:rPr>
              <a:t>RFID</a:t>
            </a:r>
            <a:r>
              <a:rPr lang="zh-CN" altLang="en-US" sz="2400" b="1" dirty="0">
                <a:latin typeface="楷体_GB2312" pitchFamily="49" charset="-122"/>
                <a:ea typeface="楷体_GB2312" pitchFamily="49" charset="-122"/>
              </a:rPr>
              <a:t>系統由</a:t>
            </a:r>
            <a:r>
              <a:rPr lang="zh-CN" altLang="en-US" sz="2400" b="1" dirty="0">
                <a:solidFill>
                  <a:srgbClr val="FF0000"/>
                </a:solidFill>
                <a:latin typeface="楷体_GB2312" pitchFamily="49" charset="-122"/>
                <a:ea typeface="楷体_GB2312" pitchFamily="49" charset="-122"/>
              </a:rPr>
              <a:t>電子標籤（</a:t>
            </a:r>
            <a:r>
              <a:rPr lang="en-US" altLang="zh-CN" sz="2400" b="1" dirty="0">
                <a:solidFill>
                  <a:srgbClr val="FF0000"/>
                </a:solidFill>
                <a:latin typeface="楷体_GB2312" pitchFamily="49" charset="-122"/>
                <a:ea typeface="楷体_GB2312" pitchFamily="49" charset="-122"/>
              </a:rPr>
              <a:t>Tag</a:t>
            </a:r>
            <a:r>
              <a:rPr lang="zh-CN" altLang="en-US" sz="2400" b="1" dirty="0">
                <a:solidFill>
                  <a:srgbClr val="FF0000"/>
                </a:solidFill>
                <a:latin typeface="楷体_GB2312" pitchFamily="49" charset="-122"/>
                <a:ea typeface="楷体_GB2312" pitchFamily="49" charset="-122"/>
              </a:rPr>
              <a:t>）、讀寫器</a:t>
            </a:r>
            <a:r>
              <a:rPr lang="en-US" altLang="zh-CN" sz="2400" b="1" dirty="0">
                <a:solidFill>
                  <a:srgbClr val="FF0000"/>
                </a:solidFill>
                <a:latin typeface="楷体_GB2312" pitchFamily="49" charset="-122"/>
                <a:ea typeface="楷体_GB2312" pitchFamily="49" charset="-122"/>
              </a:rPr>
              <a:t>(Reader)</a:t>
            </a:r>
            <a:r>
              <a:rPr lang="zh-CN" altLang="en-US" sz="2400" b="1" dirty="0">
                <a:solidFill>
                  <a:srgbClr val="FF0000"/>
                </a:solidFill>
                <a:latin typeface="楷体_GB2312" pitchFamily="49" charset="-122"/>
                <a:ea typeface="楷体_GB2312" pitchFamily="49" charset="-122"/>
              </a:rPr>
              <a:t>和</a:t>
            </a:r>
            <a:r>
              <a:rPr lang="en-US" altLang="zh-CN" sz="2400" b="1" dirty="0">
                <a:solidFill>
                  <a:srgbClr val="FF0000"/>
                </a:solidFill>
                <a:latin typeface="楷体_GB2312" pitchFamily="49" charset="-122"/>
                <a:ea typeface="楷体_GB2312" pitchFamily="49" charset="-122"/>
              </a:rPr>
              <a:t>Middleware &amp; A.P.</a:t>
            </a:r>
            <a:r>
              <a:rPr lang="zh-CN" altLang="en-US" sz="2400" b="1" dirty="0">
                <a:solidFill>
                  <a:srgbClr val="FF0000"/>
                </a:solidFill>
                <a:latin typeface="楷体_GB2312" pitchFamily="49" charset="-122"/>
                <a:ea typeface="楷体_GB2312" pitchFamily="49" charset="-122"/>
              </a:rPr>
              <a:t>仲介和應用系統</a:t>
            </a:r>
            <a:r>
              <a:rPr lang="zh-CN" altLang="en-US" sz="2400" b="1" dirty="0">
                <a:latin typeface="楷体_GB2312" pitchFamily="49" charset="-122"/>
                <a:ea typeface="楷体_GB2312" pitchFamily="49" charset="-122"/>
              </a:rPr>
              <a:t>構成如圖</a:t>
            </a:r>
            <a:r>
              <a:rPr lang="en-US" altLang="zh-CN" sz="2400" b="1" dirty="0">
                <a:latin typeface="楷体_GB2312" pitchFamily="49" charset="-122"/>
                <a:ea typeface="楷体_GB2312" pitchFamily="49" charset="-122"/>
              </a:rPr>
              <a:t>1-16</a:t>
            </a:r>
            <a:r>
              <a:rPr lang="zh-CN" altLang="en-US" sz="2400" b="1" dirty="0">
                <a:latin typeface="楷体_GB2312" pitchFamily="49" charset="-122"/>
                <a:ea typeface="楷体_GB2312" pitchFamily="49" charset="-122"/>
              </a:rPr>
              <a:t>所示。</a:t>
            </a:r>
            <a:r>
              <a:rPr lang="zh-CN" altLang="en-US" dirty="0">
                <a:ea typeface="SimSun" panose="02010600030101010101" pitchFamily="2" charset="-122"/>
              </a:rPr>
              <a:t> </a:t>
            </a:r>
            <a:r>
              <a:rPr lang="zh-CN" altLang="en-US" b="1" dirty="0">
                <a:latin typeface="楷体_GB2312" pitchFamily="49" charset="-122"/>
                <a:ea typeface="楷体_GB2312" pitchFamily="49" charset="-122"/>
              </a:rPr>
              <a:t>。</a:t>
            </a:r>
            <a:r>
              <a:rPr lang="zh-CN" altLang="en-US" dirty="0">
                <a:ea typeface="SimSun" panose="02010600030101010101" pitchFamily="2" charset="-122"/>
              </a:rPr>
              <a:t> </a:t>
            </a:r>
            <a:endParaRPr lang="zh-CN" altLang="en-US" b="1" dirty="0">
              <a:ea typeface="SimSun" panose="02010600030101010101" pitchFamily="2" charset="-122"/>
            </a:endParaRPr>
          </a:p>
          <a:p>
            <a:pPr marL="533400" indent="-533400" eaLnBrk="1" hangingPunct="1">
              <a:buFont typeface="Wingdings" panose="05000000000000000000" pitchFamily="2" charset="2"/>
              <a:buNone/>
            </a:pPr>
            <a:r>
              <a:rPr lang="en-US" altLang="zh-CN" b="1" dirty="0">
                <a:ea typeface="SimSun" panose="02010600030101010101" pitchFamily="2" charset="-122"/>
              </a:rPr>
              <a:t>    </a:t>
            </a:r>
            <a:endParaRPr lang="zh-CN" altLang="en-US" b="1" dirty="0">
              <a:ea typeface="SimSun" panose="02010600030101010101" pitchFamily="2" charset="-122"/>
            </a:endParaRPr>
          </a:p>
          <a:p>
            <a:pPr marL="533400" indent="-533400" eaLnBrk="1" hangingPunct="1">
              <a:buFont typeface="Wingdings" panose="05000000000000000000" pitchFamily="2" charset="2"/>
              <a:buNone/>
            </a:pPr>
            <a:endParaRPr lang="zh-CN" altLang="en-US" b="1" dirty="0">
              <a:ea typeface="SimSun" panose="02010600030101010101" pitchFamily="2" charset="-122"/>
            </a:endParaRPr>
          </a:p>
          <a:p>
            <a:pPr marL="533400" indent="-533400" eaLnBrk="1" hangingPunct="1">
              <a:buFont typeface="Wingdings" panose="05000000000000000000" pitchFamily="2" charset="2"/>
              <a:buNone/>
            </a:pPr>
            <a:endParaRPr lang="zh-CN" altLang="en-US" b="1" dirty="0">
              <a:ea typeface="SimSun" panose="02010600030101010101" pitchFamily="2" charset="-122"/>
            </a:endParaRPr>
          </a:p>
          <a:p>
            <a:pPr marL="533400" indent="-533400" eaLnBrk="1" hangingPunct="1">
              <a:buFont typeface="Wingdings" panose="05000000000000000000" pitchFamily="2" charset="2"/>
              <a:buNone/>
            </a:pPr>
            <a:endParaRPr lang="zh-CN" altLang="en-US" b="1" dirty="0">
              <a:ea typeface="SimSun" panose="02010600030101010101" pitchFamily="2" charset="-122"/>
            </a:endParaRPr>
          </a:p>
          <a:p>
            <a:pPr marL="533400" indent="-533400"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marL="533400" indent="-533400" eaLnBrk="1" hangingPunct="1">
              <a:buFont typeface="Wingdings" panose="05000000000000000000" pitchFamily="2" charset="2"/>
              <a:buNone/>
            </a:pPr>
            <a:r>
              <a:rPr lang="zh-CN" altLang="en-US" b="1" dirty="0">
                <a:latin typeface="楷体_GB2312" pitchFamily="49" charset="-122"/>
                <a:ea typeface="楷体_GB2312" pitchFamily="49" charset="-122"/>
              </a:rPr>
              <a:t>     </a:t>
            </a:r>
          </a:p>
        </p:txBody>
      </p:sp>
      <p:sp>
        <p:nvSpPr>
          <p:cNvPr id="19459" name="Text Box 3">
            <a:extLst>
              <a:ext uri="{FF2B5EF4-FFF2-40B4-BE49-F238E27FC236}">
                <a16:creationId xmlns:a16="http://schemas.microsoft.com/office/drawing/2014/main" id="{E0475142-CF63-4B2A-8007-8F89392EDFFB}"/>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19460" name="Picture 5">
            <a:extLst>
              <a:ext uri="{FF2B5EF4-FFF2-40B4-BE49-F238E27FC236}">
                <a16:creationId xmlns:a16="http://schemas.microsoft.com/office/drawing/2014/main" id="{33725620-73A9-4918-9F62-3BE7CD0DA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093" t="33401" r="9656" b="21968"/>
          <a:stretch>
            <a:fillRect/>
          </a:stretch>
        </p:blipFill>
        <p:spPr bwMode="auto">
          <a:xfrm>
            <a:off x="1403350" y="2924175"/>
            <a:ext cx="6049963"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6">
            <a:extLst>
              <a:ext uri="{FF2B5EF4-FFF2-40B4-BE49-F238E27FC236}">
                <a16:creationId xmlns:a16="http://schemas.microsoft.com/office/drawing/2014/main" id="{7F087773-EDC0-4369-BD91-EDF5EE61FC0B}"/>
              </a:ext>
            </a:extLst>
          </p:cNvPr>
          <p:cNvSpPr txBox="1">
            <a:spLocks noChangeArrowheads="1"/>
          </p:cNvSpPr>
          <p:nvPr/>
        </p:nvSpPr>
        <p:spPr bwMode="auto">
          <a:xfrm>
            <a:off x="2555875" y="580548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solidFill>
                  <a:srgbClr val="FF0000"/>
                </a:solidFill>
                <a:ea typeface="SimSun" panose="02010600030101010101" pitchFamily="2" charset="-122"/>
              </a:rPr>
              <a:t>圖</a:t>
            </a:r>
            <a:r>
              <a:rPr lang="en-US" altLang="zh-CN">
                <a:solidFill>
                  <a:srgbClr val="FF0000"/>
                </a:solidFill>
                <a:ea typeface="SimSun" panose="02010600030101010101" pitchFamily="2" charset="-122"/>
              </a:rPr>
              <a:t>1-16 RFID</a:t>
            </a:r>
            <a:r>
              <a:rPr lang="zh-CN" altLang="en-US">
                <a:solidFill>
                  <a:srgbClr val="FF0000"/>
                </a:solidFill>
                <a:ea typeface="SimSun" panose="02010600030101010101" pitchFamily="2" charset="-122"/>
              </a:rPr>
              <a:t>系統組成</a:t>
            </a:r>
            <a:r>
              <a:rPr lang="zh-CN" altLang="en-US">
                <a:ea typeface="SimSun" panose="02010600030101010101" pitchFamily="2" charset="-122"/>
              </a:rPr>
              <a:t>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CD1B319-DF4D-4D79-80EF-FFF9EF52CAFB}"/>
              </a:ext>
            </a:extLst>
          </p:cNvPr>
          <p:cNvSpPr>
            <a:spLocks noGrp="1" noChangeArrowheads="1"/>
          </p:cNvSpPr>
          <p:nvPr>
            <p:ph type="body" idx="1"/>
          </p:nvPr>
        </p:nvSpPr>
        <p:spPr>
          <a:xfrm>
            <a:off x="936382" y="936387"/>
            <a:ext cx="7633742" cy="3593591"/>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2.RFID</a:t>
            </a:r>
            <a:r>
              <a:rPr lang="zh-CN" altLang="en-US" sz="3200" b="1" dirty="0">
                <a:ea typeface="SimSun" panose="02010600030101010101" pitchFamily="2" charset="-122"/>
              </a:rPr>
              <a:t>系統組成</a:t>
            </a:r>
          </a:p>
          <a:p>
            <a:pPr marL="533400" indent="-533400" eaLnBrk="1" hangingPunct="1">
              <a:buFont typeface="Wingdings" panose="05000000000000000000" pitchFamily="2" charset="2"/>
              <a:buNone/>
            </a:pPr>
            <a:r>
              <a:rPr lang="en-US" altLang="zh-CN" b="1" dirty="0">
                <a:ea typeface="SimSun" panose="02010600030101010101" pitchFamily="2" charset="-122"/>
              </a:rPr>
              <a:t>1</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讀取器</a:t>
            </a:r>
            <a:endParaRPr lang="zh-CN" altLang="en-US" sz="3200" b="1" dirty="0">
              <a:ea typeface="SimSun" panose="02010600030101010101" pitchFamily="2" charset="-122"/>
            </a:endParaRPr>
          </a:p>
          <a:p>
            <a:pPr marL="533400" indent="-533400" eaLnBrk="1" hangingPunct="1">
              <a:buFont typeface="Wingdings" panose="05000000000000000000" pitchFamily="2" charset="2"/>
              <a:buNone/>
            </a:pPr>
            <a:r>
              <a:rPr lang="zh-CN" altLang="en-US" sz="2400" b="1" dirty="0">
                <a:latin typeface="楷体_GB2312" pitchFamily="49" charset="-122"/>
                <a:ea typeface="楷体_GB2312" pitchFamily="49" charset="-122"/>
              </a:rPr>
              <a:t>        </a:t>
            </a:r>
          </a:p>
        </p:txBody>
      </p:sp>
      <p:sp>
        <p:nvSpPr>
          <p:cNvPr id="20483" name="Text Box 3">
            <a:extLst>
              <a:ext uri="{FF2B5EF4-FFF2-40B4-BE49-F238E27FC236}">
                <a16:creationId xmlns:a16="http://schemas.microsoft.com/office/drawing/2014/main" id="{BC6FDEC8-D8CD-419A-8DCC-7BE8ECC44EAB}"/>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20484" name="Text Box 5">
            <a:extLst>
              <a:ext uri="{FF2B5EF4-FFF2-40B4-BE49-F238E27FC236}">
                <a16:creationId xmlns:a16="http://schemas.microsoft.com/office/drawing/2014/main" id="{7EE6BAB8-E09D-46CC-A011-CBEF5F63BDD8}"/>
              </a:ext>
            </a:extLst>
          </p:cNvPr>
          <p:cNvSpPr txBox="1">
            <a:spLocks noChangeArrowheads="1"/>
          </p:cNvSpPr>
          <p:nvPr/>
        </p:nvSpPr>
        <p:spPr bwMode="auto">
          <a:xfrm>
            <a:off x="395288" y="5516563"/>
            <a:ext cx="360045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solidFill>
                  <a:srgbClr val="FF0000"/>
                </a:solidFill>
                <a:ea typeface="SimSun" panose="02010600030101010101" pitchFamily="2" charset="-122"/>
              </a:rPr>
              <a:t>圖</a:t>
            </a:r>
            <a:r>
              <a:rPr lang="en-US" altLang="zh-CN">
                <a:solidFill>
                  <a:srgbClr val="FF0000"/>
                </a:solidFill>
                <a:ea typeface="SimSun" panose="02010600030101010101" pitchFamily="2" charset="-122"/>
              </a:rPr>
              <a:t>1-17 RFID </a:t>
            </a:r>
            <a:r>
              <a:rPr lang="zh-CN" altLang="en-US">
                <a:solidFill>
                  <a:srgbClr val="FF0000"/>
                </a:solidFill>
                <a:ea typeface="SimSun" panose="02010600030101010101" pitchFamily="2" charset="-122"/>
              </a:rPr>
              <a:t>讀取器內部結構 </a:t>
            </a:r>
          </a:p>
        </p:txBody>
      </p:sp>
      <p:pic>
        <p:nvPicPr>
          <p:cNvPr id="20485" name="Picture 6" descr="200402-RFID-3">
            <a:extLst>
              <a:ext uri="{FF2B5EF4-FFF2-40B4-BE49-F238E27FC236}">
                <a16:creationId xmlns:a16="http://schemas.microsoft.com/office/drawing/2014/main" id="{4748BD17-611F-46F9-8D49-46FB4F120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65400"/>
            <a:ext cx="48260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7">
            <a:extLst>
              <a:ext uri="{FF2B5EF4-FFF2-40B4-BE49-F238E27FC236}">
                <a16:creationId xmlns:a16="http://schemas.microsoft.com/office/drawing/2014/main" id="{A5F11ADC-027C-45CE-9589-2C68E9647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492375"/>
            <a:ext cx="4103687"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 Box 8">
            <a:extLst>
              <a:ext uri="{FF2B5EF4-FFF2-40B4-BE49-F238E27FC236}">
                <a16:creationId xmlns:a16="http://schemas.microsoft.com/office/drawing/2014/main" id="{1C79FE23-0CA6-4F00-8D22-9E44C1D93B33}"/>
              </a:ext>
            </a:extLst>
          </p:cNvPr>
          <p:cNvSpPr txBox="1">
            <a:spLocks noChangeArrowheads="1"/>
          </p:cNvSpPr>
          <p:nvPr/>
        </p:nvSpPr>
        <p:spPr bwMode="auto">
          <a:xfrm>
            <a:off x="4716463" y="5445125"/>
            <a:ext cx="388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a:solidFill>
                  <a:srgbClr val="FF0000"/>
                </a:solidFill>
                <a:ea typeface="SimSun" panose="02010600030101010101" pitchFamily="2" charset="-122"/>
              </a:rPr>
              <a:t>圖</a:t>
            </a:r>
            <a:r>
              <a:rPr lang="en-US" altLang="zh-CN">
                <a:solidFill>
                  <a:srgbClr val="FF0000"/>
                </a:solidFill>
                <a:ea typeface="SimSun" panose="02010600030101010101" pitchFamily="2" charset="-122"/>
              </a:rPr>
              <a:t>1-18 RFID </a:t>
            </a:r>
            <a:r>
              <a:rPr lang="zh-CN" altLang="en-US">
                <a:solidFill>
                  <a:srgbClr val="FF0000"/>
                </a:solidFill>
                <a:ea typeface="SimSun" panose="02010600030101010101" pitchFamily="2" charset="-122"/>
              </a:rPr>
              <a:t>讀取器示意圖 </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52897C2-9B1E-4102-92BD-77244D26E869}"/>
              </a:ext>
            </a:extLst>
          </p:cNvPr>
          <p:cNvSpPr>
            <a:spLocks noGrp="1" noChangeArrowheads="1"/>
          </p:cNvSpPr>
          <p:nvPr>
            <p:ph type="body" idx="1"/>
          </p:nvPr>
        </p:nvSpPr>
        <p:spPr>
          <a:xfrm>
            <a:off x="755576" y="980728"/>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2.RFID</a:t>
            </a:r>
            <a:r>
              <a:rPr lang="zh-CN" altLang="en-US" sz="3200" b="1" dirty="0">
                <a:ea typeface="SimSun" panose="02010600030101010101" pitchFamily="2" charset="-122"/>
              </a:rPr>
              <a:t>系統組成</a:t>
            </a:r>
          </a:p>
          <a:p>
            <a:pPr marL="533400" indent="-533400" eaLnBrk="1" hangingPunct="1">
              <a:buFont typeface="Wingdings" panose="05000000000000000000" pitchFamily="2" charset="2"/>
              <a:buNone/>
            </a:pPr>
            <a:r>
              <a:rPr lang="en-US" altLang="zh-CN" b="1" dirty="0">
                <a:ea typeface="SimSun" panose="02010600030101010101" pitchFamily="2" charset="-122"/>
              </a:rPr>
              <a:t>2</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標籤</a:t>
            </a:r>
            <a:r>
              <a:rPr lang="zh-CN" altLang="en-US" dirty="0">
                <a:ea typeface="SimSun" panose="02010600030101010101" pitchFamily="2" charset="-122"/>
              </a:rPr>
              <a:t> </a:t>
            </a:r>
          </a:p>
          <a:p>
            <a:pPr marL="533400" indent="-533400" eaLnBrk="1" hangingPunct="1">
              <a:buFont typeface="Wingdings" panose="05000000000000000000" pitchFamily="2" charset="2"/>
              <a:buNone/>
            </a:pPr>
            <a:endParaRPr lang="zh-CN" altLang="en-US" b="1" dirty="0">
              <a:latin typeface="楷体_GB2312" pitchFamily="49" charset="-122"/>
              <a:ea typeface="楷体_GB2312" pitchFamily="49" charset="-122"/>
            </a:endParaRPr>
          </a:p>
          <a:p>
            <a:pPr marL="533400" indent="-533400" eaLnBrk="1" hangingPunct="1">
              <a:buFont typeface="Wingdings" panose="05000000000000000000" pitchFamily="2" charset="2"/>
              <a:buNone/>
            </a:pPr>
            <a:r>
              <a:rPr lang="zh-CN" altLang="en-US" sz="2400" b="1" dirty="0">
                <a:latin typeface="楷体_GB2312" pitchFamily="49" charset="-122"/>
                <a:ea typeface="楷体_GB2312" pitchFamily="49" charset="-122"/>
              </a:rPr>
              <a:t>        </a:t>
            </a:r>
          </a:p>
        </p:txBody>
      </p:sp>
      <p:sp>
        <p:nvSpPr>
          <p:cNvPr id="21507" name="Text Box 3">
            <a:extLst>
              <a:ext uri="{FF2B5EF4-FFF2-40B4-BE49-F238E27FC236}">
                <a16:creationId xmlns:a16="http://schemas.microsoft.com/office/drawing/2014/main" id="{BAE4D95D-A274-459E-9523-986D2700D341}"/>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21508" name="Picture 8">
            <a:extLst>
              <a:ext uri="{FF2B5EF4-FFF2-40B4-BE49-F238E27FC236}">
                <a16:creationId xmlns:a16="http://schemas.microsoft.com/office/drawing/2014/main" id="{36859CA6-6DCA-4B2B-809A-1499BD6C0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534" t="16110" r="5403" b="16489"/>
          <a:stretch>
            <a:fillRect/>
          </a:stretch>
        </p:blipFill>
        <p:spPr bwMode="auto">
          <a:xfrm>
            <a:off x="1043608" y="2780928"/>
            <a:ext cx="6408737"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9">
            <a:extLst>
              <a:ext uri="{FF2B5EF4-FFF2-40B4-BE49-F238E27FC236}">
                <a16:creationId xmlns:a16="http://schemas.microsoft.com/office/drawing/2014/main" id="{50CD2128-0AEA-498A-B0B1-8DA97CC73D26}"/>
              </a:ext>
            </a:extLst>
          </p:cNvPr>
          <p:cNvSpPr txBox="1">
            <a:spLocks noChangeArrowheads="1"/>
          </p:cNvSpPr>
          <p:nvPr/>
        </p:nvSpPr>
        <p:spPr bwMode="auto">
          <a:xfrm>
            <a:off x="867047" y="2109440"/>
            <a:ext cx="77771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zh-CN" sz="1600" dirty="0">
                <a:ea typeface="SimSun" panose="02010600030101010101" pitchFamily="2" charset="-122"/>
              </a:rPr>
              <a:t> RFID</a:t>
            </a:r>
            <a:r>
              <a:rPr lang="zh-CN" altLang="en-US" sz="1600" dirty="0">
                <a:ea typeface="SimSun" panose="02010600030101010101" pitchFamily="2" charset="-122"/>
              </a:rPr>
              <a:t>電子標籤（如圖</a:t>
            </a:r>
            <a:r>
              <a:rPr lang="en-US" altLang="zh-CN" sz="1600" dirty="0">
                <a:ea typeface="SimSun" panose="02010600030101010101" pitchFamily="2" charset="-122"/>
              </a:rPr>
              <a:t>1-19</a:t>
            </a:r>
            <a:r>
              <a:rPr lang="zh-CN" altLang="en-US" sz="1600" dirty="0">
                <a:ea typeface="SimSun" panose="02010600030101010101" pitchFamily="2" charset="-122"/>
              </a:rPr>
              <a:t>所示）</a:t>
            </a:r>
            <a:r>
              <a:rPr lang="zh-CN" altLang="en-US" sz="1600" dirty="0">
                <a:solidFill>
                  <a:srgbClr val="FF0000"/>
                </a:solidFill>
                <a:ea typeface="SimSun" panose="02010600030101010101" pitchFamily="2" charset="-122"/>
              </a:rPr>
              <a:t>是射頻識別系統的資料載體</a:t>
            </a:r>
            <a:r>
              <a:rPr lang="zh-CN" altLang="en-US" sz="1600" dirty="0">
                <a:ea typeface="SimSun" panose="02010600030101010101" pitchFamily="2" charset="-122"/>
              </a:rPr>
              <a:t>，電子標籤由標籤天線和標籤專用晶片組成，每個標籤具有唯一的電子編碼，附著在物體上標識目標物件。 </a:t>
            </a:r>
          </a:p>
        </p:txBody>
      </p:sp>
      <p:sp>
        <p:nvSpPr>
          <p:cNvPr id="21510" name="Text Box 10">
            <a:extLst>
              <a:ext uri="{FF2B5EF4-FFF2-40B4-BE49-F238E27FC236}">
                <a16:creationId xmlns:a16="http://schemas.microsoft.com/office/drawing/2014/main" id="{B222C1F3-9056-4CC3-B6BB-4E6929620097}"/>
              </a:ext>
            </a:extLst>
          </p:cNvPr>
          <p:cNvSpPr txBox="1">
            <a:spLocks noChangeArrowheads="1"/>
          </p:cNvSpPr>
          <p:nvPr/>
        </p:nvSpPr>
        <p:spPr bwMode="auto">
          <a:xfrm>
            <a:off x="6552927" y="5666025"/>
            <a:ext cx="23749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dirty="0">
                <a:solidFill>
                  <a:srgbClr val="FF0000"/>
                </a:solidFill>
                <a:ea typeface="SimSun" panose="02010600030101010101" pitchFamily="2" charset="-122"/>
              </a:rPr>
              <a:t>圖</a:t>
            </a:r>
            <a:r>
              <a:rPr lang="en-US" altLang="zh-CN" dirty="0">
                <a:solidFill>
                  <a:srgbClr val="FF0000"/>
                </a:solidFill>
                <a:ea typeface="SimSun" panose="02010600030101010101" pitchFamily="2" charset="-122"/>
              </a:rPr>
              <a:t>1-19 RFID</a:t>
            </a:r>
            <a:r>
              <a:rPr lang="zh-CN" altLang="en-US" dirty="0">
                <a:solidFill>
                  <a:srgbClr val="FF0000"/>
                </a:solidFill>
                <a:ea typeface="SimSun" panose="02010600030101010101" pitchFamily="2" charset="-122"/>
              </a:rPr>
              <a:t>標籤內部結構</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0616B202-0B8D-4FAE-B4D9-4B39FA17FA83}"/>
              </a:ext>
            </a:extLst>
          </p:cNvPr>
          <p:cNvSpPr>
            <a:spLocks noGrp="1" noChangeArrowheads="1"/>
          </p:cNvSpPr>
          <p:nvPr>
            <p:ph type="title" idx="4294967295"/>
          </p:nvPr>
        </p:nvSpPr>
        <p:spPr/>
        <p:txBody>
          <a:bodyPr/>
          <a:lstStyle/>
          <a:p>
            <a:pPr eaLnBrk="1" hangingPunct="1"/>
            <a:r>
              <a:rPr lang="zh-CN" altLang="en-US">
                <a:ea typeface="SimSun" panose="02010600030101010101" pitchFamily="2" charset="-122"/>
              </a:rPr>
              <a:t>標籤的類型（續）</a:t>
            </a:r>
            <a:endParaRPr lang="zh-TW" altLang="en-US">
              <a:ea typeface="SimSun" panose="02010600030101010101" pitchFamily="2" charset="-122"/>
            </a:endParaRPr>
          </a:p>
        </p:txBody>
      </p:sp>
      <p:pic>
        <p:nvPicPr>
          <p:cNvPr id="22531" name="圖片 5" descr="image003.jpg">
            <a:extLst>
              <a:ext uri="{FF2B5EF4-FFF2-40B4-BE49-F238E27FC236}">
                <a16:creationId xmlns:a16="http://schemas.microsoft.com/office/drawing/2014/main" id="{062704D2-26F3-4DA3-9218-3AAF22D56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1928813"/>
            <a:ext cx="2001838"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圖片 6" descr="fil9e.jpg">
            <a:extLst>
              <a:ext uri="{FF2B5EF4-FFF2-40B4-BE49-F238E27FC236}">
                <a16:creationId xmlns:a16="http://schemas.microsoft.com/office/drawing/2014/main" id="{A1AA1714-958E-440C-B73D-C6B5EC1ED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1928813"/>
            <a:ext cx="2001838"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圖片 4" descr="fil6e.jpg">
            <a:extLst>
              <a:ext uri="{FF2B5EF4-FFF2-40B4-BE49-F238E27FC236}">
                <a16:creationId xmlns:a16="http://schemas.microsoft.com/office/drawing/2014/main" id="{2782C8B8-3EF0-4823-9256-326D5B416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25" y="1928813"/>
            <a:ext cx="2001838"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圖片 8" descr="TU208.JPG">
            <a:extLst>
              <a:ext uri="{FF2B5EF4-FFF2-40B4-BE49-F238E27FC236}">
                <a16:creationId xmlns:a16="http://schemas.microsoft.com/office/drawing/2014/main" id="{ABAA8779-E1DC-44F8-B117-3FE28B7AA7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125" y="1928813"/>
            <a:ext cx="2001838"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圖片 13" descr="PTL07M_PTH07M-S.jpg">
            <a:extLst>
              <a:ext uri="{FF2B5EF4-FFF2-40B4-BE49-F238E27FC236}">
                <a16:creationId xmlns:a16="http://schemas.microsoft.com/office/drawing/2014/main" id="{D73A7040-B159-4849-AA68-FB0C783ADA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25" y="4154488"/>
            <a:ext cx="2001838"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圖片 9" descr="file6.JPG">
            <a:extLst>
              <a:ext uri="{FF2B5EF4-FFF2-40B4-BE49-F238E27FC236}">
                <a16:creationId xmlns:a16="http://schemas.microsoft.com/office/drawing/2014/main" id="{FC34EE95-BD75-4586-80EE-981D0C8E6F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125" y="4202113"/>
            <a:ext cx="2001838"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圖片 25" descr="z3.jpg">
            <a:extLst>
              <a:ext uri="{FF2B5EF4-FFF2-40B4-BE49-F238E27FC236}">
                <a16:creationId xmlns:a16="http://schemas.microsoft.com/office/drawing/2014/main" id="{A44119B9-0441-47AE-B984-EAE34C80FB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135" t="3030" r="3391" b="4134"/>
          <a:stretch>
            <a:fillRect/>
          </a:stretch>
        </p:blipFill>
        <p:spPr bwMode="auto">
          <a:xfrm>
            <a:off x="4618038" y="4071938"/>
            <a:ext cx="2001837"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圖片 24" descr="PSU368-b.jpg">
            <a:extLst>
              <a:ext uri="{FF2B5EF4-FFF2-40B4-BE49-F238E27FC236}">
                <a16:creationId xmlns:a16="http://schemas.microsoft.com/office/drawing/2014/main" id="{A28F0FDE-CCC2-4462-BEC2-CEEBA8824C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3538" y="4152900"/>
            <a:ext cx="2001837"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文字方塊 14">
            <a:extLst>
              <a:ext uri="{FF2B5EF4-FFF2-40B4-BE49-F238E27FC236}">
                <a16:creationId xmlns:a16="http://schemas.microsoft.com/office/drawing/2014/main" id="{317B35D3-4B88-4D33-807E-674185EBC751}"/>
              </a:ext>
            </a:extLst>
          </p:cNvPr>
          <p:cNvSpPr txBox="1">
            <a:spLocks noChangeArrowheads="1"/>
          </p:cNvSpPr>
          <p:nvPr/>
        </p:nvSpPr>
        <p:spPr bwMode="auto">
          <a:xfrm>
            <a:off x="857250" y="5786438"/>
            <a:ext cx="1071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鈕扣型</a:t>
            </a:r>
          </a:p>
        </p:txBody>
      </p:sp>
      <p:sp>
        <p:nvSpPr>
          <p:cNvPr id="22540" name="文字方塊 15">
            <a:extLst>
              <a:ext uri="{FF2B5EF4-FFF2-40B4-BE49-F238E27FC236}">
                <a16:creationId xmlns:a16="http://schemas.microsoft.com/office/drawing/2014/main" id="{F6F599B1-F1BD-4E4C-A6E8-EC2C8D3D104E}"/>
              </a:ext>
            </a:extLst>
          </p:cNvPr>
          <p:cNvSpPr txBox="1">
            <a:spLocks noChangeArrowheads="1"/>
          </p:cNvSpPr>
          <p:nvPr/>
        </p:nvSpPr>
        <p:spPr bwMode="auto">
          <a:xfrm>
            <a:off x="7215188" y="3571875"/>
            <a:ext cx="1071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試管型</a:t>
            </a:r>
          </a:p>
        </p:txBody>
      </p:sp>
      <p:sp>
        <p:nvSpPr>
          <p:cNvPr id="22541" name="文字方塊 16">
            <a:extLst>
              <a:ext uri="{FF2B5EF4-FFF2-40B4-BE49-F238E27FC236}">
                <a16:creationId xmlns:a16="http://schemas.microsoft.com/office/drawing/2014/main" id="{79B5F22C-9D12-440C-A6E7-5BDDC5FA79F0}"/>
              </a:ext>
            </a:extLst>
          </p:cNvPr>
          <p:cNvSpPr txBox="1">
            <a:spLocks noChangeArrowheads="1"/>
          </p:cNvSpPr>
          <p:nvPr/>
        </p:nvSpPr>
        <p:spPr bwMode="auto">
          <a:xfrm>
            <a:off x="5000625" y="3500438"/>
            <a:ext cx="1071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鑰匙型</a:t>
            </a:r>
          </a:p>
        </p:txBody>
      </p:sp>
      <p:sp>
        <p:nvSpPr>
          <p:cNvPr id="22542" name="文字方塊 17">
            <a:extLst>
              <a:ext uri="{FF2B5EF4-FFF2-40B4-BE49-F238E27FC236}">
                <a16:creationId xmlns:a16="http://schemas.microsoft.com/office/drawing/2014/main" id="{EADE186D-00BC-4894-A16C-CEC6D6A5CF01}"/>
              </a:ext>
            </a:extLst>
          </p:cNvPr>
          <p:cNvSpPr txBox="1">
            <a:spLocks noChangeArrowheads="1"/>
          </p:cNvSpPr>
          <p:nvPr/>
        </p:nvSpPr>
        <p:spPr bwMode="auto">
          <a:xfrm>
            <a:off x="2928938" y="3571875"/>
            <a:ext cx="1071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卡片型</a:t>
            </a:r>
          </a:p>
        </p:txBody>
      </p:sp>
      <p:sp>
        <p:nvSpPr>
          <p:cNvPr id="22543" name="文字方塊 18">
            <a:extLst>
              <a:ext uri="{FF2B5EF4-FFF2-40B4-BE49-F238E27FC236}">
                <a16:creationId xmlns:a16="http://schemas.microsoft.com/office/drawing/2014/main" id="{7DBCF004-BA99-4C42-AA6B-D8F4F6C9B529}"/>
              </a:ext>
            </a:extLst>
          </p:cNvPr>
          <p:cNvSpPr txBox="1">
            <a:spLocks noChangeArrowheads="1"/>
          </p:cNvSpPr>
          <p:nvPr/>
        </p:nvSpPr>
        <p:spPr bwMode="auto">
          <a:xfrm>
            <a:off x="1000125" y="3500438"/>
            <a:ext cx="1071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錶帶型</a:t>
            </a:r>
          </a:p>
        </p:txBody>
      </p:sp>
      <p:sp>
        <p:nvSpPr>
          <p:cNvPr id="22544" name="文字方塊 19">
            <a:extLst>
              <a:ext uri="{FF2B5EF4-FFF2-40B4-BE49-F238E27FC236}">
                <a16:creationId xmlns:a16="http://schemas.microsoft.com/office/drawing/2014/main" id="{EF35817E-FFCF-491E-9FAE-28D2DE2FCA16}"/>
              </a:ext>
            </a:extLst>
          </p:cNvPr>
          <p:cNvSpPr txBox="1">
            <a:spLocks noChangeArrowheads="1"/>
          </p:cNvSpPr>
          <p:nvPr/>
        </p:nvSpPr>
        <p:spPr bwMode="auto">
          <a:xfrm>
            <a:off x="7286625" y="5773738"/>
            <a:ext cx="1071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鈕扣型</a:t>
            </a:r>
          </a:p>
        </p:txBody>
      </p:sp>
      <p:sp>
        <p:nvSpPr>
          <p:cNvPr id="22545" name="文字方塊 20">
            <a:extLst>
              <a:ext uri="{FF2B5EF4-FFF2-40B4-BE49-F238E27FC236}">
                <a16:creationId xmlns:a16="http://schemas.microsoft.com/office/drawing/2014/main" id="{1003ACFC-2767-4862-A268-D8D5E3729F88}"/>
              </a:ext>
            </a:extLst>
          </p:cNvPr>
          <p:cNvSpPr txBox="1">
            <a:spLocks noChangeArrowheads="1"/>
          </p:cNvSpPr>
          <p:nvPr/>
        </p:nvSpPr>
        <p:spPr bwMode="auto">
          <a:xfrm>
            <a:off x="4857750" y="5929313"/>
            <a:ext cx="157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CN" altLang="en-US" sz="1800" b="0">
                <a:latin typeface="Times New Roman" panose="02020603050405020304" pitchFamily="18" charset="0"/>
                <a:ea typeface="SimSun" panose="02010600030101010101" pitchFamily="2" charset="-122"/>
              </a:rPr>
              <a:t>智慧型標籤</a:t>
            </a:r>
            <a:endParaRPr kumimoji="1" lang="zh-TW" altLang="en-US" sz="1800" b="0">
              <a:latin typeface="Times New Roman" panose="02020603050405020304" pitchFamily="18" charset="0"/>
              <a:ea typeface="SimSun" panose="02010600030101010101" pitchFamily="2" charset="-122"/>
            </a:endParaRPr>
          </a:p>
        </p:txBody>
      </p:sp>
      <p:sp>
        <p:nvSpPr>
          <p:cNvPr id="22546" name="矩形 21">
            <a:extLst>
              <a:ext uri="{FF2B5EF4-FFF2-40B4-BE49-F238E27FC236}">
                <a16:creationId xmlns:a16="http://schemas.microsoft.com/office/drawing/2014/main" id="{342E100D-D247-44C1-AE8E-BBF7CDBDD4DD}"/>
              </a:ext>
            </a:extLst>
          </p:cNvPr>
          <p:cNvSpPr>
            <a:spLocks noChangeArrowheads="1"/>
          </p:cNvSpPr>
          <p:nvPr/>
        </p:nvSpPr>
        <p:spPr bwMode="auto">
          <a:xfrm>
            <a:off x="2714625" y="58578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kumimoji="1" lang="zh-TW" altLang="en-US" sz="1800" b="0">
                <a:latin typeface="Times New Roman" panose="02020603050405020304" pitchFamily="18" charset="0"/>
                <a:ea typeface="SimSun" panose="02010600030101010101" pitchFamily="2" charset="-122"/>
              </a:rPr>
              <a:t>電子標籤</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C26AB6D-3F44-4917-A7F2-640DA91C35BE}"/>
              </a:ext>
            </a:extLst>
          </p:cNvPr>
          <p:cNvSpPr>
            <a:spLocks noGrp="1" noChangeArrowheads="1"/>
          </p:cNvSpPr>
          <p:nvPr>
            <p:ph type="body" idx="1"/>
          </p:nvPr>
        </p:nvSpPr>
        <p:spPr>
          <a:xfrm>
            <a:off x="179388" y="1052513"/>
            <a:ext cx="8229600" cy="568885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zh-CN" altLang="en-US" b="1" dirty="0">
                <a:ea typeface="SimSun" panose="02010600030101010101" pitchFamily="2" charset="-122"/>
              </a:rPr>
              <a:t>       </a:t>
            </a:r>
            <a:r>
              <a:rPr lang="zh-CN" altLang="en-US" sz="2400" b="1" dirty="0">
                <a:latin typeface="楷体_GB2312" pitchFamily="49" charset="-122"/>
                <a:ea typeface="楷体_GB2312" pitchFamily="49" charset="-122"/>
              </a:rPr>
              <a:t>依據</a:t>
            </a:r>
            <a:r>
              <a:rPr lang="zh-CN" altLang="en-US" sz="2400" b="1" dirty="0">
                <a:solidFill>
                  <a:srgbClr val="FF0000"/>
                </a:solidFill>
                <a:latin typeface="楷体_GB2312" pitchFamily="49" charset="-122"/>
                <a:ea typeface="楷体_GB2312" pitchFamily="49" charset="-122"/>
              </a:rPr>
              <a:t>電子標籤供電方式</a:t>
            </a:r>
            <a:r>
              <a:rPr lang="zh-CN" altLang="en-US" sz="2400" b="1" dirty="0">
                <a:latin typeface="楷体_GB2312" pitchFamily="49" charset="-122"/>
                <a:ea typeface="楷体_GB2312" pitchFamily="49" charset="-122"/>
              </a:rPr>
              <a:t>的不同，電子標籤可以分為</a:t>
            </a:r>
            <a:r>
              <a:rPr lang="zh-CN" altLang="en-US" sz="2400" b="1" dirty="0">
                <a:solidFill>
                  <a:srgbClr val="FF0000"/>
                </a:solidFill>
                <a:latin typeface="楷体_GB2312" pitchFamily="49" charset="-122"/>
                <a:ea typeface="楷体_GB2312" pitchFamily="49" charset="-122"/>
              </a:rPr>
              <a:t>有源電子標籤</a:t>
            </a:r>
            <a:r>
              <a:rPr lang="en-US" altLang="zh-CN" sz="2400" b="1" dirty="0">
                <a:solidFill>
                  <a:srgbClr val="FF0000"/>
                </a:solidFill>
                <a:latin typeface="楷体_GB2312" pitchFamily="49" charset="-122"/>
                <a:ea typeface="楷体_GB2312" pitchFamily="49" charset="-122"/>
              </a:rPr>
              <a:t>(Active tag)</a:t>
            </a:r>
            <a:r>
              <a:rPr lang="zh-CN" altLang="en-US" sz="2400" b="1" dirty="0">
                <a:solidFill>
                  <a:srgbClr val="FF0000"/>
                </a:solidFill>
                <a:latin typeface="楷体_GB2312" pitchFamily="49" charset="-122"/>
                <a:ea typeface="楷体_GB2312" pitchFamily="49" charset="-122"/>
              </a:rPr>
              <a:t>、無源電子標籤</a:t>
            </a:r>
            <a:r>
              <a:rPr lang="en-US" altLang="zh-CN" sz="2400" b="1" dirty="0">
                <a:solidFill>
                  <a:srgbClr val="FF0000"/>
                </a:solidFill>
                <a:latin typeface="楷体_GB2312" pitchFamily="49" charset="-122"/>
                <a:ea typeface="楷体_GB2312" pitchFamily="49" charset="-122"/>
              </a:rPr>
              <a:t>(Passive tag)</a:t>
            </a:r>
            <a:r>
              <a:rPr lang="zh-CN" altLang="en-US" sz="2400" b="1" dirty="0">
                <a:solidFill>
                  <a:srgbClr val="FF0000"/>
                </a:solidFill>
                <a:latin typeface="楷体_GB2312" pitchFamily="49" charset="-122"/>
                <a:ea typeface="楷体_GB2312" pitchFamily="49" charset="-122"/>
              </a:rPr>
              <a:t>和半無源電子標籤</a:t>
            </a:r>
            <a:r>
              <a:rPr lang="en-US" altLang="zh-CN" sz="2400" b="1" dirty="0">
                <a:solidFill>
                  <a:srgbClr val="FF0000"/>
                </a:solidFill>
                <a:latin typeface="楷体_GB2312" pitchFamily="49" charset="-122"/>
                <a:ea typeface="楷体_GB2312" pitchFamily="49" charset="-122"/>
              </a:rPr>
              <a:t>(Semi</a:t>
            </a:r>
            <a:r>
              <a:rPr lang="en-US" altLang="zh-CN" sz="2400" b="1" dirty="0">
                <a:solidFill>
                  <a:srgbClr val="FF0000"/>
                </a:solidFill>
                <a:ea typeface="楷体_GB2312" pitchFamily="49" charset="-122"/>
              </a:rPr>
              <a:t>—</a:t>
            </a:r>
            <a:r>
              <a:rPr lang="en-US" altLang="zh-CN" sz="2400" b="1" dirty="0">
                <a:solidFill>
                  <a:srgbClr val="FF0000"/>
                </a:solidFill>
                <a:latin typeface="楷体_GB2312" pitchFamily="49" charset="-122"/>
                <a:ea typeface="楷体_GB2312" pitchFamily="49" charset="-122"/>
              </a:rPr>
              <a:t>passive tag)</a:t>
            </a:r>
            <a:r>
              <a:rPr lang="zh-CN" altLang="en-US" sz="2400" b="1" dirty="0">
                <a:latin typeface="楷体_GB2312" pitchFamily="49" charset="-122"/>
                <a:ea typeface="楷体_GB2312" pitchFamily="49" charset="-122"/>
              </a:rPr>
              <a:t>。有源電子標籤內裝有電池，無源射頻標籤沒有內裝電池，半無源電子標籤</a:t>
            </a:r>
            <a:r>
              <a:rPr lang="en-US" altLang="zh-CN" sz="2400" b="1" dirty="0">
                <a:latin typeface="楷体_GB2312" pitchFamily="49" charset="-122"/>
                <a:ea typeface="楷体_GB2312" pitchFamily="49" charset="-122"/>
              </a:rPr>
              <a:t>(Semi</a:t>
            </a:r>
            <a:r>
              <a:rPr lang="en-US" altLang="zh-CN" sz="2400" b="1" dirty="0">
                <a:ea typeface="楷体_GB2312" pitchFamily="49" charset="-122"/>
              </a:rPr>
              <a:t>—</a:t>
            </a:r>
            <a:r>
              <a:rPr lang="en-US" altLang="zh-CN" sz="2400" b="1" dirty="0">
                <a:latin typeface="楷体_GB2312" pitchFamily="49" charset="-122"/>
                <a:ea typeface="楷体_GB2312" pitchFamily="49" charset="-122"/>
              </a:rPr>
              <a:t>passive tag)</a:t>
            </a:r>
            <a:r>
              <a:rPr lang="zh-CN" altLang="en-US" sz="2400" b="1" dirty="0">
                <a:latin typeface="楷体_GB2312" pitchFamily="49" charset="-122"/>
                <a:ea typeface="楷体_GB2312" pitchFamily="49" charset="-122"/>
              </a:rPr>
              <a:t>部分依靠電池工作。電子標籤依據</a:t>
            </a:r>
            <a:r>
              <a:rPr lang="zh-CN" altLang="en-US" sz="2400" b="1" dirty="0">
                <a:solidFill>
                  <a:srgbClr val="FF0000"/>
                </a:solidFill>
                <a:latin typeface="楷体_GB2312" pitchFamily="49" charset="-122"/>
                <a:ea typeface="楷体_GB2312" pitchFamily="49" charset="-122"/>
              </a:rPr>
              <a:t>頻率的不同</a:t>
            </a:r>
            <a:r>
              <a:rPr lang="zh-CN" altLang="en-US" sz="2400" b="1" dirty="0">
                <a:latin typeface="楷体_GB2312" pitchFamily="49" charset="-122"/>
                <a:ea typeface="楷体_GB2312" pitchFamily="49" charset="-122"/>
              </a:rPr>
              <a:t>可分為</a:t>
            </a:r>
            <a:r>
              <a:rPr lang="zh-CN" altLang="en-US" sz="2400" b="1" dirty="0">
                <a:solidFill>
                  <a:srgbClr val="FF0000"/>
                </a:solidFill>
                <a:latin typeface="楷体_GB2312" pitchFamily="49" charset="-122"/>
                <a:ea typeface="楷体_GB2312" pitchFamily="49" charset="-122"/>
              </a:rPr>
              <a:t>低頻電子標籤、高頻電子標籤、超高頻電子標籤和微波電子標籤</a:t>
            </a:r>
            <a:r>
              <a:rPr lang="zh-CN" altLang="en-US" sz="2400" b="1" dirty="0">
                <a:latin typeface="楷体_GB2312" pitchFamily="49" charset="-122"/>
                <a:ea typeface="楷体_GB2312" pitchFamily="49" charset="-122"/>
              </a:rPr>
              <a:t>。依據</a:t>
            </a:r>
            <a:r>
              <a:rPr lang="zh-CN" altLang="en-US" sz="2400" b="1" dirty="0">
                <a:solidFill>
                  <a:srgbClr val="FF0000"/>
                </a:solidFill>
                <a:latin typeface="楷体_GB2312" pitchFamily="49" charset="-122"/>
                <a:ea typeface="楷体_GB2312" pitchFamily="49" charset="-122"/>
              </a:rPr>
              <a:t>封裝形式</a:t>
            </a:r>
            <a:r>
              <a:rPr lang="zh-CN" altLang="en-US" sz="2400" b="1" dirty="0">
                <a:latin typeface="楷体_GB2312" pitchFamily="49" charset="-122"/>
                <a:ea typeface="楷体_GB2312" pitchFamily="49" charset="-122"/>
              </a:rPr>
              <a:t>的不同可分為</a:t>
            </a:r>
            <a:r>
              <a:rPr lang="zh-CN" altLang="en-US" sz="2400" b="1" dirty="0">
                <a:solidFill>
                  <a:srgbClr val="FF0000"/>
                </a:solidFill>
                <a:latin typeface="楷体_GB2312" pitchFamily="49" charset="-122"/>
                <a:ea typeface="楷体_GB2312" pitchFamily="49" charset="-122"/>
              </a:rPr>
              <a:t>信用卡標籤、線形標籤、紙狀標籤、玻璃管標籤、圓形標籤及特殊用途的異形標籤</a:t>
            </a:r>
            <a:r>
              <a:rPr lang="zh-CN" altLang="en-US" sz="2400" b="1" dirty="0">
                <a:latin typeface="楷体_GB2312" pitchFamily="49" charset="-122"/>
                <a:ea typeface="楷体_GB2312" pitchFamily="49" charset="-122"/>
              </a:rPr>
              <a:t>等。        </a:t>
            </a:r>
          </a:p>
        </p:txBody>
      </p:sp>
      <p:sp>
        <p:nvSpPr>
          <p:cNvPr id="23555" name="Text Box 3">
            <a:extLst>
              <a:ext uri="{FF2B5EF4-FFF2-40B4-BE49-F238E27FC236}">
                <a16:creationId xmlns:a16="http://schemas.microsoft.com/office/drawing/2014/main" id="{20D0C829-A0D1-453F-9502-830D08A07BB3}"/>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42493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5301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D1844F3-BACA-4D5C-A181-0C0ED3BEA89F}"/>
              </a:ext>
            </a:extLst>
          </p:cNvPr>
          <p:cNvSpPr>
            <a:spLocks noGrp="1" noChangeArrowheads="1"/>
          </p:cNvSpPr>
          <p:nvPr>
            <p:ph type="body" idx="1"/>
          </p:nvPr>
        </p:nvSpPr>
        <p:spPr>
          <a:xfrm>
            <a:off x="179388" y="1052513"/>
            <a:ext cx="8229600" cy="5248275"/>
          </a:xfrm>
        </p:spPr>
        <p:txBody>
          <a:bodyPr/>
          <a:lstStyle/>
          <a:p>
            <a:pPr marL="533400" indent="-533400" eaLnBrk="1" hangingPunct="1">
              <a:buFont typeface="Wingdings" panose="05000000000000000000" pitchFamily="2" charset="2"/>
              <a:buNone/>
            </a:pPr>
            <a:r>
              <a:rPr lang="en-US" altLang="zh-CN" sz="3200" b="1">
                <a:ea typeface="SimSun" panose="02010600030101010101" pitchFamily="2" charset="-122"/>
              </a:rPr>
              <a:t>3.RFID</a:t>
            </a:r>
            <a:r>
              <a:rPr lang="zh-CN" altLang="en-US" sz="3200" b="1">
                <a:ea typeface="SimSun" panose="02010600030101010101" pitchFamily="2" charset="-122"/>
              </a:rPr>
              <a:t>系統類型</a:t>
            </a:r>
          </a:p>
          <a:p>
            <a:pPr marL="533400" indent="-533400" eaLnBrk="1" hangingPunct="1">
              <a:buFont typeface="Wingdings" panose="05000000000000000000" pitchFamily="2" charset="2"/>
              <a:buNone/>
            </a:pPr>
            <a:r>
              <a:rPr lang="zh-CN" altLang="en-US" b="1">
                <a:ea typeface="SimSun" panose="02010600030101010101" pitchFamily="2" charset="-122"/>
              </a:rPr>
              <a:t>      </a:t>
            </a:r>
            <a:r>
              <a:rPr lang="en-US" altLang="zh-CN" b="1">
                <a:ea typeface="SimSun" panose="02010600030101010101" pitchFamily="2" charset="-122"/>
              </a:rPr>
              <a:t>1</a:t>
            </a:r>
            <a:r>
              <a:rPr lang="zh-CN" altLang="en-US" b="1">
                <a:ea typeface="SimSun" panose="02010600030101010101" pitchFamily="2" charset="-122"/>
              </a:rPr>
              <a:t>）</a:t>
            </a:r>
            <a:r>
              <a:rPr lang="en-US" altLang="zh-CN" b="1">
                <a:ea typeface="SimSun" panose="02010600030101010101" pitchFamily="2" charset="-122"/>
              </a:rPr>
              <a:t>RFID</a:t>
            </a:r>
            <a:r>
              <a:rPr lang="zh-CN" altLang="en-US" b="1">
                <a:ea typeface="SimSun" panose="02010600030101010101" pitchFamily="2" charset="-122"/>
              </a:rPr>
              <a:t>的類型</a:t>
            </a:r>
            <a:r>
              <a:rPr lang="en-US" altLang="zh-CN" b="1">
                <a:ea typeface="SimSun" panose="02010600030101010101" pitchFamily="2" charset="-122"/>
              </a:rPr>
              <a:t>(</a:t>
            </a:r>
            <a:r>
              <a:rPr lang="zh-CN" altLang="en-US" b="1">
                <a:solidFill>
                  <a:srgbClr val="FF0000"/>
                </a:solidFill>
                <a:ea typeface="SimSun" panose="02010600030101010101" pitchFamily="2" charset="-122"/>
              </a:rPr>
              <a:t>以電力來源分類</a:t>
            </a:r>
            <a:r>
              <a:rPr lang="en-US" altLang="zh-CN" b="1">
                <a:ea typeface="SimSun" panose="02010600030101010101" pitchFamily="2" charset="-122"/>
              </a:rPr>
              <a:t>)</a:t>
            </a:r>
            <a:r>
              <a:rPr lang="en-US" altLang="zh-CN">
                <a:ea typeface="SimSun" panose="02010600030101010101" pitchFamily="2" charset="-122"/>
              </a:rPr>
              <a:t> </a:t>
            </a:r>
            <a:endParaRPr lang="zh-CN" altLang="en-US" b="1">
              <a:ea typeface="SimSun" panose="02010600030101010101" pitchFamily="2" charset="-122"/>
            </a:endParaRPr>
          </a:p>
          <a:p>
            <a:pPr marL="533400" indent="-533400" eaLnBrk="1" hangingPunct="1">
              <a:buFont typeface="Wingdings" panose="05000000000000000000" pitchFamily="2" charset="2"/>
              <a:buNone/>
            </a:pPr>
            <a:r>
              <a:rPr lang="zh-CN" altLang="en-US" b="1">
                <a:ea typeface="SimSun" panose="02010600030101010101" pitchFamily="2" charset="-122"/>
              </a:rPr>
              <a:t> </a:t>
            </a:r>
            <a:endParaRPr lang="zh-CN" altLang="en-US" sz="2400" b="1">
              <a:latin typeface="楷体_GB2312" pitchFamily="49" charset="-122"/>
              <a:ea typeface="楷体_GB2312" pitchFamily="49" charset="-122"/>
            </a:endParaRPr>
          </a:p>
        </p:txBody>
      </p:sp>
      <p:sp>
        <p:nvSpPr>
          <p:cNvPr id="24579" name="Text Box 3">
            <a:extLst>
              <a:ext uri="{FF2B5EF4-FFF2-40B4-BE49-F238E27FC236}">
                <a16:creationId xmlns:a16="http://schemas.microsoft.com/office/drawing/2014/main" id="{6718BCE1-0897-4B9C-B981-410D2A9831A6}"/>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24580" name="Picture 4">
            <a:extLst>
              <a:ext uri="{FF2B5EF4-FFF2-40B4-BE49-F238E27FC236}">
                <a16:creationId xmlns:a16="http://schemas.microsoft.com/office/drawing/2014/main" id="{7C2CEE5F-EC9B-4C90-9488-DE8170C1D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03" t="22488" r="4105" b="16536"/>
          <a:stretch>
            <a:fillRect/>
          </a:stretch>
        </p:blipFill>
        <p:spPr bwMode="auto">
          <a:xfrm>
            <a:off x="1187450" y="2133600"/>
            <a:ext cx="7345363" cy="39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80BFA84-7B94-4708-8F09-6A19D36DF1F5}"/>
              </a:ext>
            </a:extLst>
          </p:cNvPr>
          <p:cNvSpPr>
            <a:spLocks noGrp="1" noChangeArrowheads="1"/>
          </p:cNvSpPr>
          <p:nvPr>
            <p:ph type="title"/>
          </p:nvPr>
        </p:nvSpPr>
        <p:spPr>
          <a:xfrm>
            <a:off x="395288" y="333375"/>
            <a:ext cx="8172450" cy="508000"/>
          </a:xfrm>
        </p:spPr>
        <p:txBody>
          <a:bodyPr/>
          <a:lstStyle/>
          <a:p>
            <a:pPr algn="r" eaLnBrk="1" hangingPunct="1"/>
            <a:r>
              <a:rPr lang="zh-TW" altLang="en-US" sz="2800">
                <a:solidFill>
                  <a:srgbClr val="FF0000"/>
                </a:solidFill>
                <a:ea typeface="SimSun" panose="02010600030101010101" pitchFamily="2" charset="-122"/>
              </a:rPr>
              <a:t>被動式</a:t>
            </a:r>
            <a:r>
              <a:rPr lang="en-US" altLang="zh-TW" sz="2800">
                <a:solidFill>
                  <a:srgbClr val="FF0000"/>
                </a:solidFill>
                <a:ea typeface="SimSun" panose="02010600030101010101" pitchFamily="2" charset="-122"/>
              </a:rPr>
              <a:t>(Passive)</a:t>
            </a:r>
            <a:r>
              <a:rPr lang="zh-TW" altLang="en-US" sz="2800">
                <a:solidFill>
                  <a:srgbClr val="FF0000"/>
                </a:solidFill>
                <a:ea typeface="SimSun" panose="02010600030101010101" pitchFamily="2" charset="-122"/>
              </a:rPr>
              <a:t>與主動式 </a:t>
            </a:r>
            <a:r>
              <a:rPr lang="en-US" altLang="zh-TW" sz="2800">
                <a:solidFill>
                  <a:srgbClr val="FF0000"/>
                </a:solidFill>
                <a:ea typeface="SimSun" panose="02010600030101010101" pitchFamily="2" charset="-122"/>
              </a:rPr>
              <a:t>(Active) Tag</a:t>
            </a:r>
          </a:p>
        </p:txBody>
      </p:sp>
      <p:pic>
        <p:nvPicPr>
          <p:cNvPr id="25603" name="Picture 3" descr="Passive vs Active Tag">
            <a:extLst>
              <a:ext uri="{FF2B5EF4-FFF2-40B4-BE49-F238E27FC236}">
                <a16:creationId xmlns:a16="http://schemas.microsoft.com/office/drawing/2014/main" id="{ABD186F1-0FA6-4E1F-B3F4-1A5AD7285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96975"/>
            <a:ext cx="7129463"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122E0D2-FD0F-4B5B-B205-891B6E642CE0}"/>
              </a:ext>
            </a:extLst>
          </p:cNvPr>
          <p:cNvSpPr>
            <a:spLocks noGrp="1" noChangeArrowheads="1"/>
          </p:cNvSpPr>
          <p:nvPr>
            <p:ph type="body" idx="1"/>
          </p:nvPr>
        </p:nvSpPr>
        <p:spPr>
          <a:xfrm>
            <a:off x="179388" y="1052513"/>
            <a:ext cx="8229600" cy="5248275"/>
          </a:xfrm>
        </p:spPr>
        <p:txBody>
          <a:bodyPr/>
          <a:lstStyle/>
          <a:p>
            <a:pPr marL="533400" indent="-533400" eaLnBrk="1" hangingPunct="1">
              <a:buFont typeface="Wingdings" panose="05000000000000000000" pitchFamily="2" charset="2"/>
              <a:buNone/>
            </a:pPr>
            <a:r>
              <a:rPr lang="en-US" altLang="zh-CN" sz="3200" b="1">
                <a:ea typeface="SimSun" panose="02010600030101010101" pitchFamily="2" charset="-122"/>
              </a:rPr>
              <a:t>3.RFID</a:t>
            </a:r>
            <a:r>
              <a:rPr lang="zh-CN" altLang="en-US" sz="3200" b="1">
                <a:ea typeface="SimSun" panose="02010600030101010101" pitchFamily="2" charset="-122"/>
              </a:rPr>
              <a:t>系統類型</a:t>
            </a:r>
          </a:p>
          <a:p>
            <a:pPr marL="533400" indent="-533400" eaLnBrk="1" hangingPunct="1">
              <a:buFont typeface="Wingdings" panose="05000000000000000000" pitchFamily="2" charset="2"/>
              <a:buNone/>
            </a:pPr>
            <a:r>
              <a:rPr lang="zh-CN" altLang="en-US" b="1">
                <a:ea typeface="SimSun" panose="02010600030101010101" pitchFamily="2" charset="-122"/>
              </a:rPr>
              <a:t>      </a:t>
            </a:r>
            <a:r>
              <a:rPr lang="en-US" altLang="zh-CN" sz="2000" b="1">
                <a:ea typeface="SimSun" panose="02010600030101010101" pitchFamily="2" charset="-122"/>
              </a:rPr>
              <a:t>2</a:t>
            </a:r>
            <a:r>
              <a:rPr lang="zh-CN" altLang="en-US" sz="2000" b="1">
                <a:ea typeface="SimSun" panose="02010600030101010101" pitchFamily="2" charset="-122"/>
              </a:rPr>
              <a:t>）</a:t>
            </a:r>
            <a:r>
              <a:rPr lang="en-US" altLang="zh-CN" sz="2000" b="1">
                <a:ea typeface="SimSun" panose="02010600030101010101" pitchFamily="2" charset="-122"/>
              </a:rPr>
              <a:t>RFID</a:t>
            </a:r>
            <a:r>
              <a:rPr lang="zh-CN" altLang="en-US" sz="2000" b="1">
                <a:ea typeface="SimSun" panose="02010600030101010101" pitchFamily="2" charset="-122"/>
              </a:rPr>
              <a:t>的類型</a:t>
            </a:r>
            <a:r>
              <a:rPr lang="en-US" altLang="zh-CN" sz="2000" b="1">
                <a:ea typeface="SimSun" panose="02010600030101010101" pitchFamily="2" charset="-122"/>
              </a:rPr>
              <a:t>(</a:t>
            </a:r>
            <a:r>
              <a:rPr lang="zh-CN" altLang="en-US" sz="2000" b="1">
                <a:solidFill>
                  <a:srgbClr val="FF0000"/>
                </a:solidFill>
                <a:ea typeface="SimSun" panose="02010600030101010101" pitchFamily="2" charset="-122"/>
              </a:rPr>
              <a:t>以頻率分類</a:t>
            </a:r>
            <a:r>
              <a:rPr lang="en-US" altLang="zh-CN" sz="2000" b="1">
                <a:ea typeface="SimSun" panose="02010600030101010101" pitchFamily="2" charset="-122"/>
              </a:rPr>
              <a:t>)</a:t>
            </a:r>
            <a:br>
              <a:rPr lang="en-US" altLang="zh-CN" sz="2000" b="1">
                <a:ea typeface="SimSun" panose="02010600030101010101" pitchFamily="2" charset="-122"/>
              </a:rPr>
            </a:br>
            <a:r>
              <a:rPr lang="en-US" altLang="zh-CN" sz="2000" b="1">
                <a:solidFill>
                  <a:srgbClr val="FF0000"/>
                </a:solidFill>
                <a:ea typeface="SimSun" panose="02010600030101010101" pitchFamily="2" charset="-122"/>
              </a:rPr>
              <a:t>Ⅰ</a:t>
            </a:r>
            <a:r>
              <a:rPr lang="zh-CN" altLang="en-US" sz="2000" b="1">
                <a:solidFill>
                  <a:srgbClr val="FF0000"/>
                </a:solidFill>
                <a:ea typeface="SimSun" panose="02010600030101010101" pitchFamily="2" charset="-122"/>
              </a:rPr>
              <a:t>低頻</a:t>
            </a:r>
            <a:r>
              <a:rPr lang="en-US" altLang="zh-CN" sz="2000" b="1">
                <a:solidFill>
                  <a:srgbClr val="FF0000"/>
                </a:solidFill>
                <a:ea typeface="SimSun" panose="02010600030101010101" pitchFamily="2" charset="-122"/>
              </a:rPr>
              <a:t>Low Frequency(LF)</a:t>
            </a:r>
            <a:r>
              <a:rPr lang="zh-CN" altLang="en-US" sz="2000" b="1">
                <a:solidFill>
                  <a:srgbClr val="FF0000"/>
                </a:solidFill>
                <a:ea typeface="SimSun" panose="02010600030101010101" pitchFamily="2" charset="-122"/>
              </a:rPr>
              <a:t>：主要規格</a:t>
            </a:r>
            <a:r>
              <a:rPr lang="en-US" altLang="zh-CN" sz="2000" b="1">
                <a:solidFill>
                  <a:srgbClr val="FF0000"/>
                </a:solidFill>
                <a:ea typeface="SimSun" panose="02010600030101010101" pitchFamily="2" charset="-122"/>
              </a:rPr>
              <a:t>125</a:t>
            </a:r>
            <a:r>
              <a:rPr lang="zh-CN" altLang="en-US" sz="2000" b="1">
                <a:solidFill>
                  <a:srgbClr val="FF0000"/>
                </a:solidFill>
                <a:ea typeface="SimSun" panose="02010600030101010101" pitchFamily="2" charset="-122"/>
              </a:rPr>
              <a:t>～</a:t>
            </a:r>
            <a:r>
              <a:rPr lang="en-US" altLang="zh-CN" sz="2000" b="1">
                <a:solidFill>
                  <a:srgbClr val="FF0000"/>
                </a:solidFill>
                <a:ea typeface="SimSun" panose="02010600030101010101" pitchFamily="2" charset="-122"/>
              </a:rPr>
              <a:t>134KHz</a:t>
            </a:r>
            <a:r>
              <a:rPr lang="zh-CN" altLang="en-US" sz="2000" b="1">
                <a:ea typeface="SimSun" panose="02010600030101010101" pitchFamily="2" charset="-122"/>
              </a:rPr>
              <a:t>。</a:t>
            </a:r>
          </a:p>
          <a:p>
            <a:pPr marL="533400" indent="-533400" eaLnBrk="1" hangingPunct="1">
              <a:buFont typeface="Wingdings" panose="05000000000000000000" pitchFamily="2" charset="2"/>
              <a:buNone/>
            </a:pPr>
            <a:r>
              <a:rPr lang="zh-CN" altLang="en-US" b="1">
                <a:ea typeface="SimSun" panose="02010600030101010101" pitchFamily="2" charset="-122"/>
              </a:rPr>
              <a:t>          </a:t>
            </a:r>
            <a:r>
              <a:rPr lang="zh-CN" altLang="en-US" sz="2400" b="1">
                <a:ea typeface="楷体_GB2312" pitchFamily="49" charset="-122"/>
              </a:rPr>
              <a:t>低頻的最大優點在於其標籤靠近金屬或液體的物品能夠有效發射訊號，不像其他較高頻率標籤的訊號會被金屬或液體反射回來，但缺點是讀取距離短、無法同時進行多標籤讀取以、及資訊量較低，一般應用於門禁系統、動物晶片、汽車防盜器和玩具等。</a:t>
            </a:r>
            <a:r>
              <a:rPr lang="en-US" altLang="zh-CN">
                <a:ea typeface="SimSun" panose="02010600030101010101" pitchFamily="2" charset="-122"/>
              </a:rPr>
              <a:t> </a:t>
            </a:r>
            <a:endParaRPr lang="zh-CN" altLang="en-US" b="1">
              <a:ea typeface="SimSun" panose="02010600030101010101" pitchFamily="2" charset="-122"/>
            </a:endParaRPr>
          </a:p>
          <a:p>
            <a:pPr marL="533400" indent="-533400" eaLnBrk="1" hangingPunct="1">
              <a:buFont typeface="Wingdings" panose="05000000000000000000" pitchFamily="2" charset="2"/>
              <a:buNone/>
            </a:pPr>
            <a:r>
              <a:rPr lang="zh-CN" altLang="en-US" b="1">
                <a:ea typeface="SimSun" panose="02010600030101010101" pitchFamily="2" charset="-122"/>
              </a:rPr>
              <a:t> </a:t>
            </a:r>
          </a:p>
        </p:txBody>
      </p:sp>
      <p:sp>
        <p:nvSpPr>
          <p:cNvPr id="26627" name="Text Box 3">
            <a:extLst>
              <a:ext uri="{FF2B5EF4-FFF2-40B4-BE49-F238E27FC236}">
                <a16:creationId xmlns:a16="http://schemas.microsoft.com/office/drawing/2014/main" id="{9698CE03-4F7C-474F-B926-E30B7EFC88F0}"/>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pic>
        <p:nvPicPr>
          <p:cNvPr id="26628" name="Picture 5">
            <a:extLst>
              <a:ext uri="{FF2B5EF4-FFF2-40B4-BE49-F238E27FC236}">
                <a16:creationId xmlns:a16="http://schemas.microsoft.com/office/drawing/2014/main" id="{25526FB3-43DC-48EB-B5F6-3A6DF8E27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361" t="34064" r="22116" b="14551"/>
          <a:stretch>
            <a:fillRect/>
          </a:stretch>
        </p:blipFill>
        <p:spPr bwMode="auto">
          <a:xfrm>
            <a:off x="5148064" y="4754101"/>
            <a:ext cx="36718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44643FA-46DF-41D3-92B3-9AA4911BE52C}"/>
              </a:ext>
            </a:extLst>
          </p:cNvPr>
          <p:cNvSpPr>
            <a:spLocks noGrp="1" noChangeArrowheads="1"/>
          </p:cNvSpPr>
          <p:nvPr>
            <p:ph type="body" idx="1"/>
          </p:nvPr>
        </p:nvSpPr>
        <p:spPr>
          <a:xfrm>
            <a:off x="395287" y="461642"/>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高頻 </a:t>
            </a:r>
            <a:r>
              <a:rPr lang="en-US" altLang="zh-CN" sz="2000" b="1" dirty="0">
                <a:solidFill>
                  <a:srgbClr val="FF0000"/>
                </a:solidFill>
                <a:ea typeface="SimSun" panose="02010600030101010101" pitchFamily="2" charset="-122"/>
              </a:rPr>
              <a:t>High Frequency(HF)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13.56MHz</a:t>
            </a:r>
            <a:r>
              <a:rPr lang="en-US" altLang="zh-CN" sz="2000" dirty="0">
                <a:solidFill>
                  <a:srgbClr val="FF0000"/>
                </a:solidFill>
                <a:ea typeface="SimSun" panose="02010600030101010101" pitchFamily="2" charset="-122"/>
              </a:rPr>
              <a:t> </a:t>
            </a:r>
            <a:r>
              <a:rPr lang="zh-CN" altLang="en-US" sz="2000" b="1" dirty="0">
                <a:solidFill>
                  <a:srgbClr val="FF0000"/>
                </a:solidFill>
                <a:ea typeface="SimSun" panose="02010600030101010101" pitchFamily="2" charset="-122"/>
              </a:rPr>
              <a:t>。</a:t>
            </a:r>
          </a:p>
          <a:p>
            <a:pPr marL="533400" indent="-533400" eaLnBrk="1" hangingPunct="1"/>
            <a:r>
              <a:rPr lang="zh-CN" altLang="en-US" sz="1600" b="1" dirty="0">
                <a:ea typeface="SimSun" panose="02010600030101010101" pitchFamily="2" charset="-122"/>
              </a:rPr>
              <a:t>常見的主要規格有</a:t>
            </a:r>
            <a:r>
              <a:rPr lang="en-US" altLang="zh-CN" sz="1600" b="1" dirty="0">
                <a:ea typeface="SimSun" panose="02010600030101010101" pitchFamily="2" charset="-122"/>
              </a:rPr>
              <a:t>13.56MHz</a:t>
            </a:r>
            <a:r>
              <a:rPr lang="zh-CN" altLang="en-US" sz="1600" b="1" dirty="0">
                <a:ea typeface="SimSun" panose="02010600030101010101" pitchFamily="2" charset="-122"/>
              </a:rPr>
              <a:t>；</a:t>
            </a:r>
          </a:p>
          <a:p>
            <a:pPr marL="533400" indent="-533400" eaLnBrk="1" hangingPunct="1"/>
            <a:r>
              <a:rPr lang="en-US" altLang="zh-CN" sz="1600" b="1" dirty="0">
                <a:ea typeface="SimSun" panose="02010600030101010101" pitchFamily="2" charset="-122"/>
              </a:rPr>
              <a:t>ISO-14443A </a:t>
            </a:r>
            <a:r>
              <a:rPr lang="en-US" altLang="zh-CN" sz="1600" b="1" dirty="0" err="1">
                <a:ea typeface="SimSun" panose="02010600030101010101" pitchFamily="2" charset="-122"/>
              </a:rPr>
              <a:t>Mifare</a:t>
            </a:r>
            <a:r>
              <a:rPr lang="zh-CN" altLang="en-US" sz="1600" b="1" dirty="0">
                <a:ea typeface="SimSun" panose="02010600030101010101" pitchFamily="2" charset="-122"/>
              </a:rPr>
              <a:t>和</a:t>
            </a:r>
            <a:r>
              <a:rPr lang="en-US" altLang="zh-CN" sz="1600" b="1" dirty="0">
                <a:ea typeface="SimSun" panose="02010600030101010101" pitchFamily="2" charset="-122"/>
              </a:rPr>
              <a:t>ISO-15693</a:t>
            </a:r>
            <a:r>
              <a:rPr lang="zh-CN" altLang="en-US" sz="1600" b="1" dirty="0">
                <a:ea typeface="SimSun" panose="02010600030101010101" pitchFamily="2" charset="-122"/>
              </a:rPr>
              <a:t>；</a:t>
            </a:r>
          </a:p>
          <a:p>
            <a:pPr marL="533400" indent="-533400" eaLnBrk="1" hangingPunct="1"/>
            <a:r>
              <a:rPr lang="zh-CN" altLang="en-US" sz="1600" b="1" dirty="0">
                <a:ea typeface="SimSun" panose="02010600030101010101" pitchFamily="2" charset="-122"/>
              </a:rPr>
              <a:t>電子標籤都是被動式感應耦合，讀取距離約</a:t>
            </a:r>
            <a:r>
              <a:rPr lang="en-US" altLang="zh-CN" sz="1600" b="1" dirty="0">
                <a:ea typeface="SimSun" panose="02010600030101010101" pitchFamily="2" charset="-122"/>
              </a:rPr>
              <a:t>10-100</a:t>
            </a:r>
            <a:r>
              <a:rPr lang="zh-CN" altLang="en-US" sz="1600" b="1" dirty="0">
                <a:ea typeface="SimSun" panose="02010600030101010101" pitchFamily="2" charset="-122"/>
              </a:rPr>
              <a:t>公分；</a:t>
            </a:r>
          </a:p>
          <a:p>
            <a:pPr marL="533400" indent="-533400" eaLnBrk="1" hangingPunct="1"/>
            <a:r>
              <a:rPr lang="zh-CN" altLang="en-US" sz="1600" b="1" dirty="0">
                <a:ea typeface="SimSun" panose="02010600030101010101" pitchFamily="2" charset="-122"/>
              </a:rPr>
              <a:t>優點在於傳送速率較快且可進行多標籤辨識；</a:t>
            </a:r>
          </a:p>
          <a:p>
            <a:pPr marL="533400" indent="-533400" eaLnBrk="1" hangingPunct="1"/>
            <a:r>
              <a:rPr lang="zh-CN" altLang="en-US" sz="1600" b="1" dirty="0">
                <a:ea typeface="SimSun" panose="02010600030101010101" pitchFamily="2" charset="-122"/>
              </a:rPr>
              <a:t>缺點是於環境干擾較為敏感，在金屬或較潮濕的環境下，讀取率較低；</a:t>
            </a:r>
          </a:p>
          <a:p>
            <a:pPr marL="533400" indent="-533400" eaLnBrk="1" hangingPunct="1"/>
            <a:r>
              <a:rPr lang="zh-CN" altLang="en-US" sz="1600" b="1" dirty="0">
                <a:ea typeface="SimSun" panose="02010600030101010101" pitchFamily="2" charset="-122"/>
              </a:rPr>
              <a:t>應用于門禁系統、悠遊卡、電子錢包、圖書管理、產品管理、檔管理、棧板追蹤、電子機票、行李捲標；</a:t>
            </a:r>
          </a:p>
          <a:p>
            <a:pPr marL="533400" indent="-533400" eaLnBrk="1" hangingPunct="1"/>
            <a:r>
              <a:rPr lang="zh-CN" altLang="en-US" sz="1600" b="1" dirty="0">
                <a:ea typeface="SimSun" panose="02010600030101010101" pitchFamily="2" charset="-122"/>
              </a:rPr>
              <a:t>技術最成熟且應用和市場也最廣泛且接受度高；</a:t>
            </a:r>
          </a:p>
          <a:p>
            <a:pPr marL="533400" indent="-533400" eaLnBrk="1" hangingPunct="1"/>
            <a:r>
              <a:rPr lang="zh-CN" altLang="en-US" sz="1600" b="1" dirty="0">
                <a:ea typeface="SimSun" panose="02010600030101010101" pitchFamily="2" charset="-122"/>
              </a:rPr>
              <a:t>故建議現階段應大力發展此領域技術和應用。</a:t>
            </a:r>
          </a:p>
          <a:p>
            <a:pPr marL="533400" indent="-533400" eaLnBrk="1" hangingPunct="1">
              <a:buFont typeface="Wingdings" panose="05000000000000000000" pitchFamily="2" charset="2"/>
              <a:buNone/>
            </a:pPr>
            <a:r>
              <a:rPr lang="zh-CN" altLang="en-US" b="1" dirty="0">
                <a:ea typeface="SimSun" panose="02010600030101010101" pitchFamily="2" charset="-122"/>
              </a:rPr>
              <a:t> </a:t>
            </a:r>
          </a:p>
        </p:txBody>
      </p:sp>
      <p:sp>
        <p:nvSpPr>
          <p:cNvPr id="27651" name="Text Box 3">
            <a:extLst>
              <a:ext uri="{FF2B5EF4-FFF2-40B4-BE49-F238E27FC236}">
                <a16:creationId xmlns:a16="http://schemas.microsoft.com/office/drawing/2014/main" id="{06898671-013A-415F-993A-855A21C758C9}"/>
              </a:ext>
            </a:extLst>
          </p:cNvPr>
          <p:cNvSpPr>
            <a:spLocks noChangeArrowheads="1"/>
          </p:cNvSpPr>
          <p:nvPr>
            <p:ph type="title"/>
          </p:nvPr>
        </p:nvSpPr>
        <p:spPr bwMode="auto">
          <a:xfrm>
            <a:off x="899592" y="90980"/>
            <a:ext cx="7633742" cy="1492132"/>
          </a:xfrm>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dirty="0"/>
              <a:t>三、 </a:t>
            </a:r>
            <a:r>
              <a:rPr lang="en-US" altLang="zh-CN" sz="3600" dirty="0"/>
              <a:t>RFID</a:t>
            </a:r>
            <a:r>
              <a:rPr lang="zh-CN" altLang="en-US" sz="3600" dirty="0"/>
              <a:t>概述</a:t>
            </a:r>
            <a:endParaRPr lang="zh-CN" altLang="en-US" sz="2800" dirty="0"/>
          </a:p>
        </p:txBody>
      </p:sp>
      <p:pic>
        <p:nvPicPr>
          <p:cNvPr id="27652" name="Picture 5">
            <a:extLst>
              <a:ext uri="{FF2B5EF4-FFF2-40B4-BE49-F238E27FC236}">
                <a16:creationId xmlns:a16="http://schemas.microsoft.com/office/drawing/2014/main" id="{73BAE7A2-F957-44B2-B654-39C75E1D5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547" t="30190" r="15147" b="6425"/>
          <a:stretch>
            <a:fillRect/>
          </a:stretch>
        </p:blipFill>
        <p:spPr bwMode="auto">
          <a:xfrm>
            <a:off x="5241925" y="4276387"/>
            <a:ext cx="3671888"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a:extLst>
              <a:ext uri="{FF2B5EF4-FFF2-40B4-BE49-F238E27FC236}">
                <a16:creationId xmlns:a16="http://schemas.microsoft.com/office/drawing/2014/main" id="{73B62052-B00B-418B-BAEF-5D6749B393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5013325"/>
            <a:ext cx="29527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7">
            <a:extLst>
              <a:ext uri="{FF2B5EF4-FFF2-40B4-BE49-F238E27FC236}">
                <a16:creationId xmlns:a16="http://schemas.microsoft.com/office/drawing/2014/main" id="{CB5D0614-0064-4612-B84A-37E8749FA8CC}"/>
              </a:ext>
            </a:extLst>
          </p:cNvPr>
          <p:cNvSpPr txBox="1">
            <a:spLocks noChangeArrowheads="1"/>
          </p:cNvSpPr>
          <p:nvPr/>
        </p:nvSpPr>
        <p:spPr bwMode="auto">
          <a:xfrm>
            <a:off x="3635375"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圖</a:t>
            </a:r>
            <a:r>
              <a:rPr lang="en-US" altLang="zh-CN" sz="1600">
                <a:solidFill>
                  <a:srgbClr val="FF0000"/>
                </a:solidFill>
                <a:ea typeface="SimSun" panose="02010600030101010101" pitchFamily="2" charset="-122"/>
              </a:rPr>
              <a:t>1-23  </a:t>
            </a:r>
            <a:r>
              <a:rPr lang="zh-CN" altLang="en-US" sz="1600">
                <a:solidFill>
                  <a:srgbClr val="FF0000"/>
                </a:solidFill>
                <a:ea typeface="SimSun" panose="02010600030101010101" pitchFamily="2" charset="-122"/>
              </a:rPr>
              <a:t>門禁管理和電子錢包（高頻</a:t>
            </a:r>
            <a:r>
              <a:rPr lang="en-US" altLang="zh-CN" sz="1600">
                <a:solidFill>
                  <a:srgbClr val="FF0000"/>
                </a:solidFill>
                <a:ea typeface="SimSun" panose="02010600030101010101" pitchFamily="2" charset="-122"/>
              </a:rPr>
              <a:t>HF ISO-14443 Mifare</a:t>
            </a:r>
            <a:r>
              <a:rPr lang="zh-CN" altLang="en-US" sz="1600">
                <a:solidFill>
                  <a:srgbClr val="FF0000"/>
                </a:solidFill>
                <a:ea typeface="SimSun" panose="02010600030101010101" pitchFamily="2" charset="-122"/>
              </a:rPr>
              <a:t>）</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big-arrow">
            <a:extLst>
              <a:ext uri="{FF2B5EF4-FFF2-40B4-BE49-F238E27FC236}">
                <a16:creationId xmlns:a16="http://schemas.microsoft.com/office/drawing/2014/main" id="{50A636D5-5DEE-47B4-ACD2-E39F0F9D1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55042">
            <a:off x="642938" y="1173163"/>
            <a:ext cx="771525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a:extLst>
              <a:ext uri="{FF2B5EF4-FFF2-40B4-BE49-F238E27FC236}">
                <a16:creationId xmlns:a16="http://schemas.microsoft.com/office/drawing/2014/main" id="{FE2151C1-9D19-485F-A04B-52A6D60E03ED}"/>
              </a:ext>
            </a:extLst>
          </p:cNvPr>
          <p:cNvSpPr>
            <a:spLocks noChangeArrowheads="1"/>
          </p:cNvSpPr>
          <p:nvPr/>
        </p:nvSpPr>
        <p:spPr bwMode="auto">
          <a:xfrm>
            <a:off x="555625" y="851119"/>
            <a:ext cx="82296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r>
              <a:rPr lang="en-US" altLang="zh-CN" b="0" dirty="0">
                <a:solidFill>
                  <a:srgbClr val="FF0000"/>
                </a:solidFill>
                <a:latin typeface="Times New Roman" panose="02020603050405020304" pitchFamily="18" charset="0"/>
                <a:ea typeface="SimSun" panose="02010600030101010101" pitchFamily="2" charset="-122"/>
              </a:rPr>
              <a:t>RFID</a:t>
            </a:r>
            <a:r>
              <a:rPr lang="zh-CN" altLang="en-US" b="0" dirty="0">
                <a:solidFill>
                  <a:srgbClr val="FF0000"/>
                </a:solidFill>
                <a:latin typeface="Times New Roman" panose="02020603050405020304" pitchFamily="18" charset="0"/>
                <a:ea typeface="SimSun" panose="02010600030101010101" pitchFamily="2" charset="-122"/>
              </a:rPr>
              <a:t>的類型</a:t>
            </a:r>
            <a:r>
              <a:rPr lang="en-US" altLang="zh-CN" b="0" dirty="0">
                <a:solidFill>
                  <a:srgbClr val="FF0000"/>
                </a:solidFill>
                <a:latin typeface="Times New Roman" panose="02020603050405020304" pitchFamily="18" charset="0"/>
                <a:ea typeface="SimSun" panose="02010600030101010101" pitchFamily="2" charset="-122"/>
              </a:rPr>
              <a:t>(</a:t>
            </a:r>
            <a:r>
              <a:rPr lang="zh-CN" altLang="en-US" b="0" dirty="0">
                <a:solidFill>
                  <a:srgbClr val="FF0000"/>
                </a:solidFill>
                <a:latin typeface="Times New Roman" panose="02020603050405020304" pitchFamily="18" charset="0"/>
                <a:ea typeface="SimSun" panose="02010600030101010101" pitchFamily="2" charset="-122"/>
              </a:rPr>
              <a:t>以頻率分類</a:t>
            </a:r>
            <a:r>
              <a:rPr lang="en-US" altLang="zh-CN" b="0" dirty="0">
                <a:solidFill>
                  <a:srgbClr val="FF0000"/>
                </a:solidFill>
                <a:latin typeface="Times New Roman" panose="02020603050405020304" pitchFamily="18" charset="0"/>
                <a:ea typeface="SimSun" panose="02010600030101010101" pitchFamily="2" charset="-122"/>
              </a:rPr>
              <a:t>)</a:t>
            </a:r>
            <a:endParaRPr lang="en-US" altLang="zh-TW" dirty="0">
              <a:solidFill>
                <a:srgbClr val="FF0000"/>
              </a:solidFill>
              <a:latin typeface="Times New Roman" panose="02020603050405020304" pitchFamily="18" charset="0"/>
              <a:ea typeface="SimSun" panose="02010600030101010101" pitchFamily="2" charset="-122"/>
            </a:endParaRPr>
          </a:p>
        </p:txBody>
      </p:sp>
      <p:sp>
        <p:nvSpPr>
          <p:cNvPr id="28676" name="Line 4">
            <a:extLst>
              <a:ext uri="{FF2B5EF4-FFF2-40B4-BE49-F238E27FC236}">
                <a16:creationId xmlns:a16="http://schemas.microsoft.com/office/drawing/2014/main" id="{C9B80E3E-E7F9-48FB-AC54-6C9B69561574}"/>
              </a:ext>
            </a:extLst>
          </p:cNvPr>
          <p:cNvSpPr>
            <a:spLocks noChangeShapeType="1"/>
          </p:cNvSpPr>
          <p:nvPr/>
        </p:nvSpPr>
        <p:spPr bwMode="auto">
          <a:xfrm>
            <a:off x="287338" y="5883275"/>
            <a:ext cx="8555037" cy="0"/>
          </a:xfrm>
          <a:prstGeom prst="line">
            <a:avLst/>
          </a:prstGeom>
          <a:noFill/>
          <a:ln w="158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7" name="Line 5">
            <a:extLst>
              <a:ext uri="{FF2B5EF4-FFF2-40B4-BE49-F238E27FC236}">
                <a16:creationId xmlns:a16="http://schemas.microsoft.com/office/drawing/2014/main" id="{E17A3C2E-6F72-4CA4-8161-605886BC9031}"/>
              </a:ext>
            </a:extLst>
          </p:cNvPr>
          <p:cNvSpPr>
            <a:spLocks noChangeShapeType="1"/>
          </p:cNvSpPr>
          <p:nvPr/>
        </p:nvSpPr>
        <p:spPr bwMode="auto">
          <a:xfrm>
            <a:off x="544513" y="5810250"/>
            <a:ext cx="0" cy="144463"/>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8" name="Line 6">
            <a:extLst>
              <a:ext uri="{FF2B5EF4-FFF2-40B4-BE49-F238E27FC236}">
                <a16:creationId xmlns:a16="http://schemas.microsoft.com/office/drawing/2014/main" id="{2F19F84A-8DD1-49DB-950E-82636B56015D}"/>
              </a:ext>
            </a:extLst>
          </p:cNvPr>
          <p:cNvSpPr>
            <a:spLocks noChangeShapeType="1"/>
          </p:cNvSpPr>
          <p:nvPr/>
        </p:nvSpPr>
        <p:spPr bwMode="auto">
          <a:xfrm>
            <a:off x="1325563" y="5810250"/>
            <a:ext cx="0" cy="144463"/>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Line 7">
            <a:extLst>
              <a:ext uri="{FF2B5EF4-FFF2-40B4-BE49-F238E27FC236}">
                <a16:creationId xmlns:a16="http://schemas.microsoft.com/office/drawing/2014/main" id="{D2638262-C27D-4903-B3AE-3A5EFAF173D5}"/>
              </a:ext>
            </a:extLst>
          </p:cNvPr>
          <p:cNvSpPr>
            <a:spLocks noChangeShapeType="1"/>
          </p:cNvSpPr>
          <p:nvPr/>
        </p:nvSpPr>
        <p:spPr bwMode="auto">
          <a:xfrm>
            <a:off x="3140075" y="5810250"/>
            <a:ext cx="0" cy="144463"/>
          </a:xfrm>
          <a:prstGeom prst="line">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Line 8">
            <a:extLst>
              <a:ext uri="{FF2B5EF4-FFF2-40B4-BE49-F238E27FC236}">
                <a16:creationId xmlns:a16="http://schemas.microsoft.com/office/drawing/2014/main" id="{2C953F3C-2FFF-4382-B680-8C612139DFEA}"/>
              </a:ext>
            </a:extLst>
          </p:cNvPr>
          <p:cNvSpPr>
            <a:spLocks noChangeShapeType="1"/>
          </p:cNvSpPr>
          <p:nvPr/>
        </p:nvSpPr>
        <p:spPr bwMode="auto">
          <a:xfrm>
            <a:off x="5732463" y="5810250"/>
            <a:ext cx="0" cy="144463"/>
          </a:xfrm>
          <a:prstGeom prst="line">
            <a:avLst/>
          </a:prstGeom>
          <a:noFill/>
          <a:ln w="127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Rectangle 9">
            <a:extLst>
              <a:ext uri="{FF2B5EF4-FFF2-40B4-BE49-F238E27FC236}">
                <a16:creationId xmlns:a16="http://schemas.microsoft.com/office/drawing/2014/main" id="{0DCCF749-8FD4-41DE-B158-C82AD2F2C251}"/>
              </a:ext>
            </a:extLst>
          </p:cNvPr>
          <p:cNvSpPr>
            <a:spLocks noChangeArrowheads="1"/>
          </p:cNvSpPr>
          <p:nvPr/>
        </p:nvSpPr>
        <p:spPr bwMode="auto">
          <a:xfrm>
            <a:off x="544513" y="5807075"/>
            <a:ext cx="781050" cy="150813"/>
          </a:xfrm>
          <a:prstGeom prst="rect">
            <a:avLst/>
          </a:prstGeom>
          <a:solidFill>
            <a:srgbClr val="FF9900"/>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82" name="Line 10">
            <a:extLst>
              <a:ext uri="{FF2B5EF4-FFF2-40B4-BE49-F238E27FC236}">
                <a16:creationId xmlns:a16="http://schemas.microsoft.com/office/drawing/2014/main" id="{A3436A3F-12F0-448D-8F11-E9194C0F9465}"/>
              </a:ext>
            </a:extLst>
          </p:cNvPr>
          <p:cNvSpPr>
            <a:spLocks noChangeShapeType="1"/>
          </p:cNvSpPr>
          <p:nvPr/>
        </p:nvSpPr>
        <p:spPr bwMode="auto">
          <a:xfrm>
            <a:off x="1325563" y="5810250"/>
            <a:ext cx="0" cy="144463"/>
          </a:xfrm>
          <a:prstGeom prst="line">
            <a:avLst/>
          </a:prstGeom>
          <a:noFill/>
          <a:ln w="127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3" name="Rectangle 11">
            <a:extLst>
              <a:ext uri="{FF2B5EF4-FFF2-40B4-BE49-F238E27FC236}">
                <a16:creationId xmlns:a16="http://schemas.microsoft.com/office/drawing/2014/main" id="{E30436CF-B616-48E1-B5B1-A7C5F3B1B561}"/>
              </a:ext>
            </a:extLst>
          </p:cNvPr>
          <p:cNvSpPr>
            <a:spLocks noChangeArrowheads="1"/>
          </p:cNvSpPr>
          <p:nvPr/>
        </p:nvSpPr>
        <p:spPr bwMode="auto">
          <a:xfrm>
            <a:off x="1325563" y="5807075"/>
            <a:ext cx="1814512" cy="150813"/>
          </a:xfrm>
          <a:prstGeom prst="rect">
            <a:avLst/>
          </a:prstGeom>
          <a:solidFill>
            <a:srgbClr val="FFFF00"/>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84" name="Line 12">
            <a:extLst>
              <a:ext uri="{FF2B5EF4-FFF2-40B4-BE49-F238E27FC236}">
                <a16:creationId xmlns:a16="http://schemas.microsoft.com/office/drawing/2014/main" id="{FD15B99F-CF1C-4BE3-AA0D-8250B25A4A94}"/>
              </a:ext>
            </a:extLst>
          </p:cNvPr>
          <p:cNvSpPr>
            <a:spLocks noChangeShapeType="1"/>
          </p:cNvSpPr>
          <p:nvPr/>
        </p:nvSpPr>
        <p:spPr bwMode="auto">
          <a:xfrm>
            <a:off x="3140075" y="5810250"/>
            <a:ext cx="0" cy="144463"/>
          </a:xfrm>
          <a:prstGeom prst="line">
            <a:avLst/>
          </a:prstGeom>
          <a:noFill/>
          <a:ln w="1270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5" name="Rectangle 13">
            <a:extLst>
              <a:ext uri="{FF2B5EF4-FFF2-40B4-BE49-F238E27FC236}">
                <a16:creationId xmlns:a16="http://schemas.microsoft.com/office/drawing/2014/main" id="{7723769B-842D-4912-BAB9-910193272495}"/>
              </a:ext>
            </a:extLst>
          </p:cNvPr>
          <p:cNvSpPr>
            <a:spLocks noChangeArrowheads="1"/>
          </p:cNvSpPr>
          <p:nvPr/>
        </p:nvSpPr>
        <p:spPr bwMode="auto">
          <a:xfrm>
            <a:off x="3140075" y="5807075"/>
            <a:ext cx="2592388" cy="150813"/>
          </a:xfrm>
          <a:prstGeom prst="rect">
            <a:avLst/>
          </a:prstGeom>
          <a:solidFill>
            <a:srgbClr val="3366FF"/>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86" name="Line 14">
            <a:extLst>
              <a:ext uri="{FF2B5EF4-FFF2-40B4-BE49-F238E27FC236}">
                <a16:creationId xmlns:a16="http://schemas.microsoft.com/office/drawing/2014/main" id="{D4FD5288-4484-42BA-B3ED-78A78C1FE611}"/>
              </a:ext>
            </a:extLst>
          </p:cNvPr>
          <p:cNvSpPr>
            <a:spLocks noChangeShapeType="1"/>
          </p:cNvSpPr>
          <p:nvPr/>
        </p:nvSpPr>
        <p:spPr bwMode="auto">
          <a:xfrm>
            <a:off x="5732463" y="5810250"/>
            <a:ext cx="0" cy="144463"/>
          </a:xfrm>
          <a:prstGeom prst="line">
            <a:avLst/>
          </a:prstGeom>
          <a:noFill/>
          <a:ln w="12700">
            <a:solidFill>
              <a:srgbClr val="B400B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extLst>
              <a:ext uri="{FF2B5EF4-FFF2-40B4-BE49-F238E27FC236}">
                <a16:creationId xmlns:a16="http://schemas.microsoft.com/office/drawing/2014/main" id="{397C9B79-D202-40BA-8568-FBA39A23F803}"/>
              </a:ext>
            </a:extLst>
          </p:cNvPr>
          <p:cNvSpPr>
            <a:spLocks noChangeArrowheads="1"/>
          </p:cNvSpPr>
          <p:nvPr/>
        </p:nvSpPr>
        <p:spPr bwMode="auto">
          <a:xfrm>
            <a:off x="5732463" y="5807075"/>
            <a:ext cx="2852737" cy="150813"/>
          </a:xfrm>
          <a:prstGeom prst="rect">
            <a:avLst/>
          </a:prstGeom>
          <a:solidFill>
            <a:srgbClr val="B400B4"/>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88" name="Text Box 16">
            <a:extLst>
              <a:ext uri="{FF2B5EF4-FFF2-40B4-BE49-F238E27FC236}">
                <a16:creationId xmlns:a16="http://schemas.microsoft.com/office/drawing/2014/main" id="{BE1F0068-8291-4324-9305-FAFA55316994}"/>
              </a:ext>
            </a:extLst>
          </p:cNvPr>
          <p:cNvSpPr txBox="1">
            <a:spLocks noChangeArrowheads="1"/>
          </p:cNvSpPr>
          <p:nvPr/>
        </p:nvSpPr>
        <p:spPr bwMode="auto">
          <a:xfrm>
            <a:off x="273050" y="5951538"/>
            <a:ext cx="6477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Aft>
                <a:spcPct val="30000"/>
              </a:spcAft>
            </a:pPr>
            <a:r>
              <a:rPr kumimoji="1" lang="en-US" altLang="zh-TW" sz="900">
                <a:solidFill>
                  <a:srgbClr val="FF9900"/>
                </a:solidFill>
                <a:latin typeface="Times New Roman" panose="02020603050405020304" pitchFamily="18" charset="0"/>
                <a:ea typeface="SimSun" panose="02010600030101010101" pitchFamily="2" charset="-122"/>
              </a:rPr>
              <a:t>100KHz</a:t>
            </a:r>
          </a:p>
        </p:txBody>
      </p:sp>
      <p:sp>
        <p:nvSpPr>
          <p:cNvPr id="28689" name="Text Box 17">
            <a:extLst>
              <a:ext uri="{FF2B5EF4-FFF2-40B4-BE49-F238E27FC236}">
                <a16:creationId xmlns:a16="http://schemas.microsoft.com/office/drawing/2014/main" id="{A005F265-2D0F-421B-B348-2F7CC1715F20}"/>
              </a:ext>
            </a:extLst>
          </p:cNvPr>
          <p:cNvSpPr txBox="1">
            <a:spLocks noChangeArrowheads="1"/>
          </p:cNvSpPr>
          <p:nvPr/>
        </p:nvSpPr>
        <p:spPr bwMode="auto">
          <a:xfrm>
            <a:off x="1138238" y="5951538"/>
            <a:ext cx="55721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Aft>
                <a:spcPct val="30000"/>
              </a:spcAft>
            </a:pPr>
            <a:r>
              <a:rPr kumimoji="1" lang="en-US" altLang="zh-TW" sz="900">
                <a:solidFill>
                  <a:srgbClr val="FFFF00"/>
                </a:solidFill>
                <a:latin typeface="Times New Roman" panose="02020603050405020304" pitchFamily="18" charset="0"/>
                <a:ea typeface="SimSun" panose="02010600030101010101" pitchFamily="2" charset="-122"/>
              </a:rPr>
              <a:t>1MHz</a:t>
            </a:r>
          </a:p>
        </p:txBody>
      </p:sp>
      <p:sp>
        <p:nvSpPr>
          <p:cNvPr id="28690" name="Text Box 18">
            <a:extLst>
              <a:ext uri="{FF2B5EF4-FFF2-40B4-BE49-F238E27FC236}">
                <a16:creationId xmlns:a16="http://schemas.microsoft.com/office/drawing/2014/main" id="{8B02D3E8-7EC1-453E-AD14-6651F7C9014E}"/>
              </a:ext>
            </a:extLst>
          </p:cNvPr>
          <p:cNvSpPr txBox="1">
            <a:spLocks noChangeArrowheads="1"/>
          </p:cNvSpPr>
          <p:nvPr/>
        </p:nvSpPr>
        <p:spPr bwMode="auto">
          <a:xfrm>
            <a:off x="2865438" y="5951538"/>
            <a:ext cx="68421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Aft>
                <a:spcPct val="30000"/>
              </a:spcAft>
            </a:pPr>
            <a:r>
              <a:rPr lang="en-US" altLang="zh-TW" sz="900">
                <a:solidFill>
                  <a:srgbClr val="3366FF"/>
                </a:solidFill>
                <a:latin typeface="Times New Roman" panose="02020603050405020304" pitchFamily="18" charset="0"/>
                <a:ea typeface="SimSun" panose="02010600030101010101" pitchFamily="2" charset="-122"/>
              </a:rPr>
              <a:t>400MHz</a:t>
            </a:r>
            <a:endParaRPr kumimoji="1" lang="en-US" altLang="zh-TW" sz="900">
              <a:solidFill>
                <a:srgbClr val="3366FF"/>
              </a:solidFill>
              <a:latin typeface="Times New Roman" panose="02020603050405020304" pitchFamily="18" charset="0"/>
              <a:ea typeface="SimSun" panose="02010600030101010101" pitchFamily="2" charset="-122"/>
            </a:endParaRPr>
          </a:p>
        </p:txBody>
      </p:sp>
      <p:sp>
        <p:nvSpPr>
          <p:cNvPr id="28691" name="Text Box 19">
            <a:extLst>
              <a:ext uri="{FF2B5EF4-FFF2-40B4-BE49-F238E27FC236}">
                <a16:creationId xmlns:a16="http://schemas.microsoft.com/office/drawing/2014/main" id="{5F397B13-4386-4A55-8C10-F9F5774A112D}"/>
              </a:ext>
            </a:extLst>
          </p:cNvPr>
          <p:cNvSpPr txBox="1">
            <a:spLocks noChangeArrowheads="1"/>
          </p:cNvSpPr>
          <p:nvPr/>
        </p:nvSpPr>
        <p:spPr bwMode="auto">
          <a:xfrm>
            <a:off x="5530850" y="5951538"/>
            <a:ext cx="5397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Aft>
                <a:spcPct val="30000"/>
              </a:spcAft>
            </a:pPr>
            <a:r>
              <a:rPr kumimoji="1" lang="en-US" altLang="zh-TW" sz="900">
                <a:solidFill>
                  <a:srgbClr val="B400B4"/>
                </a:solidFill>
                <a:latin typeface="Times New Roman" panose="02020603050405020304" pitchFamily="18" charset="0"/>
                <a:ea typeface="SimSun" panose="02010600030101010101" pitchFamily="2" charset="-122"/>
              </a:rPr>
              <a:t>1GHz</a:t>
            </a:r>
          </a:p>
        </p:txBody>
      </p:sp>
      <p:sp>
        <p:nvSpPr>
          <p:cNvPr id="28692" name="Line 20">
            <a:extLst>
              <a:ext uri="{FF2B5EF4-FFF2-40B4-BE49-F238E27FC236}">
                <a16:creationId xmlns:a16="http://schemas.microsoft.com/office/drawing/2014/main" id="{800C35FB-2940-4462-9525-5133C1DEDB47}"/>
              </a:ext>
            </a:extLst>
          </p:cNvPr>
          <p:cNvSpPr>
            <a:spLocks noChangeShapeType="1"/>
          </p:cNvSpPr>
          <p:nvPr/>
        </p:nvSpPr>
        <p:spPr bwMode="auto">
          <a:xfrm>
            <a:off x="5732463" y="1701800"/>
            <a:ext cx="0" cy="4087813"/>
          </a:xfrm>
          <a:prstGeom prst="line">
            <a:avLst/>
          </a:prstGeom>
          <a:noFill/>
          <a:ln w="317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3" name="Rectangle 21">
            <a:extLst>
              <a:ext uri="{FF2B5EF4-FFF2-40B4-BE49-F238E27FC236}">
                <a16:creationId xmlns:a16="http://schemas.microsoft.com/office/drawing/2014/main" id="{393A823A-6F12-423A-B605-7CE65EDF2A72}"/>
              </a:ext>
            </a:extLst>
          </p:cNvPr>
          <p:cNvSpPr>
            <a:spLocks noChangeArrowheads="1"/>
          </p:cNvSpPr>
          <p:nvPr/>
        </p:nvSpPr>
        <p:spPr bwMode="auto">
          <a:xfrm>
            <a:off x="5727700" y="1630363"/>
            <a:ext cx="2860675" cy="4178300"/>
          </a:xfrm>
          <a:prstGeom prst="rect">
            <a:avLst/>
          </a:prstGeom>
          <a:gradFill rotWithShape="1">
            <a:gsLst>
              <a:gs pos="0">
                <a:srgbClr val="720072">
                  <a:alpha val="0"/>
                </a:srgbClr>
              </a:gs>
              <a:gs pos="100000">
                <a:srgbClr val="B400B4">
                  <a:alpha val="2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94" name="Rectangle 22">
            <a:extLst>
              <a:ext uri="{FF2B5EF4-FFF2-40B4-BE49-F238E27FC236}">
                <a16:creationId xmlns:a16="http://schemas.microsoft.com/office/drawing/2014/main" id="{2DE07F2D-4B4F-484E-8C6D-4D03296C8792}"/>
              </a:ext>
            </a:extLst>
          </p:cNvPr>
          <p:cNvSpPr>
            <a:spLocks noChangeArrowheads="1"/>
          </p:cNvSpPr>
          <p:nvPr/>
        </p:nvSpPr>
        <p:spPr bwMode="auto">
          <a:xfrm>
            <a:off x="3132138" y="2565400"/>
            <a:ext cx="2598737" cy="3241675"/>
          </a:xfrm>
          <a:prstGeom prst="rect">
            <a:avLst/>
          </a:prstGeom>
          <a:gradFill rotWithShape="1">
            <a:gsLst>
              <a:gs pos="0">
                <a:srgbClr val="2041A2">
                  <a:alpha val="0"/>
                </a:srgbClr>
              </a:gs>
              <a:gs pos="100000">
                <a:srgbClr val="3366FF">
                  <a:alpha val="2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95" name="Rectangle 23">
            <a:extLst>
              <a:ext uri="{FF2B5EF4-FFF2-40B4-BE49-F238E27FC236}">
                <a16:creationId xmlns:a16="http://schemas.microsoft.com/office/drawing/2014/main" id="{FC986909-668A-4FC0-AFF0-80C1F05C9761}"/>
              </a:ext>
            </a:extLst>
          </p:cNvPr>
          <p:cNvSpPr>
            <a:spLocks noChangeArrowheads="1"/>
          </p:cNvSpPr>
          <p:nvPr/>
        </p:nvSpPr>
        <p:spPr bwMode="auto">
          <a:xfrm>
            <a:off x="1316038" y="3286125"/>
            <a:ext cx="1817687" cy="2522538"/>
          </a:xfrm>
          <a:prstGeom prst="rect">
            <a:avLst/>
          </a:prstGeom>
          <a:gradFill rotWithShape="1">
            <a:gsLst>
              <a:gs pos="0">
                <a:srgbClr val="A2A200">
                  <a:alpha val="0"/>
                </a:srgbClr>
              </a:gs>
              <a:gs pos="100000">
                <a:srgbClr val="FFFF00">
                  <a:alpha val="2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96" name="Rectangle 24">
            <a:extLst>
              <a:ext uri="{FF2B5EF4-FFF2-40B4-BE49-F238E27FC236}">
                <a16:creationId xmlns:a16="http://schemas.microsoft.com/office/drawing/2014/main" id="{BEDB3C78-3060-4F35-83BD-B3175902FBEB}"/>
              </a:ext>
            </a:extLst>
          </p:cNvPr>
          <p:cNvSpPr>
            <a:spLocks noChangeArrowheads="1"/>
          </p:cNvSpPr>
          <p:nvPr/>
        </p:nvSpPr>
        <p:spPr bwMode="auto">
          <a:xfrm>
            <a:off x="536575" y="5013325"/>
            <a:ext cx="782638" cy="803275"/>
          </a:xfrm>
          <a:prstGeom prst="rect">
            <a:avLst/>
          </a:prstGeom>
          <a:gradFill rotWithShape="1">
            <a:gsLst>
              <a:gs pos="0">
                <a:srgbClr val="A26100">
                  <a:alpha val="0"/>
                </a:srgbClr>
              </a:gs>
              <a:gs pos="100000">
                <a:srgbClr val="FF9900">
                  <a:alpha val="2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zh-TW" altLang="en-US">
              <a:ea typeface="新細明體" panose="02020500000000000000" pitchFamily="18" charset="-120"/>
            </a:endParaRPr>
          </a:p>
        </p:txBody>
      </p:sp>
      <p:sp>
        <p:nvSpPr>
          <p:cNvPr id="28697" name="Line 25">
            <a:extLst>
              <a:ext uri="{FF2B5EF4-FFF2-40B4-BE49-F238E27FC236}">
                <a16:creationId xmlns:a16="http://schemas.microsoft.com/office/drawing/2014/main" id="{AE8C2C36-2465-493D-9DB0-C0CC394CD764}"/>
              </a:ext>
            </a:extLst>
          </p:cNvPr>
          <p:cNvSpPr>
            <a:spLocks noChangeShapeType="1"/>
          </p:cNvSpPr>
          <p:nvPr/>
        </p:nvSpPr>
        <p:spPr bwMode="auto">
          <a:xfrm>
            <a:off x="3141663" y="1701800"/>
            <a:ext cx="0" cy="4087813"/>
          </a:xfrm>
          <a:prstGeom prst="line">
            <a:avLst/>
          </a:prstGeom>
          <a:noFill/>
          <a:ln w="317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8" name="Line 26">
            <a:extLst>
              <a:ext uri="{FF2B5EF4-FFF2-40B4-BE49-F238E27FC236}">
                <a16:creationId xmlns:a16="http://schemas.microsoft.com/office/drawing/2014/main" id="{DD18CEE9-A52F-45C8-882A-94CB88F9E7B6}"/>
              </a:ext>
            </a:extLst>
          </p:cNvPr>
          <p:cNvSpPr>
            <a:spLocks noChangeShapeType="1"/>
          </p:cNvSpPr>
          <p:nvPr/>
        </p:nvSpPr>
        <p:spPr bwMode="auto">
          <a:xfrm>
            <a:off x="1316038" y="1701800"/>
            <a:ext cx="0" cy="4089400"/>
          </a:xfrm>
          <a:prstGeom prst="line">
            <a:avLst/>
          </a:prstGeom>
          <a:noFill/>
          <a:ln w="317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9" name="Rectangle 27">
            <a:extLst>
              <a:ext uri="{FF2B5EF4-FFF2-40B4-BE49-F238E27FC236}">
                <a16:creationId xmlns:a16="http://schemas.microsoft.com/office/drawing/2014/main" id="{89B2A541-2804-41C1-A33B-0746BD4A22CC}"/>
              </a:ext>
            </a:extLst>
          </p:cNvPr>
          <p:cNvSpPr>
            <a:spLocks noChangeArrowheads="1"/>
          </p:cNvSpPr>
          <p:nvPr/>
        </p:nvSpPr>
        <p:spPr bwMode="auto">
          <a:xfrm>
            <a:off x="539750" y="3500438"/>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11784</a:t>
            </a:r>
          </a:p>
        </p:txBody>
      </p:sp>
      <p:sp>
        <p:nvSpPr>
          <p:cNvPr id="28700" name="Rectangle 28">
            <a:extLst>
              <a:ext uri="{FF2B5EF4-FFF2-40B4-BE49-F238E27FC236}">
                <a16:creationId xmlns:a16="http://schemas.microsoft.com/office/drawing/2014/main" id="{25DC04B3-50AB-483F-93CE-28678A817E80}"/>
              </a:ext>
            </a:extLst>
          </p:cNvPr>
          <p:cNvSpPr>
            <a:spLocks noChangeArrowheads="1"/>
          </p:cNvSpPr>
          <p:nvPr/>
        </p:nvSpPr>
        <p:spPr bwMode="auto">
          <a:xfrm>
            <a:off x="539750" y="3789363"/>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11785</a:t>
            </a:r>
          </a:p>
        </p:txBody>
      </p:sp>
      <p:sp>
        <p:nvSpPr>
          <p:cNvPr id="28701" name="Rectangle 29">
            <a:extLst>
              <a:ext uri="{FF2B5EF4-FFF2-40B4-BE49-F238E27FC236}">
                <a16:creationId xmlns:a16="http://schemas.microsoft.com/office/drawing/2014/main" id="{E3140AEB-7EB4-4FA9-8542-66A19C5F546E}"/>
              </a:ext>
            </a:extLst>
          </p:cNvPr>
          <p:cNvSpPr>
            <a:spLocks noChangeArrowheads="1"/>
          </p:cNvSpPr>
          <p:nvPr/>
        </p:nvSpPr>
        <p:spPr bwMode="auto">
          <a:xfrm>
            <a:off x="539750" y="4076700"/>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14223</a:t>
            </a:r>
          </a:p>
        </p:txBody>
      </p:sp>
      <p:sp>
        <p:nvSpPr>
          <p:cNvPr id="28702" name="Rectangle 30">
            <a:extLst>
              <a:ext uri="{FF2B5EF4-FFF2-40B4-BE49-F238E27FC236}">
                <a16:creationId xmlns:a16="http://schemas.microsoft.com/office/drawing/2014/main" id="{40AFA85C-BD41-4679-9F3C-713294165EE0}"/>
              </a:ext>
            </a:extLst>
          </p:cNvPr>
          <p:cNvSpPr>
            <a:spLocks noChangeArrowheads="1"/>
          </p:cNvSpPr>
          <p:nvPr/>
        </p:nvSpPr>
        <p:spPr bwMode="auto">
          <a:xfrm>
            <a:off x="539750" y="4868863"/>
            <a:ext cx="719138"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2)</a:t>
            </a:r>
          </a:p>
        </p:txBody>
      </p:sp>
      <p:sp>
        <p:nvSpPr>
          <p:cNvPr id="28703" name="Rectangle 31">
            <a:extLst>
              <a:ext uri="{FF2B5EF4-FFF2-40B4-BE49-F238E27FC236}">
                <a16:creationId xmlns:a16="http://schemas.microsoft.com/office/drawing/2014/main" id="{42E204FF-99B9-4F41-8422-4413E2402BB5}"/>
              </a:ext>
            </a:extLst>
          </p:cNvPr>
          <p:cNvSpPr>
            <a:spLocks noChangeArrowheads="1"/>
          </p:cNvSpPr>
          <p:nvPr/>
        </p:nvSpPr>
        <p:spPr bwMode="auto">
          <a:xfrm>
            <a:off x="250825" y="3103563"/>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Animal</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Identification</a:t>
            </a:r>
          </a:p>
        </p:txBody>
      </p:sp>
      <p:sp>
        <p:nvSpPr>
          <p:cNvPr id="28704" name="Rectangle 32">
            <a:extLst>
              <a:ext uri="{FF2B5EF4-FFF2-40B4-BE49-F238E27FC236}">
                <a16:creationId xmlns:a16="http://schemas.microsoft.com/office/drawing/2014/main" id="{EA68B344-6095-4FD3-B2CA-4F16268E168B}"/>
              </a:ext>
            </a:extLst>
          </p:cNvPr>
          <p:cNvSpPr>
            <a:spLocks noChangeArrowheads="1"/>
          </p:cNvSpPr>
          <p:nvPr/>
        </p:nvSpPr>
        <p:spPr bwMode="auto">
          <a:xfrm>
            <a:off x="1549400" y="3500438"/>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15693</a:t>
            </a:r>
          </a:p>
        </p:txBody>
      </p:sp>
      <p:sp>
        <p:nvSpPr>
          <p:cNvPr id="28705" name="Rectangle 33">
            <a:extLst>
              <a:ext uri="{FF2B5EF4-FFF2-40B4-BE49-F238E27FC236}">
                <a16:creationId xmlns:a16="http://schemas.microsoft.com/office/drawing/2014/main" id="{1E9F98A7-B2E5-4CE8-9708-4FF34D2A6E4C}"/>
              </a:ext>
            </a:extLst>
          </p:cNvPr>
          <p:cNvSpPr>
            <a:spLocks noChangeArrowheads="1"/>
          </p:cNvSpPr>
          <p:nvPr/>
        </p:nvSpPr>
        <p:spPr bwMode="auto">
          <a:xfrm>
            <a:off x="1549400" y="3789363"/>
            <a:ext cx="719138"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3)</a:t>
            </a:r>
          </a:p>
        </p:txBody>
      </p:sp>
      <p:sp>
        <p:nvSpPr>
          <p:cNvPr id="28706" name="Rectangle 34">
            <a:extLst>
              <a:ext uri="{FF2B5EF4-FFF2-40B4-BE49-F238E27FC236}">
                <a16:creationId xmlns:a16="http://schemas.microsoft.com/office/drawing/2014/main" id="{34EFB0DB-3816-4ECE-AAE6-8699C1262CC4}"/>
              </a:ext>
            </a:extLst>
          </p:cNvPr>
          <p:cNvSpPr>
            <a:spLocks noChangeArrowheads="1"/>
          </p:cNvSpPr>
          <p:nvPr/>
        </p:nvSpPr>
        <p:spPr bwMode="auto">
          <a:xfrm>
            <a:off x="1260475" y="3103563"/>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Item</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Management</a:t>
            </a:r>
          </a:p>
        </p:txBody>
      </p:sp>
      <p:sp>
        <p:nvSpPr>
          <p:cNvPr id="28707" name="Rectangle 35">
            <a:extLst>
              <a:ext uri="{FF2B5EF4-FFF2-40B4-BE49-F238E27FC236}">
                <a16:creationId xmlns:a16="http://schemas.microsoft.com/office/drawing/2014/main" id="{C25FD7F2-F36D-400D-9828-ADECD5909C83}"/>
              </a:ext>
            </a:extLst>
          </p:cNvPr>
          <p:cNvSpPr>
            <a:spLocks noChangeArrowheads="1"/>
          </p:cNvSpPr>
          <p:nvPr/>
        </p:nvSpPr>
        <p:spPr bwMode="auto">
          <a:xfrm>
            <a:off x="250825" y="4471988"/>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Item</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Management</a:t>
            </a:r>
          </a:p>
        </p:txBody>
      </p:sp>
      <p:sp>
        <p:nvSpPr>
          <p:cNvPr id="28708" name="Rectangle 36">
            <a:extLst>
              <a:ext uri="{FF2B5EF4-FFF2-40B4-BE49-F238E27FC236}">
                <a16:creationId xmlns:a16="http://schemas.microsoft.com/office/drawing/2014/main" id="{9FC5D3AF-370B-48C6-A492-D2BFA8F3549B}"/>
              </a:ext>
            </a:extLst>
          </p:cNvPr>
          <p:cNvSpPr>
            <a:spLocks noChangeArrowheads="1"/>
          </p:cNvSpPr>
          <p:nvPr/>
        </p:nvSpPr>
        <p:spPr bwMode="auto">
          <a:xfrm>
            <a:off x="3349625" y="3500438"/>
            <a:ext cx="719138"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7)</a:t>
            </a:r>
          </a:p>
        </p:txBody>
      </p:sp>
      <p:sp>
        <p:nvSpPr>
          <p:cNvPr id="28709" name="Rectangle 37">
            <a:extLst>
              <a:ext uri="{FF2B5EF4-FFF2-40B4-BE49-F238E27FC236}">
                <a16:creationId xmlns:a16="http://schemas.microsoft.com/office/drawing/2014/main" id="{1B5E76F9-4B1E-43BC-B325-9B902B9943E2}"/>
              </a:ext>
            </a:extLst>
          </p:cNvPr>
          <p:cNvSpPr>
            <a:spLocks noChangeArrowheads="1"/>
          </p:cNvSpPr>
          <p:nvPr/>
        </p:nvSpPr>
        <p:spPr bwMode="auto">
          <a:xfrm>
            <a:off x="3059113" y="3103563"/>
            <a:ext cx="1223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dirty="0">
                <a:solidFill>
                  <a:schemeClr val="hlink"/>
                </a:solidFill>
                <a:latin typeface="Times New Roman" panose="02020603050405020304" pitchFamily="18" charset="0"/>
                <a:ea typeface="SimSun" panose="02010600030101010101" pitchFamily="2" charset="-122"/>
              </a:rPr>
              <a:t>Item</a:t>
            </a:r>
            <a:br>
              <a:rPr kumimoji="1" lang="en-US" altLang="zh-TW" sz="1000" dirty="0">
                <a:solidFill>
                  <a:schemeClr val="hlink"/>
                </a:solidFill>
                <a:latin typeface="Times New Roman" panose="02020603050405020304" pitchFamily="18" charset="0"/>
                <a:ea typeface="SimSun" panose="02010600030101010101" pitchFamily="2" charset="-122"/>
              </a:rPr>
            </a:br>
            <a:r>
              <a:rPr kumimoji="1" lang="en-US" altLang="zh-TW" sz="1000" dirty="0">
                <a:solidFill>
                  <a:schemeClr val="hlink"/>
                </a:solidFill>
                <a:latin typeface="Times New Roman" panose="02020603050405020304" pitchFamily="18" charset="0"/>
                <a:ea typeface="SimSun" panose="02010600030101010101" pitchFamily="2" charset="-122"/>
              </a:rPr>
              <a:t>Management</a:t>
            </a:r>
          </a:p>
        </p:txBody>
      </p:sp>
      <p:sp>
        <p:nvSpPr>
          <p:cNvPr id="28710" name="Rectangle 38">
            <a:extLst>
              <a:ext uri="{FF2B5EF4-FFF2-40B4-BE49-F238E27FC236}">
                <a16:creationId xmlns:a16="http://schemas.microsoft.com/office/drawing/2014/main" id="{9733C35B-C440-4A26-8BE7-5ED9AE41E2E3}"/>
              </a:ext>
            </a:extLst>
          </p:cNvPr>
          <p:cNvSpPr>
            <a:spLocks noChangeArrowheads="1"/>
          </p:cNvSpPr>
          <p:nvPr/>
        </p:nvSpPr>
        <p:spPr bwMode="auto">
          <a:xfrm>
            <a:off x="4859338" y="3500438"/>
            <a:ext cx="719137"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6)</a:t>
            </a:r>
          </a:p>
        </p:txBody>
      </p:sp>
      <p:sp>
        <p:nvSpPr>
          <p:cNvPr id="28711" name="Rectangle 39">
            <a:extLst>
              <a:ext uri="{FF2B5EF4-FFF2-40B4-BE49-F238E27FC236}">
                <a16:creationId xmlns:a16="http://schemas.microsoft.com/office/drawing/2014/main" id="{89E00BD9-5EED-4907-9246-A62548B3926B}"/>
              </a:ext>
            </a:extLst>
          </p:cNvPr>
          <p:cNvSpPr>
            <a:spLocks noChangeArrowheads="1"/>
          </p:cNvSpPr>
          <p:nvPr/>
        </p:nvSpPr>
        <p:spPr bwMode="auto">
          <a:xfrm>
            <a:off x="6805613" y="3500438"/>
            <a:ext cx="719137" cy="360362"/>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18000</a:t>
            </a:r>
          </a:p>
          <a:p>
            <a:pPr eaLnBrk="1" hangingPunct="1"/>
            <a:r>
              <a:rPr kumimoji="1" lang="en-US" altLang="zh-TW" sz="1100">
                <a:solidFill>
                  <a:srgbClr val="FF0066"/>
                </a:solidFill>
                <a:latin typeface="Times New Roman" panose="02020603050405020304" pitchFamily="18" charset="0"/>
                <a:ea typeface="SimSun" panose="02010600030101010101" pitchFamily="2" charset="-122"/>
              </a:rPr>
              <a:t>(part 4)</a:t>
            </a:r>
          </a:p>
        </p:txBody>
      </p:sp>
      <p:sp>
        <p:nvSpPr>
          <p:cNvPr id="28712" name="Rectangle 40">
            <a:extLst>
              <a:ext uri="{FF2B5EF4-FFF2-40B4-BE49-F238E27FC236}">
                <a16:creationId xmlns:a16="http://schemas.microsoft.com/office/drawing/2014/main" id="{569BFA50-1F7D-43BA-8D1F-A53AC54A615E}"/>
              </a:ext>
            </a:extLst>
          </p:cNvPr>
          <p:cNvSpPr>
            <a:spLocks noChangeArrowheads="1"/>
          </p:cNvSpPr>
          <p:nvPr/>
        </p:nvSpPr>
        <p:spPr bwMode="auto">
          <a:xfrm>
            <a:off x="6516688" y="3103563"/>
            <a:ext cx="1223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Item</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Management</a:t>
            </a:r>
          </a:p>
        </p:txBody>
      </p:sp>
      <p:sp>
        <p:nvSpPr>
          <p:cNvPr id="28713" name="Rectangle 41">
            <a:extLst>
              <a:ext uri="{FF2B5EF4-FFF2-40B4-BE49-F238E27FC236}">
                <a16:creationId xmlns:a16="http://schemas.microsoft.com/office/drawing/2014/main" id="{79075DD8-F8B1-44E5-A9EA-43C6EC458CD5}"/>
              </a:ext>
            </a:extLst>
          </p:cNvPr>
          <p:cNvSpPr>
            <a:spLocks noChangeArrowheads="1"/>
          </p:cNvSpPr>
          <p:nvPr/>
        </p:nvSpPr>
        <p:spPr bwMode="auto">
          <a:xfrm>
            <a:off x="1547813" y="5003800"/>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18092</a:t>
            </a:r>
          </a:p>
        </p:txBody>
      </p:sp>
      <p:sp>
        <p:nvSpPr>
          <p:cNvPr id="28714" name="Rectangle 42">
            <a:extLst>
              <a:ext uri="{FF2B5EF4-FFF2-40B4-BE49-F238E27FC236}">
                <a16:creationId xmlns:a16="http://schemas.microsoft.com/office/drawing/2014/main" id="{02859D30-B05F-4FC9-B921-60BC7DEDFF7E}"/>
              </a:ext>
            </a:extLst>
          </p:cNvPr>
          <p:cNvSpPr>
            <a:spLocks noChangeArrowheads="1"/>
          </p:cNvSpPr>
          <p:nvPr/>
        </p:nvSpPr>
        <p:spPr bwMode="auto">
          <a:xfrm>
            <a:off x="1258888" y="4581525"/>
            <a:ext cx="1223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Near Field</a:t>
            </a:r>
          </a:p>
          <a:p>
            <a:pPr eaLnBrk="1" hangingPunct="1"/>
            <a:r>
              <a:rPr kumimoji="1" lang="en-US" altLang="zh-TW" sz="1000">
                <a:solidFill>
                  <a:schemeClr val="hlink"/>
                </a:solidFill>
                <a:latin typeface="Times New Roman" panose="02020603050405020304" pitchFamily="18" charset="0"/>
                <a:ea typeface="SimSun" panose="02010600030101010101" pitchFamily="2" charset="-122"/>
              </a:rPr>
              <a:t>Communication</a:t>
            </a:r>
          </a:p>
        </p:txBody>
      </p:sp>
      <p:sp>
        <p:nvSpPr>
          <p:cNvPr id="28715" name="Rectangle 43">
            <a:extLst>
              <a:ext uri="{FF2B5EF4-FFF2-40B4-BE49-F238E27FC236}">
                <a16:creationId xmlns:a16="http://schemas.microsoft.com/office/drawing/2014/main" id="{3C33F6A6-34AD-4617-B0ED-2CAE6DC8C0BE}"/>
              </a:ext>
            </a:extLst>
          </p:cNvPr>
          <p:cNvSpPr>
            <a:spLocks noChangeArrowheads="1"/>
          </p:cNvSpPr>
          <p:nvPr/>
        </p:nvSpPr>
        <p:spPr bwMode="auto">
          <a:xfrm>
            <a:off x="1547813" y="2708275"/>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ISO 14443</a:t>
            </a:r>
          </a:p>
        </p:txBody>
      </p:sp>
      <p:sp>
        <p:nvSpPr>
          <p:cNvPr id="28716" name="Rectangle 44">
            <a:extLst>
              <a:ext uri="{FF2B5EF4-FFF2-40B4-BE49-F238E27FC236}">
                <a16:creationId xmlns:a16="http://schemas.microsoft.com/office/drawing/2014/main" id="{B444195A-5F0C-400F-B608-4288DC15216A}"/>
              </a:ext>
            </a:extLst>
          </p:cNvPr>
          <p:cNvSpPr>
            <a:spLocks noChangeArrowheads="1"/>
          </p:cNvSpPr>
          <p:nvPr/>
        </p:nvSpPr>
        <p:spPr bwMode="auto">
          <a:xfrm>
            <a:off x="1258888" y="2468563"/>
            <a:ext cx="12239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Ticket</a:t>
            </a:r>
          </a:p>
        </p:txBody>
      </p:sp>
      <p:sp>
        <p:nvSpPr>
          <p:cNvPr id="28717" name="Rectangle 45">
            <a:extLst>
              <a:ext uri="{FF2B5EF4-FFF2-40B4-BE49-F238E27FC236}">
                <a16:creationId xmlns:a16="http://schemas.microsoft.com/office/drawing/2014/main" id="{1AEE28FB-5A0C-441C-9062-081FC60A913E}"/>
              </a:ext>
            </a:extLst>
          </p:cNvPr>
          <p:cNvSpPr>
            <a:spLocks noChangeArrowheads="1"/>
          </p:cNvSpPr>
          <p:nvPr/>
        </p:nvSpPr>
        <p:spPr bwMode="auto">
          <a:xfrm>
            <a:off x="4572000" y="3103563"/>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000">
                <a:solidFill>
                  <a:schemeClr val="hlink"/>
                </a:solidFill>
                <a:latin typeface="Times New Roman" panose="02020603050405020304" pitchFamily="18" charset="0"/>
                <a:ea typeface="SimSun" panose="02010600030101010101" pitchFamily="2" charset="-122"/>
              </a:rPr>
              <a:t>Item</a:t>
            </a:r>
            <a:br>
              <a:rPr kumimoji="1" lang="en-US" altLang="zh-TW" sz="1000">
                <a:solidFill>
                  <a:schemeClr val="hlink"/>
                </a:solidFill>
                <a:latin typeface="Times New Roman" panose="02020603050405020304" pitchFamily="18" charset="0"/>
                <a:ea typeface="SimSun" panose="02010600030101010101" pitchFamily="2" charset="-122"/>
              </a:rPr>
            </a:br>
            <a:r>
              <a:rPr kumimoji="1" lang="en-US" altLang="zh-TW" sz="1000">
                <a:solidFill>
                  <a:schemeClr val="hlink"/>
                </a:solidFill>
                <a:latin typeface="Times New Roman" panose="02020603050405020304" pitchFamily="18" charset="0"/>
                <a:ea typeface="SimSun" panose="02010600030101010101" pitchFamily="2" charset="-122"/>
              </a:rPr>
              <a:t>Management</a:t>
            </a:r>
          </a:p>
        </p:txBody>
      </p:sp>
      <p:sp>
        <p:nvSpPr>
          <p:cNvPr id="28718" name="Rectangle 46">
            <a:extLst>
              <a:ext uri="{FF2B5EF4-FFF2-40B4-BE49-F238E27FC236}">
                <a16:creationId xmlns:a16="http://schemas.microsoft.com/office/drawing/2014/main" id="{95173DC2-80DC-4F01-BB51-E7778CBC7B0A}"/>
              </a:ext>
            </a:extLst>
          </p:cNvPr>
          <p:cNvSpPr>
            <a:spLocks noChangeArrowheads="1"/>
          </p:cNvSpPr>
          <p:nvPr/>
        </p:nvSpPr>
        <p:spPr bwMode="auto">
          <a:xfrm>
            <a:off x="1547813" y="4221163"/>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EPC HF1</a:t>
            </a:r>
          </a:p>
        </p:txBody>
      </p:sp>
      <p:sp>
        <p:nvSpPr>
          <p:cNvPr id="28719" name="Rectangle 47">
            <a:extLst>
              <a:ext uri="{FF2B5EF4-FFF2-40B4-BE49-F238E27FC236}">
                <a16:creationId xmlns:a16="http://schemas.microsoft.com/office/drawing/2014/main" id="{13BA7DA1-8361-4A45-AA1B-B5D17CAACFC2}"/>
              </a:ext>
            </a:extLst>
          </p:cNvPr>
          <p:cNvSpPr>
            <a:spLocks noChangeArrowheads="1"/>
          </p:cNvSpPr>
          <p:nvPr/>
        </p:nvSpPr>
        <p:spPr bwMode="auto">
          <a:xfrm>
            <a:off x="4859338" y="3933825"/>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EPC UHF0</a:t>
            </a:r>
          </a:p>
        </p:txBody>
      </p:sp>
      <p:sp>
        <p:nvSpPr>
          <p:cNvPr id="28720" name="Rectangle 48">
            <a:extLst>
              <a:ext uri="{FF2B5EF4-FFF2-40B4-BE49-F238E27FC236}">
                <a16:creationId xmlns:a16="http://schemas.microsoft.com/office/drawing/2014/main" id="{9F43139F-EAB5-4DB5-B874-842AA2FF84F0}"/>
              </a:ext>
            </a:extLst>
          </p:cNvPr>
          <p:cNvSpPr>
            <a:spLocks noChangeArrowheads="1"/>
          </p:cNvSpPr>
          <p:nvPr/>
        </p:nvSpPr>
        <p:spPr bwMode="auto">
          <a:xfrm>
            <a:off x="4859338" y="4221163"/>
            <a:ext cx="720725" cy="215900"/>
          </a:xfrm>
          <a:prstGeom prst="rect">
            <a:avLst/>
          </a:prstGeom>
          <a:noFill/>
          <a:ln w="9525" algn="ctr">
            <a:solidFill>
              <a:srgbClr val="FF0066"/>
            </a:solidFill>
            <a:miter lim="800000"/>
            <a:headEnd/>
            <a:tailEnd/>
          </a:ln>
          <a:effectLst/>
          <a:extLst>
            <a:ext uri="{909E8E84-426E-40DD-AFC4-6F175D3DCCD1}">
              <a14:hiddenFill xmlns:a14="http://schemas.microsoft.com/office/drawing/2010/main">
                <a:gradFill rotWithShape="1">
                  <a:gsLst>
                    <a:gs pos="0">
                      <a:srgbClr val="D6B19C"/>
                    </a:gs>
                    <a:gs pos="30000">
                      <a:srgbClr val="D49E6C"/>
                    </a:gs>
                    <a:gs pos="70000">
                      <a:srgbClr val="A65528"/>
                    </a:gs>
                    <a:gs pos="100000">
                      <a:srgbClr val="66301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100">
                <a:solidFill>
                  <a:srgbClr val="FF0066"/>
                </a:solidFill>
                <a:latin typeface="Times New Roman" panose="02020603050405020304" pitchFamily="18" charset="0"/>
                <a:ea typeface="SimSun" panose="02010600030101010101" pitchFamily="2" charset="-122"/>
              </a:rPr>
              <a:t>EPC UHF1</a:t>
            </a:r>
          </a:p>
        </p:txBody>
      </p:sp>
      <p:sp>
        <p:nvSpPr>
          <p:cNvPr id="28721" name="Rectangle 49">
            <a:extLst>
              <a:ext uri="{FF2B5EF4-FFF2-40B4-BE49-F238E27FC236}">
                <a16:creationId xmlns:a16="http://schemas.microsoft.com/office/drawing/2014/main" id="{583E67BC-155C-4840-8AE0-FF4B6664F7FA}"/>
              </a:ext>
            </a:extLst>
          </p:cNvPr>
          <p:cNvSpPr>
            <a:spLocks noChangeArrowheads="1"/>
          </p:cNvSpPr>
          <p:nvPr/>
        </p:nvSpPr>
        <p:spPr bwMode="auto">
          <a:xfrm>
            <a:off x="323850" y="6092825"/>
            <a:ext cx="8424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kumimoji="1" lang="en-US" altLang="zh-TW" sz="1200" b="0">
                <a:solidFill>
                  <a:srgbClr val="666699"/>
                </a:solidFill>
                <a:latin typeface="Times New Roman" panose="02020603050405020304" pitchFamily="18" charset="0"/>
                <a:ea typeface="SimSun" panose="02010600030101010101" pitchFamily="2" charset="-122"/>
              </a:rPr>
              <a:t>Heiko Knospe and Hartmut Pohl, “RFID Security”, Information Security Technical Report. Vol. 9, No. 4, 2004.</a:t>
            </a:r>
          </a:p>
        </p:txBody>
      </p:sp>
      <p:sp>
        <p:nvSpPr>
          <p:cNvPr id="28722" name="Text Box 50">
            <a:extLst>
              <a:ext uri="{FF2B5EF4-FFF2-40B4-BE49-F238E27FC236}">
                <a16:creationId xmlns:a16="http://schemas.microsoft.com/office/drawing/2014/main" id="{FCE214D4-6589-419C-94BC-D39C27FAAED4}"/>
              </a:ext>
            </a:extLst>
          </p:cNvPr>
          <p:cNvSpPr txBox="1">
            <a:spLocks noChangeArrowheads="1"/>
          </p:cNvSpPr>
          <p:nvPr/>
        </p:nvSpPr>
        <p:spPr bwMode="auto">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r"/>
            <a:r>
              <a:rPr lang="zh-CN" altLang="en-US" sz="3600">
                <a:solidFill>
                  <a:schemeClr val="bg1"/>
                </a:solidFill>
                <a:latin typeface="SimHei" panose="02010609060101010101" pitchFamily="49" charset="-122"/>
                <a:ea typeface="SimHei" panose="02010609060101010101" pitchFamily="49" charset="-122"/>
              </a:rPr>
              <a:t>三、 </a:t>
            </a:r>
            <a:r>
              <a:rPr lang="en-US" altLang="zh-CN" sz="3600">
                <a:solidFill>
                  <a:schemeClr val="bg1"/>
                </a:solidFill>
                <a:latin typeface="SimHei" panose="02010609060101010101" pitchFamily="49" charset="-122"/>
                <a:ea typeface="SimHei" panose="02010609060101010101" pitchFamily="49" charset="-122"/>
              </a:rPr>
              <a:t>RFID</a:t>
            </a:r>
            <a:r>
              <a:rPr lang="zh-CN" altLang="en-US" sz="3600">
                <a:solidFill>
                  <a:schemeClr val="bg1"/>
                </a:solidFill>
                <a:latin typeface="SimHei" panose="02010609060101010101" pitchFamily="49" charset="-122"/>
                <a:ea typeface="SimHei" panose="02010609060101010101" pitchFamily="49" charset="-122"/>
              </a:rPr>
              <a:t>概述</a:t>
            </a:r>
            <a:endParaRPr lang="zh-CN" altLang="en-US" sz="2800">
              <a:solidFill>
                <a:schemeClr val="bg1"/>
              </a:solidFill>
              <a:latin typeface="SimHei" panose="02010609060101010101" pitchFamily="49" charset="-122"/>
              <a:ea typeface="SimHei" panose="02010609060101010101" pitchFamily="49"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31709E13-705B-450E-B771-71EC7D55872C}"/>
              </a:ext>
            </a:extLst>
          </p:cNvPr>
          <p:cNvSpPr>
            <a:spLocks noGrp="1" noChangeArrowheads="1"/>
          </p:cNvSpPr>
          <p:nvPr>
            <p:ph type="body" idx="1"/>
          </p:nvPr>
        </p:nvSpPr>
        <p:spPr>
          <a:xfrm>
            <a:off x="892017" y="804862"/>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高頻 </a:t>
            </a:r>
            <a:r>
              <a:rPr lang="en-US" altLang="zh-CN" sz="2000" b="1" dirty="0">
                <a:solidFill>
                  <a:srgbClr val="FF0000"/>
                </a:solidFill>
                <a:ea typeface="SimSun" panose="02010600030101010101" pitchFamily="2" charset="-122"/>
              </a:rPr>
              <a:t>High Frequency(HF)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13.56MHz</a:t>
            </a:r>
            <a:r>
              <a:rPr lang="en-US" altLang="zh-CN" sz="2000" dirty="0">
                <a:solidFill>
                  <a:srgbClr val="FF0000"/>
                </a:solidFill>
                <a:ea typeface="SimSun" panose="02010600030101010101" pitchFamily="2" charset="-122"/>
              </a:rPr>
              <a:t> </a:t>
            </a:r>
            <a:r>
              <a:rPr lang="zh-CN" altLang="en-US" sz="2000" b="1" dirty="0">
                <a:solidFill>
                  <a:srgbClr val="FF0000"/>
                </a:solidFill>
                <a:ea typeface="SimSun" panose="02010600030101010101" pitchFamily="2" charset="-122"/>
              </a:rPr>
              <a:t>。</a:t>
            </a:r>
          </a:p>
          <a:p>
            <a:pPr marL="533400" indent="-533400" eaLnBrk="1" hangingPunct="1">
              <a:buFont typeface="Wingdings" panose="05000000000000000000" pitchFamily="2" charset="2"/>
              <a:buNone/>
            </a:pPr>
            <a:r>
              <a:rPr lang="zh-CN" altLang="en-US" b="1" dirty="0">
                <a:solidFill>
                  <a:srgbClr val="FF0000"/>
                </a:solidFill>
                <a:ea typeface="SimSun" panose="02010600030101010101" pitchFamily="2" charset="-122"/>
              </a:rPr>
              <a:t>高頻</a:t>
            </a:r>
            <a:r>
              <a:rPr lang="en-US" altLang="zh-CN" b="1" dirty="0">
                <a:solidFill>
                  <a:srgbClr val="FF0000"/>
                </a:solidFill>
                <a:ea typeface="SimSun" panose="02010600030101010101" pitchFamily="2" charset="-122"/>
              </a:rPr>
              <a:t>HF</a:t>
            </a:r>
            <a:r>
              <a:rPr lang="zh-CN" altLang="en-US" b="1" dirty="0">
                <a:solidFill>
                  <a:srgbClr val="FF0000"/>
                </a:solidFill>
                <a:ea typeface="SimSun" panose="02010600030101010101" pitchFamily="2" charset="-122"/>
              </a:rPr>
              <a:t>防偽管理</a:t>
            </a:r>
            <a:r>
              <a:rPr lang="en-US" altLang="zh-CN" b="1" dirty="0">
                <a:solidFill>
                  <a:srgbClr val="FF0000"/>
                </a:solidFill>
                <a:ea typeface="SimSun" panose="02010600030101010101" pitchFamily="2" charset="-122"/>
              </a:rPr>
              <a:t>:</a:t>
            </a:r>
          </a:p>
          <a:p>
            <a:pPr marL="533400" indent="-533400" eaLnBrk="1" hangingPunct="1"/>
            <a:r>
              <a:rPr lang="zh-CN" altLang="en-US" sz="1800" b="1" dirty="0">
                <a:ea typeface="SimSun" panose="02010600030101010101" pitchFamily="2" charset="-122"/>
              </a:rPr>
              <a:t>運用最新</a:t>
            </a:r>
            <a:r>
              <a:rPr lang="en-US" altLang="zh-CN" sz="1800" b="1" dirty="0">
                <a:ea typeface="SimSun" panose="02010600030101010101" pitchFamily="2" charset="-122"/>
              </a:rPr>
              <a:t>RFID</a:t>
            </a:r>
            <a:r>
              <a:rPr lang="zh-CN" altLang="en-US" sz="1800" b="1" dirty="0">
                <a:ea typeface="SimSun" panose="02010600030101010101" pitchFamily="2" charset="-122"/>
              </a:rPr>
              <a:t>專利技術</a:t>
            </a:r>
          </a:p>
          <a:p>
            <a:pPr marL="533400" indent="-533400" eaLnBrk="1" hangingPunct="1"/>
            <a:r>
              <a:rPr lang="zh-CN" altLang="en-US" sz="1800" b="1" dirty="0">
                <a:ea typeface="SimSun" panose="02010600030101010101" pitchFamily="2" charset="-122"/>
              </a:rPr>
              <a:t>可以紀錄個人學籍資料或產品製造商訊息</a:t>
            </a:r>
          </a:p>
          <a:p>
            <a:pPr marL="533400" indent="-533400" eaLnBrk="1" hangingPunct="1"/>
            <a:r>
              <a:rPr lang="zh-CN" altLang="en-US" sz="1800" b="1" dirty="0">
                <a:ea typeface="SimSun" panose="02010600030101010101" pitchFamily="2" charset="-122"/>
              </a:rPr>
              <a:t>配合專用讀碼機制，可杜絕各種仿冒，有效達到防偽效果</a:t>
            </a:r>
          </a:p>
        </p:txBody>
      </p:sp>
      <p:sp>
        <p:nvSpPr>
          <p:cNvPr id="29699" name="Text Box 3">
            <a:extLst>
              <a:ext uri="{FF2B5EF4-FFF2-40B4-BE49-F238E27FC236}">
                <a16:creationId xmlns:a16="http://schemas.microsoft.com/office/drawing/2014/main" id="{896E88BA-2A14-49E0-B8AE-021DA118E585}"/>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29700" name="Text Box 6">
            <a:extLst>
              <a:ext uri="{FF2B5EF4-FFF2-40B4-BE49-F238E27FC236}">
                <a16:creationId xmlns:a16="http://schemas.microsoft.com/office/drawing/2014/main" id="{6E5BD6C4-FC8D-4169-9229-2E8236044E0C}"/>
              </a:ext>
            </a:extLst>
          </p:cNvPr>
          <p:cNvSpPr txBox="1">
            <a:spLocks noChangeArrowheads="1"/>
          </p:cNvSpPr>
          <p:nvPr/>
        </p:nvSpPr>
        <p:spPr bwMode="auto">
          <a:xfrm>
            <a:off x="6228184"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dirty="0">
                <a:solidFill>
                  <a:srgbClr val="FF0000"/>
                </a:solidFill>
                <a:ea typeface="SimSun" panose="02010600030101010101" pitchFamily="2" charset="-122"/>
              </a:rPr>
              <a:t>（圖</a:t>
            </a:r>
            <a:r>
              <a:rPr lang="en-US" altLang="zh-CN" sz="1600" dirty="0">
                <a:solidFill>
                  <a:srgbClr val="FF0000"/>
                </a:solidFill>
                <a:ea typeface="SimSun" panose="02010600030101010101" pitchFamily="2" charset="-122"/>
              </a:rPr>
              <a:t>1-24</a:t>
            </a:r>
            <a:r>
              <a:rPr lang="zh-CN" altLang="en-US" sz="1600" dirty="0">
                <a:solidFill>
                  <a:srgbClr val="FF0000"/>
                </a:solidFill>
                <a:ea typeface="SimSun" panose="02010600030101010101" pitchFamily="2" charset="-122"/>
              </a:rPr>
              <a:t>高頻</a:t>
            </a:r>
            <a:r>
              <a:rPr lang="en-US" altLang="zh-CN" sz="1600" dirty="0">
                <a:solidFill>
                  <a:srgbClr val="FF0000"/>
                </a:solidFill>
                <a:ea typeface="SimSun" panose="02010600030101010101" pitchFamily="2" charset="-122"/>
              </a:rPr>
              <a:t>HF </a:t>
            </a:r>
            <a:r>
              <a:rPr lang="zh-CN" altLang="en-US" sz="1600" dirty="0">
                <a:solidFill>
                  <a:srgbClr val="FF0000"/>
                </a:solidFill>
                <a:ea typeface="SimSun" panose="02010600030101010101" pitchFamily="2" charset="-122"/>
              </a:rPr>
              <a:t>防偽管理）</a:t>
            </a:r>
          </a:p>
        </p:txBody>
      </p:sp>
      <p:pic>
        <p:nvPicPr>
          <p:cNvPr id="29701" name="Picture 7">
            <a:extLst>
              <a:ext uri="{FF2B5EF4-FFF2-40B4-BE49-F238E27FC236}">
                <a16:creationId xmlns:a16="http://schemas.microsoft.com/office/drawing/2014/main" id="{28D6404C-4BD2-43F4-A7B0-EE7697291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183063"/>
            <a:ext cx="5400675"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9C5994E4-82B1-4328-ABD7-285E51246AED}"/>
              </a:ext>
            </a:extLst>
          </p:cNvPr>
          <p:cNvSpPr>
            <a:spLocks noGrp="1" noChangeArrowheads="1"/>
          </p:cNvSpPr>
          <p:nvPr>
            <p:ph type="body" idx="1"/>
          </p:nvPr>
        </p:nvSpPr>
        <p:spPr>
          <a:xfrm>
            <a:off x="886689" y="692696"/>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高頻 </a:t>
            </a:r>
            <a:r>
              <a:rPr lang="en-US" altLang="zh-CN" sz="2000" b="1" dirty="0">
                <a:solidFill>
                  <a:srgbClr val="FF0000"/>
                </a:solidFill>
                <a:ea typeface="SimSun" panose="02010600030101010101" pitchFamily="2" charset="-122"/>
              </a:rPr>
              <a:t>High Frequency(HF)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13.56MHz</a:t>
            </a:r>
            <a:r>
              <a:rPr lang="en-US" altLang="zh-CN" sz="2000" dirty="0">
                <a:solidFill>
                  <a:srgbClr val="FF0000"/>
                </a:solidFill>
                <a:ea typeface="SimSun" panose="02010600030101010101" pitchFamily="2" charset="-122"/>
              </a:rPr>
              <a:t> </a:t>
            </a:r>
            <a:r>
              <a:rPr lang="zh-CN" altLang="en-US" sz="2000" b="1" dirty="0">
                <a:solidFill>
                  <a:srgbClr val="FF0000"/>
                </a:solidFill>
                <a:ea typeface="SimSun" panose="02010600030101010101" pitchFamily="2" charset="-122"/>
              </a:rPr>
              <a:t>。</a:t>
            </a:r>
          </a:p>
          <a:p>
            <a:pPr marL="533400" indent="-533400" eaLnBrk="1" hangingPunct="1">
              <a:buFont typeface="Wingdings" panose="05000000000000000000" pitchFamily="2" charset="2"/>
              <a:buNone/>
            </a:pPr>
            <a:r>
              <a:rPr lang="zh-CN" altLang="en-US" b="1" dirty="0">
                <a:solidFill>
                  <a:srgbClr val="FF0000"/>
                </a:solidFill>
                <a:ea typeface="SimSun" panose="02010600030101010101" pitchFamily="2" charset="-122"/>
              </a:rPr>
              <a:t>高頻</a:t>
            </a:r>
            <a:r>
              <a:rPr lang="en-US" altLang="zh-CN" b="1" dirty="0">
                <a:solidFill>
                  <a:srgbClr val="FF0000"/>
                </a:solidFill>
                <a:ea typeface="SimSun" panose="02010600030101010101" pitchFamily="2" charset="-122"/>
              </a:rPr>
              <a:t>HF</a:t>
            </a:r>
            <a:r>
              <a:rPr lang="zh-CN" altLang="en-US" b="1" dirty="0">
                <a:solidFill>
                  <a:srgbClr val="FF0000"/>
                </a:solidFill>
                <a:ea typeface="SimSun" panose="02010600030101010101" pitchFamily="2" charset="-122"/>
              </a:rPr>
              <a:t>防偽管理</a:t>
            </a:r>
            <a:r>
              <a:rPr lang="en-US" altLang="zh-CN" b="1" dirty="0">
                <a:solidFill>
                  <a:srgbClr val="FF0000"/>
                </a:solidFill>
                <a:ea typeface="SimSun" panose="02010600030101010101" pitchFamily="2" charset="-122"/>
              </a:rPr>
              <a:t>:</a:t>
            </a:r>
          </a:p>
          <a:p>
            <a:pPr marL="533400" indent="-533400" eaLnBrk="1" hangingPunct="1"/>
            <a:r>
              <a:rPr lang="zh-CN" altLang="en-US" sz="1800" b="1" dirty="0">
                <a:ea typeface="SimSun" panose="02010600030101010101" pitchFamily="2" charset="-122"/>
              </a:rPr>
              <a:t>運用最新</a:t>
            </a:r>
            <a:r>
              <a:rPr lang="en-US" altLang="zh-CN" sz="1800" b="1" dirty="0">
                <a:ea typeface="SimSun" panose="02010600030101010101" pitchFamily="2" charset="-122"/>
              </a:rPr>
              <a:t>RFID</a:t>
            </a:r>
            <a:r>
              <a:rPr lang="zh-CN" altLang="en-US" sz="1800" b="1" dirty="0">
                <a:ea typeface="SimSun" panose="02010600030101010101" pitchFamily="2" charset="-122"/>
              </a:rPr>
              <a:t>專利技術</a:t>
            </a:r>
          </a:p>
          <a:p>
            <a:pPr marL="533400" indent="-533400" eaLnBrk="1" hangingPunct="1"/>
            <a:r>
              <a:rPr lang="zh-CN" altLang="en-US" sz="1800" b="1" dirty="0">
                <a:ea typeface="SimSun" panose="02010600030101010101" pitchFamily="2" charset="-122"/>
              </a:rPr>
              <a:t>可以紀錄個人學籍資料或產品製造商訊息</a:t>
            </a:r>
          </a:p>
          <a:p>
            <a:pPr marL="533400" indent="-533400" eaLnBrk="1" hangingPunct="1"/>
            <a:r>
              <a:rPr lang="zh-CN" altLang="en-US" sz="1800" b="1" dirty="0">
                <a:ea typeface="SimSun" panose="02010600030101010101" pitchFamily="2" charset="-122"/>
              </a:rPr>
              <a:t>配合專用讀碼機制，可杜絕各種仿冒，有效達到防偽效果</a:t>
            </a:r>
          </a:p>
        </p:txBody>
      </p:sp>
      <p:sp>
        <p:nvSpPr>
          <p:cNvPr id="30723" name="Text Box 3">
            <a:extLst>
              <a:ext uri="{FF2B5EF4-FFF2-40B4-BE49-F238E27FC236}">
                <a16:creationId xmlns:a16="http://schemas.microsoft.com/office/drawing/2014/main" id="{29EF2BCF-1FF1-4854-BA3B-0DD180E426AA}"/>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0724" name="Text Box 4">
            <a:extLst>
              <a:ext uri="{FF2B5EF4-FFF2-40B4-BE49-F238E27FC236}">
                <a16:creationId xmlns:a16="http://schemas.microsoft.com/office/drawing/2014/main" id="{7D944AE5-5604-46F3-A7DE-07AD75CFF2A0}"/>
              </a:ext>
            </a:extLst>
          </p:cNvPr>
          <p:cNvSpPr txBox="1">
            <a:spLocks noChangeArrowheads="1"/>
          </p:cNvSpPr>
          <p:nvPr/>
        </p:nvSpPr>
        <p:spPr bwMode="auto">
          <a:xfrm>
            <a:off x="3635375"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（圖</a:t>
            </a:r>
            <a:r>
              <a:rPr lang="en-US" altLang="zh-CN" sz="1600">
                <a:solidFill>
                  <a:srgbClr val="FF0000"/>
                </a:solidFill>
                <a:ea typeface="SimSun" panose="02010600030101010101" pitchFamily="2" charset="-122"/>
              </a:rPr>
              <a:t>1-24</a:t>
            </a:r>
            <a:r>
              <a:rPr lang="zh-CN" altLang="en-US" sz="1600">
                <a:solidFill>
                  <a:srgbClr val="FF0000"/>
                </a:solidFill>
                <a:ea typeface="SimSun" panose="02010600030101010101" pitchFamily="2" charset="-122"/>
              </a:rPr>
              <a:t>高頻</a:t>
            </a:r>
            <a:r>
              <a:rPr lang="en-US" altLang="zh-CN" sz="1600">
                <a:solidFill>
                  <a:srgbClr val="FF0000"/>
                </a:solidFill>
                <a:ea typeface="SimSun" panose="02010600030101010101" pitchFamily="2" charset="-122"/>
              </a:rPr>
              <a:t>HF </a:t>
            </a:r>
            <a:r>
              <a:rPr lang="zh-CN" altLang="en-US" sz="1600">
                <a:solidFill>
                  <a:srgbClr val="FF0000"/>
                </a:solidFill>
                <a:ea typeface="SimSun" panose="02010600030101010101" pitchFamily="2" charset="-122"/>
              </a:rPr>
              <a:t>防偽管理）</a:t>
            </a:r>
          </a:p>
        </p:txBody>
      </p:sp>
      <p:pic>
        <p:nvPicPr>
          <p:cNvPr id="30725" name="Picture 5">
            <a:extLst>
              <a:ext uri="{FF2B5EF4-FFF2-40B4-BE49-F238E27FC236}">
                <a16:creationId xmlns:a16="http://schemas.microsoft.com/office/drawing/2014/main" id="{12536E36-A39D-4469-BF32-475C891AA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005263"/>
            <a:ext cx="5400675"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C81ACFD-CF5E-4278-90C1-70BCFF36DBF5}"/>
              </a:ext>
            </a:extLst>
          </p:cNvPr>
          <p:cNvSpPr>
            <a:spLocks noGrp="1" noChangeArrowheads="1"/>
          </p:cNvSpPr>
          <p:nvPr>
            <p:ph type="body" idx="1"/>
          </p:nvPr>
        </p:nvSpPr>
        <p:spPr>
          <a:xfrm>
            <a:off x="755650" y="620688"/>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高頻 </a:t>
            </a:r>
            <a:r>
              <a:rPr lang="en-US" altLang="zh-CN" sz="2000" b="1" dirty="0">
                <a:solidFill>
                  <a:srgbClr val="FF0000"/>
                </a:solidFill>
                <a:ea typeface="SimSun" panose="02010600030101010101" pitchFamily="2" charset="-122"/>
              </a:rPr>
              <a:t>High Frequency(HF)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13.56MHz</a:t>
            </a:r>
            <a:r>
              <a:rPr lang="en-US" altLang="zh-CN" sz="2000" dirty="0">
                <a:solidFill>
                  <a:srgbClr val="FF0000"/>
                </a:solidFill>
                <a:ea typeface="SimSun" panose="02010600030101010101" pitchFamily="2" charset="-122"/>
              </a:rPr>
              <a:t> </a:t>
            </a:r>
            <a:r>
              <a:rPr lang="zh-CN" altLang="en-US" sz="2000" b="1" dirty="0">
                <a:solidFill>
                  <a:srgbClr val="FF0000"/>
                </a:solidFill>
                <a:ea typeface="SimSun" panose="02010600030101010101" pitchFamily="2" charset="-122"/>
              </a:rPr>
              <a:t>。</a:t>
            </a:r>
          </a:p>
          <a:p>
            <a:pPr marL="533400" indent="-533400" eaLnBrk="1" hangingPunct="1">
              <a:buFont typeface="Wingdings" panose="05000000000000000000" pitchFamily="2" charset="2"/>
              <a:buNone/>
            </a:pPr>
            <a:r>
              <a:rPr lang="zh-CN" altLang="zh-CN" b="1" dirty="0">
                <a:solidFill>
                  <a:srgbClr val="FF0000"/>
                </a:solidFill>
                <a:ea typeface="SimSun" panose="02010600030101010101" pitchFamily="2" charset="-122"/>
              </a:rPr>
              <a:t>高頻</a:t>
            </a:r>
            <a:r>
              <a:rPr lang="en-US" altLang="zh-CN" b="1" dirty="0">
                <a:solidFill>
                  <a:srgbClr val="FF0000"/>
                </a:solidFill>
                <a:ea typeface="SimSun" panose="02010600030101010101" pitchFamily="2" charset="-122"/>
              </a:rPr>
              <a:t>HF</a:t>
            </a:r>
            <a:r>
              <a:rPr lang="zh-CN" altLang="en-US" b="1" dirty="0">
                <a:solidFill>
                  <a:srgbClr val="FF0000"/>
                </a:solidFill>
                <a:ea typeface="SimSun" panose="02010600030101010101" pitchFamily="2" charset="-122"/>
              </a:rPr>
              <a:t>病患識別：</a:t>
            </a:r>
            <a:endParaRPr lang="en-US" altLang="zh-CN" b="1" dirty="0">
              <a:solidFill>
                <a:srgbClr val="FF0000"/>
              </a:solidFill>
              <a:ea typeface="SimSun" panose="02010600030101010101" pitchFamily="2" charset="-122"/>
            </a:endParaRPr>
          </a:p>
          <a:p>
            <a:pPr marL="533400" indent="-533400" eaLnBrk="1" hangingPunct="1"/>
            <a:r>
              <a:rPr lang="zh-CN" altLang="en-US" sz="1600" b="1" dirty="0">
                <a:ea typeface="SimSun" panose="02010600030101010101" pitchFamily="2" charset="-122"/>
              </a:rPr>
              <a:t>減少資料流程，減少錯誤率</a:t>
            </a:r>
          </a:p>
          <a:p>
            <a:pPr marL="533400" indent="-533400" eaLnBrk="1" hangingPunct="1"/>
            <a:r>
              <a:rPr lang="zh-CN" altLang="en-US" sz="1600" b="1" dirty="0">
                <a:ea typeface="SimSun" panose="02010600030101010101" pitchFamily="2" charset="-122"/>
              </a:rPr>
              <a:t>改變操作模式，縮短操作時間</a:t>
            </a:r>
          </a:p>
          <a:p>
            <a:pPr marL="533400" indent="-533400" eaLnBrk="1" hangingPunct="1"/>
            <a:r>
              <a:rPr lang="zh-CN" altLang="en-US" sz="1600" b="1" dirty="0">
                <a:ea typeface="SimSun" panose="02010600030101010101" pitchFamily="2" charset="-122"/>
              </a:rPr>
              <a:t>及時準確提供病史，隨時掌握病患最新情況</a:t>
            </a:r>
          </a:p>
        </p:txBody>
      </p:sp>
      <p:sp>
        <p:nvSpPr>
          <p:cNvPr id="31747" name="Text Box 3">
            <a:extLst>
              <a:ext uri="{FF2B5EF4-FFF2-40B4-BE49-F238E27FC236}">
                <a16:creationId xmlns:a16="http://schemas.microsoft.com/office/drawing/2014/main" id="{71C270E5-821C-4A10-9CD2-69B351524D9E}"/>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1748" name="Text Box 4">
            <a:extLst>
              <a:ext uri="{FF2B5EF4-FFF2-40B4-BE49-F238E27FC236}">
                <a16:creationId xmlns:a16="http://schemas.microsoft.com/office/drawing/2014/main" id="{B5AA104E-93EF-4969-A447-E440FAF27136}"/>
              </a:ext>
            </a:extLst>
          </p:cNvPr>
          <p:cNvSpPr txBox="1">
            <a:spLocks noChangeArrowheads="1"/>
          </p:cNvSpPr>
          <p:nvPr/>
        </p:nvSpPr>
        <p:spPr bwMode="auto">
          <a:xfrm>
            <a:off x="3635375"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（圖</a:t>
            </a:r>
            <a:r>
              <a:rPr lang="en-US" altLang="zh-CN" sz="1600">
                <a:solidFill>
                  <a:srgbClr val="FF0000"/>
                </a:solidFill>
                <a:ea typeface="SimSun" panose="02010600030101010101" pitchFamily="2" charset="-122"/>
              </a:rPr>
              <a:t>1-26</a:t>
            </a:r>
            <a:r>
              <a:rPr lang="zh-CN" altLang="en-US" sz="1600">
                <a:solidFill>
                  <a:srgbClr val="FF0000"/>
                </a:solidFill>
                <a:ea typeface="SimSun" panose="02010600030101010101" pitchFamily="2" charset="-122"/>
              </a:rPr>
              <a:t>高頻</a:t>
            </a:r>
            <a:r>
              <a:rPr lang="en-US" altLang="zh-CN" sz="1600">
                <a:solidFill>
                  <a:srgbClr val="FF0000"/>
                </a:solidFill>
                <a:ea typeface="SimSun" panose="02010600030101010101" pitchFamily="2" charset="-122"/>
              </a:rPr>
              <a:t>HF </a:t>
            </a:r>
            <a:r>
              <a:rPr lang="zh-CN" altLang="en-US" sz="1600">
                <a:solidFill>
                  <a:srgbClr val="FF0000"/>
                </a:solidFill>
                <a:ea typeface="SimSun" panose="02010600030101010101" pitchFamily="2" charset="-122"/>
              </a:rPr>
              <a:t>病患識別）</a:t>
            </a:r>
          </a:p>
        </p:txBody>
      </p:sp>
      <p:pic>
        <p:nvPicPr>
          <p:cNvPr id="31749" name="Picture 6">
            <a:extLst>
              <a:ext uri="{FF2B5EF4-FFF2-40B4-BE49-F238E27FC236}">
                <a16:creationId xmlns:a16="http://schemas.microsoft.com/office/drawing/2014/main" id="{812CF798-7DA2-460B-8CF2-48E125BDC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789363"/>
            <a:ext cx="7272337"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1DA705F-9B7B-426A-ABE3-927278E36E5F}"/>
              </a:ext>
            </a:extLst>
          </p:cNvPr>
          <p:cNvSpPr>
            <a:spLocks noGrp="1" noChangeArrowheads="1"/>
          </p:cNvSpPr>
          <p:nvPr>
            <p:ph type="body" idx="1"/>
          </p:nvPr>
        </p:nvSpPr>
        <p:spPr>
          <a:xfrm>
            <a:off x="562124" y="1104227"/>
            <a:ext cx="8229600" cy="5248275"/>
          </a:xfrm>
        </p:spPr>
        <p:txBody>
          <a:bodyPr>
            <a:normAutofit lnSpcReduction="10000"/>
          </a:bodyPr>
          <a:lstStyle/>
          <a:p>
            <a:pPr marL="533400" indent="-533400" eaLnBrk="1" hangingPunct="1">
              <a:lnSpc>
                <a:spcPct val="90000"/>
              </a:lnSpc>
              <a:buFont typeface="Wingdings" panose="05000000000000000000" pitchFamily="2" charset="2"/>
              <a:buNone/>
            </a:pPr>
            <a:r>
              <a:rPr lang="en-US" altLang="zh-CN" sz="3200" b="1" dirty="0">
                <a:ea typeface="SimSun" panose="02010600030101010101" pitchFamily="2" charset="-122"/>
              </a:rPr>
              <a:t>3.RFID</a:t>
            </a:r>
            <a:r>
              <a:rPr lang="zh-CN" altLang="en-US" sz="3200" b="1" dirty="0">
                <a:ea typeface="SimSun" panose="02010600030101010101" pitchFamily="2" charset="-122"/>
              </a:rPr>
              <a:t>系統類型</a:t>
            </a:r>
          </a:p>
          <a:p>
            <a:pPr marL="533400" indent="-533400" eaLnBrk="1" hangingPunct="1">
              <a:lnSpc>
                <a:spcPct val="90000"/>
              </a:lnSpc>
              <a:buFont typeface="Wingdings" panose="05000000000000000000" pitchFamily="2" charset="2"/>
              <a:buNone/>
            </a:pPr>
            <a:r>
              <a:rPr lang="en-US" altLang="zh-CN" b="1" dirty="0">
                <a:ea typeface="SimSun" panose="02010600030101010101" pitchFamily="2" charset="-122"/>
              </a:rPr>
              <a:t>    2</a:t>
            </a:r>
            <a:r>
              <a:rPr lang="zh-CN" altLang="en-US" sz="2000" b="1" dirty="0">
                <a:ea typeface="SimSun" panose="02010600030101010101" pitchFamily="2" charset="-122"/>
              </a:rPr>
              <a:t>）</a:t>
            </a:r>
            <a:r>
              <a:rPr lang="en-US" altLang="zh-CN" sz="2000" b="1" dirty="0">
                <a:ea typeface="SimSun" panose="02010600030101010101" pitchFamily="2" charset="-122"/>
              </a:rPr>
              <a:t>RFID</a:t>
            </a:r>
            <a:r>
              <a:rPr lang="zh-CN" altLang="en-US" sz="2000" b="1" dirty="0">
                <a:ea typeface="SimSun" panose="02010600030101010101" pitchFamily="2" charset="-122"/>
              </a:rPr>
              <a:t>的類型</a:t>
            </a:r>
            <a:r>
              <a:rPr lang="en-US" altLang="zh-CN" sz="2000" b="1" dirty="0">
                <a:ea typeface="SimSun" panose="02010600030101010101" pitchFamily="2" charset="-122"/>
              </a:rPr>
              <a:t>(</a:t>
            </a:r>
            <a:r>
              <a:rPr lang="zh-CN" altLang="en-US" sz="2000" b="1" dirty="0">
                <a:solidFill>
                  <a:srgbClr val="FF0000"/>
                </a:solidFill>
                <a:ea typeface="SimSun" panose="02010600030101010101" pitchFamily="2" charset="-122"/>
              </a:rPr>
              <a:t>以頻率分類</a:t>
            </a:r>
            <a:r>
              <a:rPr lang="en-US" altLang="zh-CN" sz="2000" b="1" dirty="0">
                <a:ea typeface="SimSun" panose="02010600030101010101" pitchFamily="2" charset="-122"/>
              </a:rPr>
              <a:t>)</a:t>
            </a:r>
            <a:br>
              <a:rPr lang="en-US" altLang="zh-CN" sz="2000" b="1" dirty="0">
                <a:ea typeface="SimSun" panose="02010600030101010101" pitchFamily="2" charset="-122"/>
              </a:rPr>
            </a:br>
            <a:r>
              <a:rPr lang="en-US" altLang="en-US" sz="2000" b="1" dirty="0">
                <a:solidFill>
                  <a:srgbClr val="FF0000"/>
                </a:solidFill>
              </a:rPr>
              <a:t>Ⅱ</a:t>
            </a:r>
            <a:r>
              <a:rPr lang="zh-CN" altLang="en-US" sz="2000" b="1" dirty="0">
                <a:solidFill>
                  <a:srgbClr val="FF0000"/>
                </a:solidFill>
                <a:ea typeface="SimSun" panose="02010600030101010101" pitchFamily="2" charset="-122"/>
              </a:rPr>
              <a:t>超高頻</a:t>
            </a:r>
            <a:r>
              <a:rPr lang="en-US" altLang="zh-CN" sz="2000" b="1" dirty="0">
                <a:solidFill>
                  <a:srgbClr val="FF0000"/>
                </a:solidFill>
                <a:ea typeface="SimSun" panose="02010600030101010101" pitchFamily="2" charset="-122"/>
              </a:rPr>
              <a:t>Ultra High Frequency(UHF)</a:t>
            </a:r>
            <a:r>
              <a:rPr lang="zh-CN" altLang="en-US" sz="2000" b="1" dirty="0">
                <a:solidFill>
                  <a:srgbClr val="FF0000"/>
                </a:solidFill>
                <a:ea typeface="SimSun" panose="02010600030101010101" pitchFamily="2" charset="-122"/>
              </a:rPr>
              <a:t>：主要規格</a:t>
            </a:r>
            <a:r>
              <a:rPr lang="en-US" altLang="zh-CN" sz="2000" b="1" dirty="0">
                <a:solidFill>
                  <a:srgbClr val="FF0000"/>
                </a:solidFill>
                <a:ea typeface="SimSun" panose="02010600030101010101" pitchFamily="2" charset="-122"/>
              </a:rPr>
              <a:t>433MHz</a:t>
            </a:r>
            <a:r>
              <a:rPr lang="zh-CN" altLang="en-US" sz="2000" b="1" dirty="0">
                <a:solidFill>
                  <a:srgbClr val="FF0000"/>
                </a:solidFill>
                <a:ea typeface="SimSun" panose="02010600030101010101" pitchFamily="2" charset="-122"/>
              </a:rPr>
              <a:t>、</a:t>
            </a:r>
            <a:r>
              <a:rPr lang="en-US" altLang="zh-CN" sz="2000" b="1" dirty="0">
                <a:solidFill>
                  <a:srgbClr val="FF0000"/>
                </a:solidFill>
                <a:ea typeface="SimSun" panose="02010600030101010101" pitchFamily="2" charset="-122"/>
              </a:rPr>
              <a:t>860MHz</a:t>
            </a:r>
            <a:r>
              <a:rPr lang="zh-CN" altLang="en-US" sz="2000" b="1" dirty="0">
                <a:solidFill>
                  <a:srgbClr val="FF0000"/>
                </a:solidFill>
                <a:ea typeface="SimSun" panose="02010600030101010101" pitchFamily="2" charset="-122"/>
              </a:rPr>
              <a:t>～</a:t>
            </a:r>
            <a:r>
              <a:rPr lang="en-US" altLang="zh-CN" sz="2000" b="1" dirty="0">
                <a:solidFill>
                  <a:srgbClr val="FF0000"/>
                </a:solidFill>
                <a:ea typeface="SimSun" panose="02010600030101010101" pitchFamily="2" charset="-122"/>
              </a:rPr>
              <a:t>960MHz </a:t>
            </a:r>
            <a:r>
              <a:rPr lang="zh-CN" altLang="en-US" sz="2000" b="1" dirty="0">
                <a:solidFill>
                  <a:srgbClr val="FF0000"/>
                </a:solidFill>
                <a:ea typeface="SimSun" panose="02010600030101010101" pitchFamily="2" charset="-122"/>
              </a:rPr>
              <a:t>。</a:t>
            </a:r>
          </a:p>
          <a:p>
            <a:pPr marL="533400" indent="-533400" eaLnBrk="1" hangingPunct="1">
              <a:lnSpc>
                <a:spcPct val="90000"/>
              </a:lnSpc>
              <a:buFont typeface="Wingdings" panose="05000000000000000000" pitchFamily="2" charset="2"/>
              <a:buNone/>
            </a:pPr>
            <a:r>
              <a:rPr lang="zh-CN" altLang="en-US" sz="2000" b="1" dirty="0">
                <a:ea typeface="SimSun" panose="02010600030101010101" pitchFamily="2" charset="-122"/>
              </a:rPr>
              <a:t>  常見的主要規格有</a:t>
            </a:r>
            <a:r>
              <a:rPr lang="en-US" altLang="zh-CN" sz="2000" b="1" dirty="0">
                <a:ea typeface="SimSun" panose="02010600030101010101" pitchFamily="2" charset="-122"/>
              </a:rPr>
              <a:t>430</a:t>
            </a:r>
            <a:r>
              <a:rPr lang="zh-CN" altLang="en-US" sz="2000" b="1" dirty="0">
                <a:ea typeface="SimSun" panose="02010600030101010101" pitchFamily="2" charset="-122"/>
              </a:rPr>
              <a:t>～</a:t>
            </a:r>
            <a:r>
              <a:rPr lang="en-US" altLang="zh-CN" sz="2000" b="1" dirty="0">
                <a:ea typeface="SimSun" panose="02010600030101010101" pitchFamily="2" charset="-122"/>
              </a:rPr>
              <a:t>460MHz</a:t>
            </a:r>
            <a:r>
              <a:rPr lang="zh-CN" altLang="en-US" sz="2000" b="1" dirty="0">
                <a:ea typeface="SimSun" panose="02010600030101010101" pitchFamily="2" charset="-122"/>
              </a:rPr>
              <a:t>、</a:t>
            </a:r>
            <a:r>
              <a:rPr lang="en-US" altLang="zh-CN" sz="2000" b="1" dirty="0">
                <a:ea typeface="SimSun" panose="02010600030101010101" pitchFamily="2" charset="-122"/>
              </a:rPr>
              <a:t>860</a:t>
            </a:r>
            <a:r>
              <a:rPr lang="zh-CN" altLang="en-US" sz="2000" b="1" dirty="0">
                <a:ea typeface="SimSun" panose="02010600030101010101" pitchFamily="2" charset="-122"/>
              </a:rPr>
              <a:t>～</a:t>
            </a:r>
            <a:r>
              <a:rPr lang="en-US" altLang="zh-CN" sz="2000" b="1" dirty="0">
                <a:ea typeface="SimSun" panose="02010600030101010101" pitchFamily="2" charset="-122"/>
              </a:rPr>
              <a:t>960Mhz</a:t>
            </a:r>
            <a:r>
              <a:rPr lang="zh-CN" altLang="en-US" sz="2000" b="1" dirty="0">
                <a:ea typeface="SimSun" panose="02010600030101010101" pitchFamily="2" charset="-122"/>
              </a:rPr>
              <a:t>；</a:t>
            </a:r>
          </a:p>
          <a:p>
            <a:pPr marL="533400" indent="-533400" eaLnBrk="1" hangingPunct="1">
              <a:lnSpc>
                <a:spcPct val="90000"/>
              </a:lnSpc>
            </a:pPr>
            <a:r>
              <a:rPr lang="en-US" altLang="zh-CN" sz="2000" b="1" dirty="0">
                <a:ea typeface="SimSun" panose="02010600030101010101" pitchFamily="2" charset="-122"/>
              </a:rPr>
              <a:t>ISO-18000</a:t>
            </a:r>
            <a:r>
              <a:rPr lang="zh-CN" altLang="en-US" sz="2000" b="1" dirty="0">
                <a:ea typeface="SimSun" panose="02010600030101010101" pitchFamily="2" charset="-122"/>
              </a:rPr>
              <a:t>、</a:t>
            </a:r>
            <a:r>
              <a:rPr lang="en-US" altLang="zh-CN" sz="2000" b="1" dirty="0">
                <a:ea typeface="SimSun" panose="02010600030101010101" pitchFamily="2" charset="-122"/>
              </a:rPr>
              <a:t>EPC Gen2</a:t>
            </a:r>
            <a:r>
              <a:rPr lang="zh-CN" altLang="en-US" sz="2000" b="1" dirty="0">
                <a:ea typeface="SimSun" panose="02010600030101010101" pitchFamily="2" charset="-122"/>
              </a:rPr>
              <a:t>；</a:t>
            </a:r>
          </a:p>
          <a:p>
            <a:pPr marL="533400" indent="-533400" eaLnBrk="1" hangingPunct="1">
              <a:lnSpc>
                <a:spcPct val="90000"/>
              </a:lnSpc>
            </a:pPr>
            <a:r>
              <a:rPr lang="zh-CN" altLang="en-US" sz="2000" b="1" dirty="0">
                <a:ea typeface="SimSun" panose="02010600030101010101" pitchFamily="2" charset="-122"/>
              </a:rPr>
              <a:t>電子標籤都是被動式天線可採用蝕刻或印刷的方式製造，因此成本較低，讀取距離約</a:t>
            </a:r>
            <a:r>
              <a:rPr lang="en-US" altLang="zh-CN" sz="2000" b="1" dirty="0">
                <a:ea typeface="SimSun" panose="02010600030101010101" pitchFamily="2" charset="-122"/>
              </a:rPr>
              <a:t>5-6</a:t>
            </a:r>
            <a:r>
              <a:rPr lang="zh-CN" altLang="en-US" sz="2000" b="1" dirty="0">
                <a:ea typeface="SimSun" panose="02010600030101010101" pitchFamily="2" charset="-122"/>
              </a:rPr>
              <a:t>公尺；</a:t>
            </a:r>
          </a:p>
          <a:p>
            <a:pPr marL="533400" indent="-533400" eaLnBrk="1" hangingPunct="1">
              <a:lnSpc>
                <a:spcPct val="90000"/>
              </a:lnSpc>
            </a:pPr>
            <a:r>
              <a:rPr lang="zh-CN" altLang="en-US" sz="2000" b="1" dirty="0">
                <a:ea typeface="SimSun" panose="02010600030101010101" pitchFamily="2" charset="-122"/>
              </a:rPr>
              <a:t>優點在於讀取距離較遠、資訊傳輸速率較快，而且可以同時進行大數量標籤的讀取與辨識，目前已成為市場的主流；</a:t>
            </a:r>
          </a:p>
          <a:p>
            <a:pPr marL="533400" indent="-533400" eaLnBrk="1" hangingPunct="1">
              <a:lnSpc>
                <a:spcPct val="90000"/>
              </a:lnSpc>
            </a:pPr>
            <a:r>
              <a:rPr lang="zh-CN" altLang="en-US" sz="2000" b="1" dirty="0">
                <a:ea typeface="SimSun" panose="02010600030101010101" pitchFamily="2" charset="-122"/>
              </a:rPr>
              <a:t>缺點是在金屬與液體的物品上的應用較不理想；</a:t>
            </a:r>
          </a:p>
          <a:p>
            <a:pPr marL="533400" indent="-533400" eaLnBrk="1" hangingPunct="1">
              <a:lnSpc>
                <a:spcPct val="90000"/>
              </a:lnSpc>
            </a:pPr>
            <a:r>
              <a:rPr lang="zh-CN" altLang="en-US" sz="2000" b="1" dirty="0">
                <a:ea typeface="SimSun" panose="02010600030101010101" pitchFamily="2" charset="-122"/>
              </a:rPr>
              <a:t>應用于航空旅客與行李管理系統、貨架及棧板管理、出貨管理、物流管理、貨車追蹤、供應鏈追蹤；</a:t>
            </a:r>
          </a:p>
          <a:p>
            <a:pPr marL="533400" indent="-533400" eaLnBrk="1" hangingPunct="1">
              <a:lnSpc>
                <a:spcPct val="90000"/>
              </a:lnSpc>
            </a:pPr>
            <a:r>
              <a:rPr lang="zh-CN" altLang="en-US" sz="2000" b="1" dirty="0">
                <a:ea typeface="SimSun" panose="02010600030101010101" pitchFamily="2" charset="-122"/>
              </a:rPr>
              <a:t>技術門檻高是未來發展的主流且</a:t>
            </a:r>
            <a:r>
              <a:rPr lang="en-US" altLang="zh-CN" sz="2000" b="1" dirty="0">
                <a:ea typeface="SimSun" panose="02010600030101010101" pitchFamily="2" charset="-122"/>
              </a:rPr>
              <a:t>EPC Gen2</a:t>
            </a:r>
            <a:r>
              <a:rPr lang="zh-CN" altLang="en-US" sz="2000" b="1" dirty="0">
                <a:ea typeface="SimSun" panose="02010600030101010101" pitchFamily="2" charset="-122"/>
              </a:rPr>
              <a:t>是美國主推；</a:t>
            </a:r>
          </a:p>
          <a:p>
            <a:pPr marL="533400" indent="-533400" eaLnBrk="1" hangingPunct="1">
              <a:lnSpc>
                <a:spcPct val="90000"/>
              </a:lnSpc>
            </a:pPr>
            <a:r>
              <a:rPr lang="zh-CN" altLang="en-US" sz="2000" b="1" dirty="0">
                <a:ea typeface="SimSun" panose="02010600030101010101" pitchFamily="2" charset="-122"/>
              </a:rPr>
              <a:t>故建議現階段應切入發展此領域技術和應用。</a:t>
            </a:r>
          </a:p>
        </p:txBody>
      </p:sp>
      <p:sp>
        <p:nvSpPr>
          <p:cNvPr id="32771" name="Text Box 3">
            <a:extLst>
              <a:ext uri="{FF2B5EF4-FFF2-40B4-BE49-F238E27FC236}">
                <a16:creationId xmlns:a16="http://schemas.microsoft.com/office/drawing/2014/main" id="{45E7E246-678A-44A0-8B74-8E7DAA62D83E}"/>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2772" name="Text Box 4">
            <a:extLst>
              <a:ext uri="{FF2B5EF4-FFF2-40B4-BE49-F238E27FC236}">
                <a16:creationId xmlns:a16="http://schemas.microsoft.com/office/drawing/2014/main" id="{3C652370-6CD5-408E-8885-705DCDDBCB17}"/>
              </a:ext>
            </a:extLst>
          </p:cNvPr>
          <p:cNvSpPr txBox="1">
            <a:spLocks noChangeArrowheads="1"/>
          </p:cNvSpPr>
          <p:nvPr/>
        </p:nvSpPr>
        <p:spPr bwMode="auto">
          <a:xfrm>
            <a:off x="3635375" y="6521450"/>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（圖</a:t>
            </a:r>
            <a:r>
              <a:rPr lang="en-US" altLang="zh-CN" sz="1600">
                <a:solidFill>
                  <a:srgbClr val="FF0000"/>
                </a:solidFill>
                <a:ea typeface="SimSun" panose="02010600030101010101" pitchFamily="2" charset="-122"/>
              </a:rPr>
              <a:t>1-26</a:t>
            </a:r>
            <a:r>
              <a:rPr lang="zh-CN" altLang="en-US" sz="1600">
                <a:solidFill>
                  <a:srgbClr val="FF0000"/>
                </a:solidFill>
                <a:ea typeface="SimSun" panose="02010600030101010101" pitchFamily="2" charset="-122"/>
              </a:rPr>
              <a:t>高頻</a:t>
            </a:r>
            <a:r>
              <a:rPr lang="en-US" altLang="zh-CN" sz="1600">
                <a:solidFill>
                  <a:srgbClr val="FF0000"/>
                </a:solidFill>
                <a:ea typeface="SimSun" panose="02010600030101010101" pitchFamily="2" charset="-122"/>
              </a:rPr>
              <a:t>HF </a:t>
            </a:r>
            <a:r>
              <a:rPr lang="zh-CN" altLang="en-US" sz="1600">
                <a:solidFill>
                  <a:srgbClr val="FF0000"/>
                </a:solidFill>
                <a:ea typeface="SimSun" panose="02010600030101010101" pitchFamily="2" charset="-122"/>
              </a:rPr>
              <a:t>病患識別）</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4550A34-A761-4BAF-A7E1-C4A4130FADB8}"/>
              </a:ext>
            </a:extLst>
          </p:cNvPr>
          <p:cNvSpPr>
            <a:spLocks noGrp="1" noChangeArrowheads="1"/>
          </p:cNvSpPr>
          <p:nvPr>
            <p:ph type="body" idx="1"/>
          </p:nvPr>
        </p:nvSpPr>
        <p:spPr>
          <a:xfrm>
            <a:off x="179388" y="1052513"/>
            <a:ext cx="8229600" cy="5248275"/>
          </a:xfrm>
        </p:spPr>
        <p:txBody>
          <a:bodyPr/>
          <a:lstStyle/>
          <a:p>
            <a:pPr marL="533400" indent="-533400" eaLnBrk="1" hangingPunct="1">
              <a:buFont typeface="Wingdings" panose="05000000000000000000" pitchFamily="2" charset="2"/>
              <a:buNone/>
            </a:pPr>
            <a:r>
              <a:rPr lang="en-US" altLang="zh-CN" sz="3200" b="1">
                <a:ea typeface="SimSun" panose="02010600030101010101" pitchFamily="2" charset="-122"/>
              </a:rPr>
              <a:t>3.RFID</a:t>
            </a:r>
            <a:r>
              <a:rPr lang="zh-CN" altLang="en-US" sz="3200" b="1">
                <a:ea typeface="SimSun" panose="02010600030101010101" pitchFamily="2" charset="-122"/>
              </a:rPr>
              <a:t>系統類型</a:t>
            </a:r>
          </a:p>
          <a:p>
            <a:pPr marL="533400" indent="-533400" eaLnBrk="1" hangingPunct="1">
              <a:buFont typeface="Wingdings" panose="05000000000000000000" pitchFamily="2" charset="2"/>
              <a:buNone/>
            </a:pPr>
            <a:r>
              <a:rPr lang="en-US" altLang="zh-CN" b="1">
                <a:ea typeface="SimSun" panose="02010600030101010101" pitchFamily="2" charset="-122"/>
              </a:rPr>
              <a:t>    2</a:t>
            </a:r>
            <a:r>
              <a:rPr lang="zh-CN" altLang="en-US" sz="2000" b="1">
                <a:ea typeface="SimSun" panose="02010600030101010101" pitchFamily="2" charset="-122"/>
              </a:rPr>
              <a:t>）</a:t>
            </a:r>
            <a:r>
              <a:rPr lang="en-US" altLang="zh-CN" sz="2000" b="1">
                <a:ea typeface="SimSun" panose="02010600030101010101" pitchFamily="2" charset="-122"/>
              </a:rPr>
              <a:t>RFID</a:t>
            </a:r>
            <a:r>
              <a:rPr lang="zh-CN" altLang="en-US" sz="2000" b="1">
                <a:ea typeface="SimSun" panose="02010600030101010101" pitchFamily="2" charset="-122"/>
              </a:rPr>
              <a:t>的類型</a:t>
            </a:r>
            <a:r>
              <a:rPr lang="en-US" altLang="zh-CN" sz="2000" b="1">
                <a:ea typeface="SimSun" panose="02010600030101010101" pitchFamily="2" charset="-122"/>
              </a:rPr>
              <a:t>(</a:t>
            </a:r>
            <a:r>
              <a:rPr lang="zh-CN" altLang="en-US" sz="2000" b="1">
                <a:solidFill>
                  <a:srgbClr val="FF0000"/>
                </a:solidFill>
                <a:ea typeface="SimSun" panose="02010600030101010101" pitchFamily="2" charset="-122"/>
              </a:rPr>
              <a:t>以頻率分類</a:t>
            </a:r>
            <a:r>
              <a:rPr lang="en-US" altLang="zh-CN" sz="2000" b="1">
                <a:ea typeface="SimSun" panose="02010600030101010101" pitchFamily="2" charset="-122"/>
              </a:rPr>
              <a:t>)</a:t>
            </a:r>
            <a:br>
              <a:rPr lang="en-US" altLang="zh-CN" sz="2000" b="1">
                <a:ea typeface="SimSun" panose="02010600030101010101" pitchFamily="2" charset="-122"/>
              </a:rPr>
            </a:br>
            <a:r>
              <a:rPr lang="en-US" altLang="en-US" sz="2000" b="1">
                <a:solidFill>
                  <a:srgbClr val="FF0000"/>
                </a:solidFill>
              </a:rPr>
              <a:t>Ⅱ</a:t>
            </a:r>
            <a:r>
              <a:rPr lang="zh-CN" altLang="en-US" sz="2000" b="1">
                <a:solidFill>
                  <a:srgbClr val="FF0000"/>
                </a:solidFill>
                <a:ea typeface="SimSun" panose="02010600030101010101" pitchFamily="2" charset="-122"/>
              </a:rPr>
              <a:t>超高頻</a:t>
            </a:r>
            <a:r>
              <a:rPr lang="en-US" altLang="zh-CN" sz="2000" b="1">
                <a:solidFill>
                  <a:srgbClr val="FF0000"/>
                </a:solidFill>
                <a:ea typeface="SimSun" panose="02010600030101010101" pitchFamily="2" charset="-122"/>
              </a:rPr>
              <a:t>Ultra High Frequency(UHF)</a:t>
            </a:r>
            <a:r>
              <a:rPr lang="zh-CN" altLang="en-US" sz="2000" b="1">
                <a:solidFill>
                  <a:srgbClr val="FF0000"/>
                </a:solidFill>
                <a:ea typeface="SimSun" panose="02010600030101010101" pitchFamily="2" charset="-122"/>
              </a:rPr>
              <a:t>：主要規格</a:t>
            </a:r>
            <a:r>
              <a:rPr lang="en-US" altLang="zh-CN" sz="2000" b="1">
                <a:solidFill>
                  <a:srgbClr val="FF0000"/>
                </a:solidFill>
                <a:ea typeface="SimSun" panose="02010600030101010101" pitchFamily="2" charset="-122"/>
              </a:rPr>
              <a:t>433MHz</a:t>
            </a:r>
            <a:r>
              <a:rPr lang="zh-CN" altLang="en-US" sz="2000" b="1">
                <a:solidFill>
                  <a:srgbClr val="FF0000"/>
                </a:solidFill>
                <a:ea typeface="SimSun" panose="02010600030101010101" pitchFamily="2" charset="-122"/>
              </a:rPr>
              <a:t>、</a:t>
            </a:r>
            <a:r>
              <a:rPr lang="en-US" altLang="zh-CN" sz="2000" b="1">
                <a:solidFill>
                  <a:srgbClr val="FF0000"/>
                </a:solidFill>
                <a:ea typeface="SimSun" panose="02010600030101010101" pitchFamily="2" charset="-122"/>
              </a:rPr>
              <a:t>860MHz</a:t>
            </a:r>
            <a:r>
              <a:rPr lang="zh-CN" altLang="en-US" sz="2000" b="1">
                <a:solidFill>
                  <a:srgbClr val="FF0000"/>
                </a:solidFill>
                <a:ea typeface="SimSun" panose="02010600030101010101" pitchFamily="2" charset="-122"/>
              </a:rPr>
              <a:t>～</a:t>
            </a:r>
            <a:r>
              <a:rPr lang="en-US" altLang="zh-CN" sz="2000" b="1">
                <a:solidFill>
                  <a:srgbClr val="FF0000"/>
                </a:solidFill>
                <a:ea typeface="SimSun" panose="02010600030101010101" pitchFamily="2" charset="-122"/>
              </a:rPr>
              <a:t>960MHz </a:t>
            </a:r>
            <a:r>
              <a:rPr lang="zh-CN" altLang="en-US" sz="2000" b="1">
                <a:solidFill>
                  <a:srgbClr val="FF0000"/>
                </a:solidFill>
                <a:ea typeface="SimSun" panose="02010600030101010101" pitchFamily="2" charset="-122"/>
              </a:rPr>
              <a:t>。</a:t>
            </a:r>
          </a:p>
          <a:p>
            <a:pPr marL="533400" indent="-533400" algn="just" eaLnBrk="1" hangingPunct="1"/>
            <a:endParaRPr lang="zh-CN" altLang="en-US" sz="2000" b="1">
              <a:ea typeface="SimSun" panose="02010600030101010101" pitchFamily="2" charset="-122"/>
            </a:endParaRPr>
          </a:p>
        </p:txBody>
      </p:sp>
      <p:sp>
        <p:nvSpPr>
          <p:cNvPr id="33795" name="Text Box 3">
            <a:extLst>
              <a:ext uri="{FF2B5EF4-FFF2-40B4-BE49-F238E27FC236}">
                <a16:creationId xmlns:a16="http://schemas.microsoft.com/office/drawing/2014/main" id="{7A4549D0-A1EB-4875-AD56-FA56593E6E99}"/>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3796" name="Text Box 4">
            <a:extLst>
              <a:ext uri="{FF2B5EF4-FFF2-40B4-BE49-F238E27FC236}">
                <a16:creationId xmlns:a16="http://schemas.microsoft.com/office/drawing/2014/main" id="{0416B2E1-5A71-446D-99DF-41E5EAF192A2}"/>
              </a:ext>
            </a:extLst>
          </p:cNvPr>
          <p:cNvSpPr txBox="1">
            <a:spLocks noChangeArrowheads="1"/>
          </p:cNvSpPr>
          <p:nvPr/>
        </p:nvSpPr>
        <p:spPr bwMode="auto">
          <a:xfrm>
            <a:off x="1835150" y="5949950"/>
            <a:ext cx="5508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800">
                <a:solidFill>
                  <a:srgbClr val="FF0000"/>
                </a:solidFill>
                <a:ea typeface="SimSun" panose="02010600030101010101" pitchFamily="2" charset="-122"/>
              </a:rPr>
              <a:t>（圖</a:t>
            </a:r>
            <a:r>
              <a:rPr lang="en-US" altLang="zh-CN" sz="1800">
                <a:solidFill>
                  <a:srgbClr val="FF0000"/>
                </a:solidFill>
                <a:ea typeface="SimSun" panose="02010600030101010101" pitchFamily="2" charset="-122"/>
              </a:rPr>
              <a:t>1-27</a:t>
            </a:r>
            <a:r>
              <a:rPr lang="zh-CN" altLang="en-US" sz="1800">
                <a:solidFill>
                  <a:srgbClr val="FF0000"/>
                </a:solidFill>
                <a:ea typeface="SimSun" panose="02010600030101010101" pitchFamily="2" charset="-122"/>
              </a:rPr>
              <a:t>超高頻電子標籤）</a:t>
            </a:r>
          </a:p>
        </p:txBody>
      </p:sp>
      <p:pic>
        <p:nvPicPr>
          <p:cNvPr id="33797" name="Picture 5">
            <a:extLst>
              <a:ext uri="{FF2B5EF4-FFF2-40B4-BE49-F238E27FC236}">
                <a16:creationId xmlns:a16="http://schemas.microsoft.com/office/drawing/2014/main" id="{116CE704-E60C-47E0-A567-1C9C15C2D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155" t="31789" r="15155" b="6601"/>
          <a:stretch>
            <a:fillRect/>
          </a:stretch>
        </p:blipFill>
        <p:spPr bwMode="auto">
          <a:xfrm>
            <a:off x="900113" y="2852738"/>
            <a:ext cx="4751387"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6">
            <a:extLst>
              <a:ext uri="{FF2B5EF4-FFF2-40B4-BE49-F238E27FC236}">
                <a16:creationId xmlns:a16="http://schemas.microsoft.com/office/drawing/2014/main" id="{BB631835-9EB6-4066-9B86-3D178E1D5DB1}"/>
              </a:ext>
            </a:extLst>
          </p:cNvPr>
          <p:cNvSpPr txBox="1">
            <a:spLocks noChangeArrowheads="1"/>
          </p:cNvSpPr>
          <p:nvPr/>
        </p:nvSpPr>
        <p:spPr bwMode="auto">
          <a:xfrm>
            <a:off x="5795963" y="2781300"/>
            <a:ext cx="3024187"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sz="1800">
                <a:ea typeface="SimSun" panose="02010600030101010101" pitchFamily="2" charset="-122"/>
              </a:rPr>
              <a:t>      雖然在金屬與液體的物品上應用較不理想，但由於讀取距離較遠、資訊傳輸速率較快，而且可以同時進行大量標籤的讀取與辨識，因此目前已成為市場主流，未來將廣泛應用于航空旅客與行李管理系統、貨架及棧板管理、出貨管理、物流管理</a:t>
            </a:r>
            <a:r>
              <a:rPr lang="en-US" altLang="zh-CN" sz="1800">
                <a:ea typeface="SimSun" panose="02010600030101010101" pitchFamily="2" charset="-122"/>
              </a:rPr>
              <a:t>…</a:t>
            </a:r>
            <a:r>
              <a:rPr lang="zh-CN" altLang="en-US" sz="1800">
                <a:ea typeface="SimSun" panose="02010600030101010101" pitchFamily="2" charset="-122"/>
              </a:rPr>
              <a:t>等。</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352928"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2730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9DA98B1-5B68-4477-9CEC-D4D62DB90257}"/>
              </a:ext>
            </a:extLst>
          </p:cNvPr>
          <p:cNvSpPr>
            <a:spLocks noGrp="1" noChangeArrowheads="1"/>
          </p:cNvSpPr>
          <p:nvPr>
            <p:ph type="body" idx="1"/>
          </p:nvPr>
        </p:nvSpPr>
        <p:spPr>
          <a:xfrm>
            <a:off x="179388" y="1052513"/>
            <a:ext cx="8229600" cy="5248275"/>
          </a:xfrm>
        </p:spPr>
        <p:txBody>
          <a:bodyPr/>
          <a:lstStyle/>
          <a:p>
            <a:pPr marL="533400" indent="-533400" eaLnBrk="1" hangingPunct="1">
              <a:buFont typeface="Wingdings" panose="05000000000000000000" pitchFamily="2" charset="2"/>
              <a:buNone/>
            </a:pPr>
            <a:r>
              <a:rPr lang="en-US" altLang="zh-CN" sz="3200" b="1">
                <a:ea typeface="SimSun" panose="02010600030101010101" pitchFamily="2" charset="-122"/>
              </a:rPr>
              <a:t>3.RFID</a:t>
            </a:r>
            <a:r>
              <a:rPr lang="zh-CN" altLang="en-US" sz="3200" b="1">
                <a:ea typeface="SimSun" panose="02010600030101010101" pitchFamily="2" charset="-122"/>
              </a:rPr>
              <a:t>系統類型</a:t>
            </a:r>
          </a:p>
          <a:p>
            <a:pPr marL="533400" indent="-533400" eaLnBrk="1" hangingPunct="1">
              <a:buFont typeface="Wingdings" panose="05000000000000000000" pitchFamily="2" charset="2"/>
              <a:buNone/>
            </a:pPr>
            <a:r>
              <a:rPr lang="en-US" altLang="zh-CN" b="1">
                <a:ea typeface="SimSun" panose="02010600030101010101" pitchFamily="2" charset="-122"/>
              </a:rPr>
              <a:t>    2</a:t>
            </a:r>
            <a:r>
              <a:rPr lang="zh-CN" altLang="en-US" sz="2000" b="1">
                <a:ea typeface="SimSun" panose="02010600030101010101" pitchFamily="2" charset="-122"/>
              </a:rPr>
              <a:t>）</a:t>
            </a:r>
            <a:r>
              <a:rPr lang="en-US" altLang="zh-CN" sz="2000" b="1">
                <a:ea typeface="SimSun" panose="02010600030101010101" pitchFamily="2" charset="-122"/>
              </a:rPr>
              <a:t>RFID</a:t>
            </a:r>
            <a:r>
              <a:rPr lang="zh-CN" altLang="en-US" sz="2000" b="1">
                <a:ea typeface="SimSun" panose="02010600030101010101" pitchFamily="2" charset="-122"/>
              </a:rPr>
              <a:t>的類型</a:t>
            </a:r>
            <a:r>
              <a:rPr lang="en-US" altLang="zh-CN" sz="2000" b="1">
                <a:ea typeface="SimSun" panose="02010600030101010101" pitchFamily="2" charset="-122"/>
              </a:rPr>
              <a:t>(</a:t>
            </a:r>
            <a:r>
              <a:rPr lang="zh-CN" altLang="en-US" sz="2000" b="1">
                <a:solidFill>
                  <a:srgbClr val="FF0000"/>
                </a:solidFill>
                <a:ea typeface="SimSun" panose="02010600030101010101" pitchFamily="2" charset="-122"/>
              </a:rPr>
              <a:t>以頻率分類</a:t>
            </a:r>
            <a:r>
              <a:rPr lang="en-US" altLang="zh-CN" sz="2000" b="1">
                <a:ea typeface="SimSun" panose="02010600030101010101" pitchFamily="2" charset="-122"/>
              </a:rPr>
              <a:t>)</a:t>
            </a:r>
            <a:br>
              <a:rPr lang="en-US" altLang="zh-CN" sz="2000" b="1">
                <a:ea typeface="SimSun" panose="02010600030101010101" pitchFamily="2" charset="-122"/>
              </a:rPr>
            </a:br>
            <a:r>
              <a:rPr lang="en-US" altLang="en-US" sz="2000" b="1">
                <a:solidFill>
                  <a:srgbClr val="FF0000"/>
                </a:solidFill>
                <a:ea typeface="SimSun" panose="02010600030101010101" pitchFamily="2" charset="-122"/>
              </a:rPr>
              <a:t>Ⅲ</a:t>
            </a:r>
            <a:r>
              <a:rPr lang="zh-CN" altLang="en-US" sz="2000" b="1">
                <a:solidFill>
                  <a:srgbClr val="FF0000"/>
                </a:solidFill>
                <a:ea typeface="SimSun" panose="02010600030101010101" pitchFamily="2" charset="-122"/>
              </a:rPr>
              <a:t>極高頻</a:t>
            </a:r>
            <a:r>
              <a:rPr lang="en-US" altLang="zh-CN" sz="2000" b="1">
                <a:solidFill>
                  <a:srgbClr val="FF0000"/>
                </a:solidFill>
                <a:ea typeface="SimSun" panose="02010600030101010101" pitchFamily="2" charset="-122"/>
              </a:rPr>
              <a:t>/</a:t>
            </a:r>
            <a:r>
              <a:rPr lang="zh-CN" altLang="en-US" sz="2000" b="1">
                <a:solidFill>
                  <a:srgbClr val="FF0000"/>
                </a:solidFill>
                <a:ea typeface="SimSun" panose="02010600030101010101" pitchFamily="2" charset="-122"/>
              </a:rPr>
              <a:t>微波</a:t>
            </a:r>
            <a:r>
              <a:rPr lang="en-US" altLang="zh-CN" sz="2000" b="1">
                <a:solidFill>
                  <a:srgbClr val="FF0000"/>
                </a:solidFill>
                <a:ea typeface="SimSun" panose="02010600030101010101" pitchFamily="2" charset="-122"/>
              </a:rPr>
              <a:t>Super High Frequency(SHF)/Microwave(uW)</a:t>
            </a:r>
            <a:r>
              <a:rPr lang="zh-CN" altLang="en-US" sz="2000" b="1">
                <a:solidFill>
                  <a:srgbClr val="FF0000"/>
                </a:solidFill>
                <a:ea typeface="SimSun" panose="02010600030101010101" pitchFamily="2" charset="-122"/>
              </a:rPr>
              <a:t>：主要規格</a:t>
            </a:r>
            <a:r>
              <a:rPr lang="en-US" altLang="zh-CN" sz="2000" b="1">
                <a:solidFill>
                  <a:srgbClr val="FF0000"/>
                </a:solidFill>
                <a:ea typeface="SimSun" panose="02010600030101010101" pitchFamily="2" charset="-122"/>
              </a:rPr>
              <a:t>2.4GHz</a:t>
            </a:r>
            <a:r>
              <a:rPr lang="zh-CN" altLang="en-US" sz="2000" b="1">
                <a:solidFill>
                  <a:srgbClr val="FF0000"/>
                </a:solidFill>
                <a:ea typeface="SimSun" panose="02010600030101010101" pitchFamily="2" charset="-122"/>
              </a:rPr>
              <a:t>、</a:t>
            </a:r>
            <a:r>
              <a:rPr lang="en-US" altLang="zh-CN" sz="2000" b="1">
                <a:solidFill>
                  <a:srgbClr val="FF0000"/>
                </a:solidFill>
                <a:ea typeface="SimSun" panose="02010600030101010101" pitchFamily="2" charset="-122"/>
              </a:rPr>
              <a:t>5.8GHz</a:t>
            </a:r>
            <a:endParaRPr lang="zh-CN" altLang="en-US" sz="2000" b="1">
              <a:solidFill>
                <a:srgbClr val="FF0000"/>
              </a:solidFill>
              <a:ea typeface="SimSun" panose="02010600030101010101" pitchFamily="2" charset="-122"/>
            </a:endParaRPr>
          </a:p>
          <a:p>
            <a:pPr marL="533400" indent="-533400" algn="just" eaLnBrk="1" hangingPunct="1"/>
            <a:endParaRPr lang="zh-CN" altLang="en-US" sz="2000" b="1">
              <a:ea typeface="SimSun" panose="02010600030101010101" pitchFamily="2" charset="-122"/>
            </a:endParaRPr>
          </a:p>
        </p:txBody>
      </p:sp>
      <p:sp>
        <p:nvSpPr>
          <p:cNvPr id="34819" name="Text Box 3">
            <a:extLst>
              <a:ext uri="{FF2B5EF4-FFF2-40B4-BE49-F238E27FC236}">
                <a16:creationId xmlns:a16="http://schemas.microsoft.com/office/drawing/2014/main" id="{0EA47F81-9EC3-4E91-8A8A-4F2B505F95E3}"/>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a:t>三、 </a:t>
            </a:r>
            <a:r>
              <a:rPr lang="en-US" altLang="zh-CN" sz="3600"/>
              <a:t>RFID</a:t>
            </a:r>
            <a:r>
              <a:rPr lang="zh-CN" altLang="en-US" sz="3600"/>
              <a:t>概述</a:t>
            </a:r>
            <a:endParaRPr lang="zh-CN" altLang="en-US" sz="2800"/>
          </a:p>
        </p:txBody>
      </p:sp>
      <p:sp>
        <p:nvSpPr>
          <p:cNvPr id="34820" name="Text Box 4">
            <a:extLst>
              <a:ext uri="{FF2B5EF4-FFF2-40B4-BE49-F238E27FC236}">
                <a16:creationId xmlns:a16="http://schemas.microsoft.com/office/drawing/2014/main" id="{E39CA2DF-A026-4A7E-BC54-97FAB2442965}"/>
              </a:ext>
            </a:extLst>
          </p:cNvPr>
          <p:cNvSpPr txBox="1">
            <a:spLocks noChangeArrowheads="1"/>
          </p:cNvSpPr>
          <p:nvPr/>
        </p:nvSpPr>
        <p:spPr bwMode="auto">
          <a:xfrm>
            <a:off x="1692275" y="6237288"/>
            <a:ext cx="5508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600">
                <a:solidFill>
                  <a:srgbClr val="FF0000"/>
                </a:solidFill>
                <a:ea typeface="SimSun" panose="02010600030101010101" pitchFamily="2" charset="-122"/>
              </a:rPr>
              <a:t>（</a:t>
            </a:r>
            <a:r>
              <a:rPr lang="zh-CN" altLang="en-US" sz="1600">
                <a:ea typeface="SimSun" panose="02010600030101010101" pitchFamily="2" charset="-122"/>
              </a:rPr>
              <a:t>圖</a:t>
            </a:r>
            <a:r>
              <a:rPr lang="en-US" altLang="zh-CN" sz="1600">
                <a:ea typeface="SimSun" panose="02010600030101010101" pitchFamily="2" charset="-122"/>
              </a:rPr>
              <a:t>1-28</a:t>
            </a:r>
            <a:r>
              <a:rPr lang="zh-CN" altLang="en-US" sz="1600">
                <a:ea typeface="SimSun" panose="02010600030101010101" pitchFamily="2" charset="-122"/>
              </a:rPr>
              <a:t>極高頻</a:t>
            </a:r>
            <a:r>
              <a:rPr lang="en-US" altLang="zh-CN" sz="1600">
                <a:ea typeface="SimSun" panose="02010600030101010101" pitchFamily="2" charset="-122"/>
              </a:rPr>
              <a:t>/</a:t>
            </a:r>
            <a:r>
              <a:rPr lang="zh-CN" altLang="en-US" sz="1600">
                <a:ea typeface="SimSun" panose="02010600030101010101" pitchFamily="2" charset="-122"/>
              </a:rPr>
              <a:t>微波標籤 </a:t>
            </a:r>
            <a:r>
              <a:rPr lang="zh-CN" altLang="en-US" sz="1600">
                <a:solidFill>
                  <a:srgbClr val="FF0000"/>
                </a:solidFill>
                <a:ea typeface="SimSun" panose="02010600030101010101" pitchFamily="2" charset="-122"/>
              </a:rPr>
              <a:t>）</a:t>
            </a:r>
          </a:p>
        </p:txBody>
      </p:sp>
      <p:sp>
        <p:nvSpPr>
          <p:cNvPr id="34821" name="Text Box 6">
            <a:extLst>
              <a:ext uri="{FF2B5EF4-FFF2-40B4-BE49-F238E27FC236}">
                <a16:creationId xmlns:a16="http://schemas.microsoft.com/office/drawing/2014/main" id="{F1107D05-E0C8-4622-BECC-DBBE4ACA41FC}"/>
              </a:ext>
            </a:extLst>
          </p:cNvPr>
          <p:cNvSpPr txBox="1">
            <a:spLocks noChangeArrowheads="1"/>
          </p:cNvSpPr>
          <p:nvPr/>
        </p:nvSpPr>
        <p:spPr bwMode="auto">
          <a:xfrm>
            <a:off x="5795963" y="2781300"/>
            <a:ext cx="3024187"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a:ea typeface="SimSun" panose="02010600030101010101" pitchFamily="2" charset="-122"/>
              </a:rPr>
              <a:t>    特性與應用和超高頻段相似，但是對於環境的敏感性較高，像是易被水氣吸收，實作較複雜，未完全標準化，普及率待觀察，一般應用於行李追蹤、物品管理、供應鏈管理</a:t>
            </a:r>
            <a:r>
              <a:rPr lang="en-US" altLang="zh-CN">
                <a:ea typeface="SimSun" panose="02010600030101010101" pitchFamily="2" charset="-122"/>
              </a:rPr>
              <a:t>…</a:t>
            </a:r>
            <a:r>
              <a:rPr lang="zh-CN" altLang="en-US">
                <a:ea typeface="SimSun" panose="02010600030101010101" pitchFamily="2" charset="-122"/>
              </a:rPr>
              <a:t>等。</a:t>
            </a:r>
            <a:endParaRPr lang="zh-CN" altLang="en-US" sz="2000">
              <a:ea typeface="SimSun" panose="02010600030101010101" pitchFamily="2" charset="-122"/>
            </a:endParaRPr>
          </a:p>
        </p:txBody>
      </p:sp>
      <p:pic>
        <p:nvPicPr>
          <p:cNvPr id="34822" name="Picture 7" descr="1">
            <a:extLst>
              <a:ext uri="{FF2B5EF4-FFF2-40B4-BE49-F238E27FC236}">
                <a16:creationId xmlns:a16="http://schemas.microsoft.com/office/drawing/2014/main" id="{4DDD2E28-A06C-4123-BF94-9E469F1F5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068638"/>
            <a:ext cx="460851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1497D38-6442-4A60-86D5-D2D988957454}"/>
              </a:ext>
            </a:extLst>
          </p:cNvPr>
          <p:cNvSpPr>
            <a:spLocks noGrp="1" noChangeArrowheads="1"/>
          </p:cNvSpPr>
          <p:nvPr>
            <p:ph type="body" idx="1"/>
          </p:nvPr>
        </p:nvSpPr>
        <p:spPr>
          <a:xfrm>
            <a:off x="640829" y="728251"/>
            <a:ext cx="8229600" cy="5248275"/>
          </a:xfrm>
        </p:spPr>
        <p:txBody>
          <a:bodyPr/>
          <a:lstStyle/>
          <a:p>
            <a:pPr marL="533400" indent="-533400" eaLnBrk="1" hangingPunct="1">
              <a:buFont typeface="Wingdings" panose="05000000000000000000" pitchFamily="2" charset="2"/>
              <a:buNone/>
            </a:pPr>
            <a:r>
              <a:rPr lang="en-US" altLang="zh-CN" sz="3200" b="1" dirty="0">
                <a:ea typeface="SimSun" panose="02010600030101010101" pitchFamily="2" charset="-122"/>
              </a:rPr>
              <a:t>4. RFID</a:t>
            </a:r>
            <a:r>
              <a:rPr lang="zh-CN" altLang="en-US" sz="3200" b="1" dirty="0">
                <a:ea typeface="SimSun" panose="02010600030101010101" pitchFamily="2" charset="-122"/>
              </a:rPr>
              <a:t>系統成本構成</a:t>
            </a:r>
          </a:p>
          <a:p>
            <a:pPr marL="533400" indent="-533400" eaLnBrk="1" hangingPunct="1">
              <a:buFont typeface="Wingdings" panose="05000000000000000000" pitchFamily="2" charset="2"/>
              <a:buNone/>
            </a:pPr>
            <a:r>
              <a:rPr lang="en-US" altLang="zh-CN" b="1" dirty="0">
                <a:ea typeface="SimSun" panose="02010600030101010101" pitchFamily="2" charset="-122"/>
              </a:rPr>
              <a:t>    1</a:t>
            </a:r>
            <a:r>
              <a:rPr lang="zh-CN" altLang="en-US" b="1" dirty="0">
                <a:ea typeface="SimSun" panose="02010600030101010101" pitchFamily="2" charset="-122"/>
              </a:rPr>
              <a:t>）</a:t>
            </a:r>
            <a:r>
              <a:rPr lang="en-US" altLang="zh-CN" b="1" dirty="0">
                <a:ea typeface="SimSun" panose="02010600030101010101" pitchFamily="2" charset="-122"/>
              </a:rPr>
              <a:t>RFID</a:t>
            </a:r>
            <a:r>
              <a:rPr lang="zh-CN" altLang="en-US" b="1" dirty="0">
                <a:ea typeface="SimSun" panose="02010600030101010101" pitchFamily="2" charset="-122"/>
              </a:rPr>
              <a:t>建置成本</a:t>
            </a:r>
          </a:p>
          <a:p>
            <a:pPr marL="533400" indent="-533400" eaLnBrk="1" hangingPunct="1">
              <a:buFont typeface="Wingdings" panose="05000000000000000000" pitchFamily="2" charset="2"/>
              <a:buNone/>
            </a:pPr>
            <a:endParaRPr lang="en-US" altLang="zh-CN" sz="2000" b="1" dirty="0">
              <a:solidFill>
                <a:srgbClr val="FF0000"/>
              </a:solidFill>
              <a:ea typeface="SimSun" panose="02010600030101010101" pitchFamily="2" charset="-122"/>
            </a:endParaRPr>
          </a:p>
          <a:p>
            <a:pPr marL="533400" indent="-533400" algn="just" eaLnBrk="1" hangingPunct="1">
              <a:buFont typeface="Wingdings" panose="05000000000000000000" pitchFamily="2" charset="2"/>
              <a:buNone/>
            </a:pPr>
            <a:endParaRPr lang="zh-CN" altLang="en-US" sz="2000" b="1" dirty="0">
              <a:ea typeface="SimSun" panose="02010600030101010101" pitchFamily="2" charset="-122"/>
            </a:endParaRPr>
          </a:p>
        </p:txBody>
      </p:sp>
      <p:sp>
        <p:nvSpPr>
          <p:cNvPr id="35843" name="Text Box 3">
            <a:extLst>
              <a:ext uri="{FF2B5EF4-FFF2-40B4-BE49-F238E27FC236}">
                <a16:creationId xmlns:a16="http://schemas.microsoft.com/office/drawing/2014/main" id="{D3B84100-CB2F-4845-8616-9E576ECEF6E0}"/>
              </a:ext>
            </a:extLst>
          </p:cNvPr>
          <p:cNvSpPr>
            <a:spLocks noChangeArrowheads="1"/>
          </p:cNvSpPr>
          <p:nvPr>
            <p:ph type="title"/>
          </p:nvPr>
        </p:nvSpPr>
        <p:spPr bwMode="auto">
          <a:noFill/>
          <a:extLst>
            <a:ext uri="{91240B29-F687-4F45-9708-019B960494DF}">
              <a14:hiddenLine xmlns:a14="http://schemas.microsoft.com/office/drawing/2010/main" w="9525" algn="ctr">
                <a:solidFill>
                  <a:schemeClr val="tx1"/>
                </a:solidFill>
                <a:miter lim="800000"/>
                <a:headEnd/>
                <a:tailEnd/>
              </a14:hiddenLine>
            </a:ext>
          </a:extLst>
        </p:spPr>
        <p:txBody>
          <a:bodyPr/>
          <a:lstStyle/>
          <a:p>
            <a:pPr algn="r"/>
            <a:r>
              <a:rPr lang="zh-CN" altLang="en-US" sz="3600" dirty="0"/>
              <a:t>三、 </a:t>
            </a:r>
            <a:r>
              <a:rPr lang="en-US" altLang="zh-CN" sz="3600" dirty="0"/>
              <a:t>RFID</a:t>
            </a:r>
            <a:r>
              <a:rPr lang="zh-CN" altLang="en-US" sz="3600" dirty="0"/>
              <a:t>概述</a:t>
            </a:r>
            <a:endParaRPr lang="zh-CN" altLang="en-US" sz="2800" dirty="0"/>
          </a:p>
        </p:txBody>
      </p:sp>
      <p:sp>
        <p:nvSpPr>
          <p:cNvPr id="35844" name="Text Box 4">
            <a:extLst>
              <a:ext uri="{FF2B5EF4-FFF2-40B4-BE49-F238E27FC236}">
                <a16:creationId xmlns:a16="http://schemas.microsoft.com/office/drawing/2014/main" id="{C0136265-5403-402B-AD91-7A387410C5F7}"/>
              </a:ext>
            </a:extLst>
          </p:cNvPr>
          <p:cNvSpPr txBox="1">
            <a:spLocks noChangeArrowheads="1"/>
          </p:cNvSpPr>
          <p:nvPr/>
        </p:nvSpPr>
        <p:spPr bwMode="auto">
          <a:xfrm>
            <a:off x="1692275" y="6237288"/>
            <a:ext cx="5508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zh-CN" altLang="en-US" sz="1800">
                <a:solidFill>
                  <a:srgbClr val="FF0000"/>
                </a:solidFill>
                <a:ea typeface="SimSun" panose="02010600030101010101" pitchFamily="2" charset="-122"/>
              </a:rPr>
              <a:t>（</a:t>
            </a:r>
            <a:r>
              <a:rPr lang="zh-CN" altLang="en-US" sz="1800">
                <a:ea typeface="SimSun" panose="02010600030101010101" pitchFamily="2" charset="-122"/>
              </a:rPr>
              <a:t>圖</a:t>
            </a:r>
            <a:r>
              <a:rPr lang="en-US" altLang="zh-CN" sz="1800">
                <a:ea typeface="SimSun" panose="02010600030101010101" pitchFamily="2" charset="-122"/>
              </a:rPr>
              <a:t>1-29 RFID</a:t>
            </a:r>
            <a:r>
              <a:rPr lang="zh-CN" altLang="en-US" sz="1800">
                <a:ea typeface="SimSun" panose="02010600030101010101" pitchFamily="2" charset="-122"/>
              </a:rPr>
              <a:t>建置成本</a:t>
            </a:r>
            <a:r>
              <a:rPr lang="zh-CN" altLang="en-US" sz="1800">
                <a:solidFill>
                  <a:srgbClr val="FF0000"/>
                </a:solidFill>
                <a:ea typeface="SimSun" panose="02010600030101010101" pitchFamily="2" charset="-122"/>
              </a:rPr>
              <a:t>）</a:t>
            </a:r>
          </a:p>
        </p:txBody>
      </p:sp>
      <p:sp>
        <p:nvSpPr>
          <p:cNvPr id="35845" name="Text Box 5">
            <a:extLst>
              <a:ext uri="{FF2B5EF4-FFF2-40B4-BE49-F238E27FC236}">
                <a16:creationId xmlns:a16="http://schemas.microsoft.com/office/drawing/2014/main" id="{DD72F11B-7BEF-4DC2-A8A5-F1C1ED984621}"/>
              </a:ext>
            </a:extLst>
          </p:cNvPr>
          <p:cNvSpPr txBox="1">
            <a:spLocks noChangeArrowheads="1"/>
          </p:cNvSpPr>
          <p:nvPr/>
        </p:nvSpPr>
        <p:spPr bwMode="auto">
          <a:xfrm>
            <a:off x="5940152" y="2176731"/>
            <a:ext cx="3024188"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defRPr>
            </a:lvl9pPr>
          </a:lstStyle>
          <a:p>
            <a:pPr algn="l" eaLnBrk="1" hangingPunct="1">
              <a:spcBef>
                <a:spcPct val="50000"/>
              </a:spcBef>
            </a:pPr>
            <a:r>
              <a:rPr lang="zh-CN" altLang="en-US" dirty="0">
                <a:ea typeface="SimSun" panose="02010600030101010101" pitchFamily="2" charset="-122"/>
              </a:rPr>
              <a:t>一套完成的</a:t>
            </a:r>
            <a:r>
              <a:rPr lang="en-US" altLang="zh-CN" dirty="0">
                <a:ea typeface="SimSun" panose="02010600030101010101" pitchFamily="2" charset="-122"/>
              </a:rPr>
              <a:t>RFID</a:t>
            </a:r>
            <a:r>
              <a:rPr lang="zh-CN" altLang="en-US" dirty="0">
                <a:ea typeface="SimSun" panose="02010600030101010101" pitchFamily="2" charset="-122"/>
              </a:rPr>
              <a:t>系統的成本由</a:t>
            </a:r>
            <a:r>
              <a:rPr lang="zh-CN" altLang="en-US" dirty="0">
                <a:solidFill>
                  <a:srgbClr val="FF0000"/>
                </a:solidFill>
                <a:ea typeface="SimSun" panose="02010600030101010101" pitchFamily="2" charset="-122"/>
              </a:rPr>
              <a:t>標簽成本、閱讀器成本、天線與複用器成本、電纜成本、安裝成本、控制器成本、測試費用、軟體與中介軟體費用、整合費用、維護費用、人力資源成本</a:t>
            </a:r>
            <a:r>
              <a:rPr lang="zh-CN" altLang="en-US" dirty="0">
                <a:ea typeface="SimSun" panose="02010600030101010101" pitchFamily="2" charset="-122"/>
              </a:rPr>
              <a:t>構成 </a:t>
            </a:r>
          </a:p>
        </p:txBody>
      </p:sp>
      <p:pic>
        <p:nvPicPr>
          <p:cNvPr id="35846" name="Picture 7">
            <a:extLst>
              <a:ext uri="{FF2B5EF4-FFF2-40B4-BE49-F238E27FC236}">
                <a16:creationId xmlns:a16="http://schemas.microsoft.com/office/drawing/2014/main" id="{40FD58F5-2536-4DCE-A052-DF847EECC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679" t="24472" r="10275" b="22205"/>
          <a:stretch>
            <a:fillRect/>
          </a:stretch>
        </p:blipFill>
        <p:spPr bwMode="auto">
          <a:xfrm>
            <a:off x="158228" y="2135279"/>
            <a:ext cx="568801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3B3F7443-210D-44B3-B34B-38965070182F}"/>
              </a:ext>
            </a:extLst>
          </p:cNvPr>
          <p:cNvSpPr>
            <a:spLocks noGrp="1"/>
          </p:cNvSpPr>
          <p:nvPr>
            <p:ph type="title"/>
          </p:nvPr>
        </p:nvSpPr>
        <p:spPr/>
        <p:txBody>
          <a:bodyPr/>
          <a:lstStyle/>
          <a:p>
            <a:pPr eaLnBrk="1" hangingPunct="1"/>
            <a:r>
              <a:rPr lang="zh-TW" altLang="en-US"/>
              <a:t>什麼是 </a:t>
            </a:r>
            <a:r>
              <a:rPr lang="en-US" altLang="zh-TW"/>
              <a:t>ZigBee</a:t>
            </a:r>
            <a:endParaRPr lang="zh-TW" altLang="en-US"/>
          </a:p>
        </p:txBody>
      </p:sp>
      <p:sp>
        <p:nvSpPr>
          <p:cNvPr id="3" name="副標題 2">
            <a:extLst>
              <a:ext uri="{FF2B5EF4-FFF2-40B4-BE49-F238E27FC236}">
                <a16:creationId xmlns:a16="http://schemas.microsoft.com/office/drawing/2014/main" id="{7B2A8304-A58A-4C73-8258-9EF1F31BBBA3}"/>
              </a:ext>
            </a:extLst>
          </p:cNvPr>
          <p:cNvSpPr>
            <a:spLocks noGrp="1"/>
          </p:cNvSpPr>
          <p:nvPr>
            <p:ph type="body" orient="vert" idx="1"/>
          </p:nvPr>
        </p:nvSpPr>
        <p:spPr/>
        <p:txBody>
          <a:bodyPr/>
          <a:lstStyle/>
          <a:p>
            <a:pPr marL="0" indent="0" eaLnBrk="1" hangingPunct="1">
              <a:buFont typeface="Wingdings" panose="05000000000000000000" pitchFamily="2" charset="2"/>
              <a:buNone/>
              <a:defRPr/>
            </a:pPr>
            <a:r>
              <a:rPr lang="zh-TW" altLang="en-US" dirty="0">
                <a:solidFill>
                  <a:schemeClr val="accent3">
                    <a:lumMod val="50000"/>
                  </a:schemeClr>
                </a:solidFill>
              </a:rPr>
              <a:t>應用於低速短距無線傳輸環境的</a:t>
            </a:r>
            <a:r>
              <a:rPr lang="en-US" altLang="zh-TW" dirty="0" err="1">
                <a:solidFill>
                  <a:schemeClr val="accent3">
                    <a:lumMod val="50000"/>
                  </a:schemeClr>
                </a:solidFill>
              </a:rPr>
              <a:t>ZigBee</a:t>
            </a:r>
            <a:r>
              <a:rPr lang="zh-TW" altLang="en-US" dirty="0">
                <a:solidFill>
                  <a:schemeClr val="accent3">
                    <a:lumMod val="50000"/>
                  </a:schemeClr>
                </a:solidFill>
              </a:rPr>
              <a:t>技術，自</a:t>
            </a:r>
            <a:r>
              <a:rPr lang="en-US" altLang="zh-TW" dirty="0">
                <a:solidFill>
                  <a:schemeClr val="accent3">
                    <a:lumMod val="50000"/>
                  </a:schemeClr>
                </a:solidFill>
              </a:rPr>
              <a:t>1998</a:t>
            </a:r>
            <a:r>
              <a:rPr lang="zh-TW" altLang="en-US" dirty="0">
                <a:solidFill>
                  <a:schemeClr val="accent3">
                    <a:lumMod val="50000"/>
                  </a:schemeClr>
                </a:solidFill>
              </a:rPr>
              <a:t>年開始發展，最初由</a:t>
            </a:r>
            <a:r>
              <a:rPr lang="en-US" altLang="zh-TW" dirty="0">
                <a:solidFill>
                  <a:schemeClr val="accent3">
                    <a:lumMod val="50000"/>
                  </a:schemeClr>
                </a:solidFill>
              </a:rPr>
              <a:t>Honeywell</a:t>
            </a:r>
            <a:r>
              <a:rPr lang="zh-TW" altLang="en-US" dirty="0">
                <a:solidFill>
                  <a:schemeClr val="accent3">
                    <a:lumMod val="50000"/>
                  </a:schemeClr>
                </a:solidFill>
              </a:rPr>
              <a:t>公司組成的</a:t>
            </a:r>
            <a:r>
              <a:rPr lang="en-US" altLang="zh-TW" dirty="0" err="1">
                <a:solidFill>
                  <a:schemeClr val="accent3">
                    <a:lumMod val="50000"/>
                  </a:schemeClr>
                </a:solidFill>
              </a:rPr>
              <a:t>ZigBee</a:t>
            </a:r>
            <a:r>
              <a:rPr lang="en-US" altLang="zh-TW" dirty="0">
                <a:solidFill>
                  <a:schemeClr val="accent3">
                    <a:lumMod val="50000"/>
                  </a:schemeClr>
                </a:solidFill>
              </a:rPr>
              <a:t> Alliance</a:t>
            </a:r>
            <a:r>
              <a:rPr lang="zh-TW" altLang="en-US" dirty="0">
                <a:solidFill>
                  <a:schemeClr val="accent3">
                    <a:lumMod val="50000"/>
                  </a:schemeClr>
                </a:solidFill>
              </a:rPr>
              <a:t>所主導，著重於低耗電、低成本、感應式網路等功能之發展，並於</a:t>
            </a:r>
            <a:r>
              <a:rPr lang="en-US" altLang="zh-TW" dirty="0">
                <a:solidFill>
                  <a:schemeClr val="accent3">
                    <a:lumMod val="50000"/>
                  </a:schemeClr>
                </a:solidFill>
              </a:rPr>
              <a:t>2001</a:t>
            </a:r>
            <a:r>
              <a:rPr lang="zh-TW" altLang="en-US" dirty="0">
                <a:solidFill>
                  <a:schemeClr val="accent3">
                    <a:lumMod val="50000"/>
                  </a:schemeClr>
                </a:solidFill>
              </a:rPr>
              <a:t>年向</a:t>
            </a:r>
            <a:r>
              <a:rPr lang="en-US" altLang="zh-TW" dirty="0">
                <a:solidFill>
                  <a:schemeClr val="accent3">
                    <a:lumMod val="50000"/>
                  </a:schemeClr>
                </a:solidFill>
              </a:rPr>
              <a:t>IEEE</a:t>
            </a:r>
            <a:r>
              <a:rPr lang="zh-TW" altLang="en-US" dirty="0">
                <a:solidFill>
                  <a:schemeClr val="accent3">
                    <a:lumMod val="50000"/>
                  </a:schemeClr>
                </a:solidFill>
              </a:rPr>
              <a:t>提案，正將</a:t>
            </a:r>
            <a:r>
              <a:rPr lang="en-US" altLang="zh-TW" dirty="0" err="1">
                <a:solidFill>
                  <a:schemeClr val="accent3">
                    <a:lumMod val="50000"/>
                  </a:schemeClr>
                </a:solidFill>
              </a:rPr>
              <a:t>ZigBee</a:t>
            </a:r>
            <a:r>
              <a:rPr lang="zh-TW" altLang="en-US" dirty="0">
                <a:solidFill>
                  <a:schemeClr val="accent3">
                    <a:lumMod val="50000"/>
                  </a:schemeClr>
                </a:solidFill>
              </a:rPr>
              <a:t>技術納入</a:t>
            </a:r>
            <a:r>
              <a:rPr lang="en-US" altLang="zh-TW" dirty="0">
                <a:solidFill>
                  <a:schemeClr val="accent3">
                    <a:lumMod val="50000"/>
                  </a:schemeClr>
                </a:solidFill>
              </a:rPr>
              <a:t>IEEE 802.15.4</a:t>
            </a:r>
            <a:r>
              <a:rPr lang="zh-TW" altLang="en-US" dirty="0">
                <a:solidFill>
                  <a:schemeClr val="accent3">
                    <a:lumMod val="50000"/>
                  </a:schemeClr>
                </a:solidFill>
              </a:rPr>
              <a:t>標準規範之中，自此，</a:t>
            </a:r>
            <a:r>
              <a:rPr lang="en-US" altLang="zh-TW" dirty="0" err="1">
                <a:solidFill>
                  <a:schemeClr val="accent3">
                    <a:lumMod val="50000"/>
                  </a:schemeClr>
                </a:solidFill>
              </a:rPr>
              <a:t>ZigBee</a:t>
            </a:r>
            <a:r>
              <a:rPr lang="zh-TW" altLang="en-US" dirty="0">
                <a:solidFill>
                  <a:schemeClr val="accent3">
                    <a:lumMod val="50000"/>
                  </a:schemeClr>
                </a:solidFill>
              </a:rPr>
              <a:t>逐漸成為產業共通的短距離無線通訊技術之一。</a:t>
            </a:r>
            <a:br>
              <a:rPr lang="zh-TW" altLang="en-US" dirty="0">
                <a:solidFill>
                  <a:schemeClr val="accent3">
                    <a:lumMod val="50000"/>
                  </a:schemeClr>
                </a:solidFill>
              </a:rPr>
            </a:br>
            <a:endParaRPr lang="zh-TW" altLang="en-US" dirty="0">
              <a:solidFill>
                <a:schemeClr val="accent3">
                  <a:lumMod val="50000"/>
                </a:schemeClr>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a:extLst>
              <a:ext uri="{FF2B5EF4-FFF2-40B4-BE49-F238E27FC236}">
                <a16:creationId xmlns:a16="http://schemas.microsoft.com/office/drawing/2014/main" id="{4C4FE272-E5AF-411E-A308-E56AE0F68C9C}"/>
              </a:ext>
            </a:extLst>
          </p:cNvPr>
          <p:cNvSpPr>
            <a:spLocks noGrp="1"/>
          </p:cNvSpPr>
          <p:nvPr>
            <p:ph type="title"/>
          </p:nvPr>
        </p:nvSpPr>
        <p:spPr/>
        <p:txBody>
          <a:bodyPr/>
          <a:lstStyle/>
          <a:p>
            <a:pPr eaLnBrk="1" hangingPunct="1"/>
            <a:endParaRPr lang="zh-TW" altLang="en-US"/>
          </a:p>
        </p:txBody>
      </p:sp>
      <p:pic>
        <p:nvPicPr>
          <p:cNvPr id="9219" name="Picture 2" descr="C:\ZigBee\Freescale Wireless seminar\Helicomm\Helicomm Zigbee Application_4AVNET Seminar_頁面_05.jpg">
            <a:extLst>
              <a:ext uri="{FF2B5EF4-FFF2-40B4-BE49-F238E27FC236}">
                <a16:creationId xmlns:a16="http://schemas.microsoft.com/office/drawing/2014/main" id="{43C980B9-3958-4E7E-A7FA-E1752C1A4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352425"/>
            <a:ext cx="10694988" cy="756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8">
            <a:extLst>
              <a:ext uri="{FF2B5EF4-FFF2-40B4-BE49-F238E27FC236}">
                <a16:creationId xmlns:a16="http://schemas.microsoft.com/office/drawing/2014/main" id="{4DB68C57-0F32-45D7-9DA1-CD40072E5A22}"/>
              </a:ext>
            </a:extLst>
          </p:cNvPr>
          <p:cNvSpPr>
            <a:spLocks noChangeArrowheads="1"/>
          </p:cNvSpPr>
          <p:nvPr/>
        </p:nvSpPr>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a:p>
        </p:txBody>
      </p:sp>
      <p:sp>
        <p:nvSpPr>
          <p:cNvPr id="2" name="標題 1">
            <a:extLst>
              <a:ext uri="{FF2B5EF4-FFF2-40B4-BE49-F238E27FC236}">
                <a16:creationId xmlns:a16="http://schemas.microsoft.com/office/drawing/2014/main" id="{8202AFB3-8FF2-4E8F-85EA-C9D00E3F1F4C}"/>
              </a:ext>
            </a:extLst>
          </p:cNvPr>
          <p:cNvSpPr>
            <a:spLocks noGrp="1"/>
          </p:cNvSpPr>
          <p:nvPr>
            <p:ph type="title"/>
          </p:nvPr>
        </p:nvSpPr>
        <p:spPr>
          <a:xfrm>
            <a:off x="2149475" y="185738"/>
            <a:ext cx="7210425" cy="1143000"/>
          </a:xfrm>
        </p:spPr>
        <p:txBody>
          <a:bodyPr>
            <a:normAutofit/>
          </a:bodyPr>
          <a:lstStyle/>
          <a:p>
            <a:pPr eaLnBrk="1" hangingPunct="1">
              <a:defRPr/>
            </a:pPr>
            <a:r>
              <a:rPr lang="zh-TW" altLang="zh-TW" sz="2800" b="1" dirty="0">
                <a:solidFill>
                  <a:schemeClr val="accent2"/>
                </a:solidFill>
                <a:cs typeface="Arial" pitchFamily="34" charset="0"/>
              </a:rPr>
              <a:t>Short-range </a:t>
            </a:r>
            <a:r>
              <a:rPr lang="en-US" altLang="zh-TW" sz="2800" b="1" dirty="0">
                <a:solidFill>
                  <a:schemeClr val="accent2"/>
                </a:solidFill>
                <a:cs typeface="Arial" pitchFamily="34" charset="0"/>
              </a:rPr>
              <a:t>T</a:t>
            </a:r>
            <a:r>
              <a:rPr lang="zh-TW" altLang="zh-TW" sz="2800" b="1" dirty="0">
                <a:solidFill>
                  <a:schemeClr val="accent2"/>
                </a:solidFill>
                <a:cs typeface="Arial" pitchFamily="34" charset="0"/>
              </a:rPr>
              <a:t>echnologies with </a:t>
            </a:r>
            <a:r>
              <a:rPr lang="en-US" altLang="zh-TW" sz="2800" b="1" dirty="0">
                <a:solidFill>
                  <a:schemeClr val="accent2"/>
                </a:solidFill>
                <a:cs typeface="Arial" pitchFamily="34" charset="0"/>
              </a:rPr>
              <a:t>P</a:t>
            </a:r>
            <a:r>
              <a:rPr lang="zh-TW" altLang="zh-TW" sz="2800" b="1" dirty="0">
                <a:solidFill>
                  <a:schemeClr val="accent2"/>
                </a:solidFill>
                <a:cs typeface="Arial" pitchFamily="34" charset="0"/>
              </a:rPr>
              <a:t>ower </a:t>
            </a:r>
            <a:r>
              <a:rPr lang="en-US" altLang="zh-TW" sz="2800" b="1" dirty="0">
                <a:solidFill>
                  <a:schemeClr val="accent2"/>
                </a:solidFill>
                <a:cs typeface="Arial" pitchFamily="34" charset="0"/>
              </a:rPr>
              <a:t>C</a:t>
            </a:r>
            <a:r>
              <a:rPr lang="zh-TW" altLang="zh-TW" sz="2800" b="1" dirty="0">
                <a:solidFill>
                  <a:schemeClr val="accent2"/>
                </a:solidFill>
                <a:cs typeface="Arial" pitchFamily="34" charset="0"/>
              </a:rPr>
              <a:t>onsumptions, </a:t>
            </a:r>
            <a:r>
              <a:rPr lang="en-US" altLang="zh-TW" sz="2800" b="1" dirty="0">
                <a:solidFill>
                  <a:schemeClr val="accent2"/>
                </a:solidFill>
                <a:cs typeface="Arial" pitchFamily="34" charset="0"/>
              </a:rPr>
              <a:t>D</a:t>
            </a:r>
            <a:r>
              <a:rPr lang="zh-TW" altLang="zh-TW" sz="2800" b="1" dirty="0">
                <a:solidFill>
                  <a:schemeClr val="accent2"/>
                </a:solidFill>
                <a:cs typeface="Arial" pitchFamily="34" charset="0"/>
              </a:rPr>
              <a:t>istances and </a:t>
            </a:r>
            <a:r>
              <a:rPr lang="en-US" altLang="zh-TW" sz="2800" b="1" dirty="0">
                <a:solidFill>
                  <a:schemeClr val="accent2"/>
                </a:solidFill>
                <a:cs typeface="Arial" pitchFamily="34" charset="0"/>
              </a:rPr>
              <a:t>D</a:t>
            </a:r>
            <a:r>
              <a:rPr lang="zh-TW" altLang="zh-TW" sz="2800" b="1" dirty="0">
                <a:solidFill>
                  <a:schemeClr val="accent2"/>
                </a:solidFill>
                <a:cs typeface="Arial" pitchFamily="34" charset="0"/>
              </a:rPr>
              <a:t>ata </a:t>
            </a:r>
            <a:r>
              <a:rPr lang="en-US" altLang="zh-TW" sz="2800" b="1" dirty="0">
                <a:solidFill>
                  <a:schemeClr val="accent2"/>
                </a:solidFill>
                <a:cs typeface="Arial" pitchFamily="34" charset="0"/>
              </a:rPr>
              <a:t>R</a:t>
            </a:r>
            <a:r>
              <a:rPr lang="zh-TW" altLang="zh-TW" sz="2800" b="1" dirty="0">
                <a:solidFill>
                  <a:schemeClr val="accent2"/>
                </a:solidFill>
                <a:cs typeface="Arial" pitchFamily="34" charset="0"/>
              </a:rPr>
              <a:t>ates</a:t>
            </a:r>
            <a:endParaRPr lang="zh-TW" altLang="en-US" sz="2800" b="1" dirty="0">
              <a:solidFill>
                <a:schemeClr val="accent2"/>
              </a:solidFill>
              <a:cs typeface="Arial" pitchFamily="34" charset="0"/>
            </a:endParaRPr>
          </a:p>
        </p:txBody>
      </p:sp>
      <p:pic>
        <p:nvPicPr>
          <p:cNvPr id="10244" name="Picture 2">
            <a:extLst>
              <a:ext uri="{FF2B5EF4-FFF2-40B4-BE49-F238E27FC236}">
                <a16:creationId xmlns:a16="http://schemas.microsoft.com/office/drawing/2014/main" id="{AF4C3085-E998-4502-B9AD-6282A911B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328738"/>
            <a:ext cx="8280400" cy="529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a:extLst>
              <a:ext uri="{FF2B5EF4-FFF2-40B4-BE49-F238E27FC236}">
                <a16:creationId xmlns:a16="http://schemas.microsoft.com/office/drawing/2014/main" id="{D86E6483-0203-466B-9986-5665AF91603A}"/>
              </a:ext>
            </a:extLst>
          </p:cNvPr>
          <p:cNvSpPr>
            <a:spLocks noChangeArrowheads="1"/>
          </p:cNvSpPr>
          <p:nvPr/>
        </p:nvSpPr>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a:p>
        </p:txBody>
      </p:sp>
      <p:sp>
        <p:nvSpPr>
          <p:cNvPr id="11267" name="標題 1">
            <a:extLst>
              <a:ext uri="{FF2B5EF4-FFF2-40B4-BE49-F238E27FC236}">
                <a16:creationId xmlns:a16="http://schemas.microsoft.com/office/drawing/2014/main" id="{D921F412-7A38-464C-B76E-3C7F64355F16}"/>
              </a:ext>
            </a:extLst>
          </p:cNvPr>
          <p:cNvSpPr>
            <a:spLocks noGrp="1"/>
          </p:cNvSpPr>
          <p:nvPr>
            <p:ph type="title"/>
          </p:nvPr>
        </p:nvSpPr>
        <p:spPr>
          <a:xfrm>
            <a:off x="2843213" y="176213"/>
            <a:ext cx="5699125" cy="828675"/>
          </a:xfrm>
        </p:spPr>
        <p:txBody>
          <a:bodyPr/>
          <a:lstStyle/>
          <a:p>
            <a:pPr eaLnBrk="1" hangingPunct="1"/>
            <a:r>
              <a:rPr lang="zh-TW" altLang="zh-TW" sz="3200" b="1">
                <a:solidFill>
                  <a:schemeClr val="accent2"/>
                </a:solidFill>
                <a:cs typeface="Arial" panose="020B0604020202020204" pitchFamily="34" charset="0"/>
              </a:rPr>
              <a:t>Technologies and Verticals</a:t>
            </a:r>
            <a:endParaRPr lang="zh-TW" altLang="en-US" sz="3200" b="1">
              <a:solidFill>
                <a:schemeClr val="accent2"/>
              </a:solidFill>
              <a:cs typeface="Arial" panose="020B0604020202020204" pitchFamily="34" charset="0"/>
            </a:endParaRPr>
          </a:p>
        </p:txBody>
      </p:sp>
      <p:pic>
        <p:nvPicPr>
          <p:cNvPr id="11268" name="Picture 2">
            <a:extLst>
              <a:ext uri="{FF2B5EF4-FFF2-40B4-BE49-F238E27FC236}">
                <a16:creationId xmlns:a16="http://schemas.microsoft.com/office/drawing/2014/main" id="{D828323C-CD48-44AA-9C60-7B2303998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981075"/>
            <a:ext cx="8280400" cy="538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28CB70F9-F179-45D6-98F9-57670F226013}"/>
              </a:ext>
            </a:extLst>
          </p:cNvPr>
          <p:cNvSpPr>
            <a:spLocks noChangeArrowheads="1"/>
          </p:cNvSpPr>
          <p:nvPr/>
        </p:nvSpPr>
        <p:spPr bwMode="auto">
          <a:xfrm>
            <a:off x="0" y="0"/>
            <a:ext cx="9144000"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a:p>
        </p:txBody>
      </p:sp>
      <p:pic>
        <p:nvPicPr>
          <p:cNvPr id="12291" name="Picture 6">
            <a:extLst>
              <a:ext uri="{FF2B5EF4-FFF2-40B4-BE49-F238E27FC236}">
                <a16:creationId xmlns:a16="http://schemas.microsoft.com/office/drawing/2014/main" id="{FF6107C6-9F96-429A-970C-11B15B96B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052513"/>
            <a:ext cx="8820150" cy="5219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2" name="標題 1">
            <a:extLst>
              <a:ext uri="{FF2B5EF4-FFF2-40B4-BE49-F238E27FC236}">
                <a16:creationId xmlns:a16="http://schemas.microsoft.com/office/drawing/2014/main" id="{0E90C540-B41C-4606-8410-C05949AAB569}"/>
              </a:ext>
            </a:extLst>
          </p:cNvPr>
          <p:cNvSpPr>
            <a:spLocks noGrp="1"/>
          </p:cNvSpPr>
          <p:nvPr>
            <p:ph type="title"/>
          </p:nvPr>
        </p:nvSpPr>
        <p:spPr>
          <a:xfrm>
            <a:off x="457200" y="476250"/>
            <a:ext cx="8229600" cy="609600"/>
          </a:xfrm>
        </p:spPr>
        <p:txBody>
          <a:bodyPr/>
          <a:lstStyle/>
          <a:p>
            <a:pPr eaLnBrk="1" hangingPunct="1"/>
            <a:r>
              <a:rPr lang="en-US" altLang="zh-TW" sz="2800" b="1">
                <a:solidFill>
                  <a:schemeClr val="accent2"/>
                </a:solidFill>
                <a:cs typeface="Arial" panose="020B0604020202020204" pitchFamily="34" charset="0"/>
              </a:rPr>
              <a:t>Bluetooth vs. Wi-Fi vs. ZigBee vs. Others</a:t>
            </a:r>
            <a:endParaRPr lang="zh-TW" altLang="en-US" sz="2800" b="1">
              <a:solidFill>
                <a:schemeClr val="accent2"/>
              </a:solidFill>
              <a:cs typeface="Arial" panose="020B0604020202020204"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a:extLst>
              <a:ext uri="{FF2B5EF4-FFF2-40B4-BE49-F238E27FC236}">
                <a16:creationId xmlns:a16="http://schemas.microsoft.com/office/drawing/2014/main" id="{046CBD2F-94C7-4159-87A5-F3E6D47B4EDA}"/>
              </a:ext>
            </a:extLst>
          </p:cNvPr>
          <p:cNvSpPr>
            <a:spLocks noGrp="1"/>
          </p:cNvSpPr>
          <p:nvPr>
            <p:ph type="title"/>
          </p:nvPr>
        </p:nvSpPr>
        <p:spPr/>
        <p:txBody>
          <a:bodyPr/>
          <a:lstStyle/>
          <a:p>
            <a:pPr eaLnBrk="1" hangingPunct="1"/>
            <a:endParaRPr lang="zh-TW" altLang="en-US"/>
          </a:p>
        </p:txBody>
      </p:sp>
      <p:pic>
        <p:nvPicPr>
          <p:cNvPr id="13315" name="Picture 2" descr="C:\ZigBee\Freescale Wireless seminar\Helicomm\Helicomm Zigbee Application_4AVNET Seminar_頁面_06.jpg">
            <a:extLst>
              <a:ext uri="{FF2B5EF4-FFF2-40B4-BE49-F238E27FC236}">
                <a16:creationId xmlns:a16="http://schemas.microsoft.com/office/drawing/2014/main" id="{6E0AB0BF-7587-4169-A6BC-47E566341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352425"/>
            <a:ext cx="10696576" cy="756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a:extLst>
              <a:ext uri="{FF2B5EF4-FFF2-40B4-BE49-F238E27FC236}">
                <a16:creationId xmlns:a16="http://schemas.microsoft.com/office/drawing/2014/main" id="{5B0ACDF3-2004-404B-97C3-5F9E7CC3F220}"/>
              </a:ext>
            </a:extLst>
          </p:cNvPr>
          <p:cNvSpPr>
            <a:spLocks noGrp="1"/>
          </p:cNvSpPr>
          <p:nvPr>
            <p:ph type="title"/>
          </p:nvPr>
        </p:nvSpPr>
        <p:spPr/>
        <p:txBody>
          <a:bodyPr/>
          <a:lstStyle/>
          <a:p>
            <a:pPr eaLnBrk="1" hangingPunct="1"/>
            <a:endParaRPr lang="zh-TW" altLang="en-US"/>
          </a:p>
        </p:txBody>
      </p:sp>
      <p:sp>
        <p:nvSpPr>
          <p:cNvPr id="14339" name="直排文字版面配置區 2">
            <a:extLst>
              <a:ext uri="{FF2B5EF4-FFF2-40B4-BE49-F238E27FC236}">
                <a16:creationId xmlns:a16="http://schemas.microsoft.com/office/drawing/2014/main" id="{42FEC5FF-833E-4F9E-9E83-D5E89DBC1D42}"/>
              </a:ext>
            </a:extLst>
          </p:cNvPr>
          <p:cNvSpPr>
            <a:spLocks noGrp="1"/>
          </p:cNvSpPr>
          <p:nvPr>
            <p:ph type="body" orient="vert" idx="1"/>
          </p:nvPr>
        </p:nvSpPr>
        <p:spPr/>
        <p:txBody>
          <a:bodyPr/>
          <a:lstStyle/>
          <a:p>
            <a:pPr eaLnBrk="1" hangingPunct="1"/>
            <a:endParaRPr lang="zh-TW" altLang="en-US"/>
          </a:p>
        </p:txBody>
      </p:sp>
      <p:pic>
        <p:nvPicPr>
          <p:cNvPr id="14340" name="圖片 3">
            <a:extLst>
              <a:ext uri="{FF2B5EF4-FFF2-40B4-BE49-F238E27FC236}">
                <a16:creationId xmlns:a16="http://schemas.microsoft.com/office/drawing/2014/main" id="{1655CE0E-AF27-4D0D-ACCC-9CDA089CAE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92150"/>
            <a:ext cx="8450262" cy="554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D90428E-C22E-43FA-A607-073B2E026A2B}"/>
              </a:ext>
            </a:extLst>
          </p:cNvPr>
          <p:cNvSpPr>
            <a:spLocks noGrp="1" noChangeArrowheads="1"/>
          </p:cNvSpPr>
          <p:nvPr>
            <p:ph type="title"/>
          </p:nvPr>
        </p:nvSpPr>
        <p:spPr>
          <a:xfrm>
            <a:off x="1295400" y="228600"/>
            <a:ext cx="7435850" cy="579438"/>
          </a:xfrm>
        </p:spPr>
        <p:txBody>
          <a:bodyPr>
            <a:normAutofit fontScale="90000"/>
          </a:bodyPr>
          <a:lstStyle/>
          <a:p>
            <a:pPr algn="ctr" eaLnBrk="1" hangingPunct="1"/>
            <a:r>
              <a:rPr lang="en-US" altLang="en-US" sz="2800">
                <a:latin typeface="Verdana" panose="020B0604030504040204" pitchFamily="34" charset="0"/>
                <a:ea typeface="新細明體" panose="02020500000000000000" pitchFamily="18" charset="-120"/>
              </a:rPr>
              <a:t>IEEE 802.15.4 &amp; ZigBee In Context</a:t>
            </a:r>
          </a:p>
        </p:txBody>
      </p:sp>
      <p:sp>
        <p:nvSpPr>
          <p:cNvPr id="19459" name="Line 3">
            <a:extLst>
              <a:ext uri="{FF2B5EF4-FFF2-40B4-BE49-F238E27FC236}">
                <a16:creationId xmlns:a16="http://schemas.microsoft.com/office/drawing/2014/main" id="{FDDBB96D-7013-4B03-97B1-EC4FF830DBA4}"/>
              </a:ext>
            </a:extLst>
          </p:cNvPr>
          <p:cNvSpPr>
            <a:spLocks noChangeShapeType="1"/>
          </p:cNvSpPr>
          <p:nvPr/>
        </p:nvSpPr>
        <p:spPr bwMode="auto">
          <a:xfrm>
            <a:off x="7835900" y="4800600"/>
            <a:ext cx="12700" cy="838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9460" name="Line 4">
            <a:extLst>
              <a:ext uri="{FF2B5EF4-FFF2-40B4-BE49-F238E27FC236}">
                <a16:creationId xmlns:a16="http://schemas.microsoft.com/office/drawing/2014/main" id="{84FDA8D1-A578-4AD3-8B60-2D25CCA12A7A}"/>
              </a:ext>
            </a:extLst>
          </p:cNvPr>
          <p:cNvSpPr>
            <a:spLocks noChangeShapeType="1"/>
          </p:cNvSpPr>
          <p:nvPr/>
        </p:nvSpPr>
        <p:spPr bwMode="auto">
          <a:xfrm>
            <a:off x="7835900" y="2506663"/>
            <a:ext cx="12700" cy="19891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9461" name="Rectangle 5">
            <a:extLst>
              <a:ext uri="{FF2B5EF4-FFF2-40B4-BE49-F238E27FC236}">
                <a16:creationId xmlns:a16="http://schemas.microsoft.com/office/drawing/2014/main" id="{00782A53-738A-460D-9D8D-44F4A0B484A8}"/>
              </a:ext>
            </a:extLst>
          </p:cNvPr>
          <p:cNvSpPr>
            <a:spLocks noChangeArrowheads="1"/>
          </p:cNvSpPr>
          <p:nvPr/>
        </p:nvSpPr>
        <p:spPr bwMode="auto">
          <a:xfrm>
            <a:off x="7446963" y="3127375"/>
            <a:ext cx="984250"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600">
                <a:latin typeface="Stone Sans"/>
              </a:rPr>
              <a:t>ZigBee</a:t>
            </a:r>
          </a:p>
          <a:p>
            <a:pPr algn="l" eaLnBrk="1" hangingPunct="1">
              <a:spcBef>
                <a:spcPct val="0"/>
              </a:spcBef>
              <a:buClrTx/>
              <a:buFontTx/>
              <a:buNone/>
            </a:pPr>
            <a:r>
              <a:rPr kumimoji="0" lang="en-US" altLang="en-US" sz="1600">
                <a:latin typeface="Stone Sans"/>
              </a:rPr>
              <a:t>Alliance</a:t>
            </a:r>
            <a:endParaRPr kumimoji="0" lang="en-US" altLang="en-US" sz="1600" b="1">
              <a:latin typeface="Stone Sans"/>
            </a:endParaRPr>
          </a:p>
        </p:txBody>
      </p:sp>
      <p:sp>
        <p:nvSpPr>
          <p:cNvPr id="19462" name="Rectangle 6">
            <a:extLst>
              <a:ext uri="{FF2B5EF4-FFF2-40B4-BE49-F238E27FC236}">
                <a16:creationId xmlns:a16="http://schemas.microsoft.com/office/drawing/2014/main" id="{EE614BA3-3ED8-439D-AD45-45FF796F6BA8}"/>
              </a:ext>
            </a:extLst>
          </p:cNvPr>
          <p:cNvSpPr>
            <a:spLocks noChangeArrowheads="1"/>
          </p:cNvSpPr>
          <p:nvPr/>
        </p:nvSpPr>
        <p:spPr bwMode="auto">
          <a:xfrm>
            <a:off x="7315200" y="4953000"/>
            <a:ext cx="996950"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600">
                <a:latin typeface="Stone Sans"/>
              </a:rPr>
              <a:t>IEEE </a:t>
            </a:r>
          </a:p>
          <a:p>
            <a:pPr algn="ctr" eaLnBrk="1" hangingPunct="1">
              <a:spcBef>
                <a:spcPct val="0"/>
              </a:spcBef>
              <a:buClrTx/>
              <a:buFontTx/>
              <a:buNone/>
            </a:pPr>
            <a:r>
              <a:rPr kumimoji="0" lang="en-US" altLang="en-US" sz="1600">
                <a:latin typeface="Stone Sans"/>
              </a:rPr>
              <a:t>802.15.4</a:t>
            </a:r>
          </a:p>
        </p:txBody>
      </p:sp>
      <p:sp>
        <p:nvSpPr>
          <p:cNvPr id="19463" name="Rectangle 7">
            <a:extLst>
              <a:ext uri="{FF2B5EF4-FFF2-40B4-BE49-F238E27FC236}">
                <a16:creationId xmlns:a16="http://schemas.microsoft.com/office/drawing/2014/main" id="{0831C435-29F8-4F7C-93F2-871AC3F6A2EE}"/>
              </a:ext>
            </a:extLst>
          </p:cNvPr>
          <p:cNvSpPr>
            <a:spLocks noChangeArrowheads="1"/>
          </p:cNvSpPr>
          <p:nvPr/>
        </p:nvSpPr>
        <p:spPr bwMode="auto">
          <a:xfrm>
            <a:off x="7315200" y="1828800"/>
            <a:ext cx="106045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600">
                <a:latin typeface="Stone Sans"/>
              </a:rPr>
              <a:t>Customer</a:t>
            </a:r>
            <a:endParaRPr kumimoji="0" lang="en-US" altLang="en-US" sz="1600" b="1">
              <a:latin typeface="Stone Sans"/>
            </a:endParaRPr>
          </a:p>
        </p:txBody>
      </p:sp>
      <p:sp>
        <p:nvSpPr>
          <p:cNvPr id="19464" name="Rectangle 8">
            <a:extLst>
              <a:ext uri="{FF2B5EF4-FFF2-40B4-BE49-F238E27FC236}">
                <a16:creationId xmlns:a16="http://schemas.microsoft.com/office/drawing/2014/main" id="{4B541470-85F7-48C2-8AF4-F51C8501A1D1}"/>
              </a:ext>
            </a:extLst>
          </p:cNvPr>
          <p:cNvSpPr>
            <a:spLocks noChangeArrowheads="1"/>
          </p:cNvSpPr>
          <p:nvPr/>
        </p:nvSpPr>
        <p:spPr bwMode="auto">
          <a:xfrm>
            <a:off x="1371600" y="1905000"/>
            <a:ext cx="325913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400050" indent="-1143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lnSpc>
                <a:spcPct val="120000"/>
              </a:lnSpc>
              <a:buClr>
                <a:srgbClr val="FF3300"/>
              </a:buClr>
              <a:buSzPct val="80000"/>
              <a:buFontTx/>
              <a:buNone/>
            </a:pPr>
            <a:endParaRPr kumimoji="0" lang="en-US" altLang="en-US" sz="1800">
              <a:solidFill>
                <a:srgbClr val="000099"/>
              </a:solidFill>
              <a:latin typeface="Georgia" panose="02040502050405020303" pitchFamily="18" charset="0"/>
            </a:endParaRPr>
          </a:p>
          <a:p>
            <a:pPr lvl="1" algn="l" eaLnBrk="1" hangingPunct="1">
              <a:lnSpc>
                <a:spcPct val="120000"/>
              </a:lnSpc>
              <a:buClr>
                <a:srgbClr val="009999"/>
              </a:buClr>
              <a:buSzPct val="80000"/>
              <a:buFontTx/>
              <a:buChar char="–"/>
            </a:pPr>
            <a:r>
              <a:rPr kumimoji="0" lang="en-US" altLang="en-US" sz="1600">
                <a:solidFill>
                  <a:srgbClr val="000099"/>
                </a:solidFill>
                <a:latin typeface="Stone Sans"/>
              </a:rPr>
              <a:t>“The Software” </a:t>
            </a:r>
          </a:p>
          <a:p>
            <a:pPr lvl="1" algn="l" eaLnBrk="1" hangingPunct="1">
              <a:lnSpc>
                <a:spcPct val="120000"/>
              </a:lnSpc>
              <a:buClr>
                <a:srgbClr val="009999"/>
              </a:buClr>
              <a:buSzPct val="80000"/>
              <a:buFontTx/>
              <a:buChar char="–"/>
            </a:pPr>
            <a:r>
              <a:rPr kumimoji="0" lang="en-US" altLang="en-US" sz="1600">
                <a:solidFill>
                  <a:srgbClr val="000099"/>
                </a:solidFill>
                <a:latin typeface="Stone Sans"/>
              </a:rPr>
              <a:t>Network, Security &amp; Application layers</a:t>
            </a:r>
          </a:p>
          <a:p>
            <a:pPr lvl="1" algn="l" eaLnBrk="1" hangingPunct="1">
              <a:lnSpc>
                <a:spcPct val="120000"/>
              </a:lnSpc>
              <a:buClr>
                <a:srgbClr val="009999"/>
              </a:buClr>
              <a:buSzPct val="80000"/>
              <a:buFontTx/>
              <a:buChar char="–"/>
            </a:pPr>
            <a:r>
              <a:rPr kumimoji="0" lang="en-US" altLang="en-US" sz="1600">
                <a:solidFill>
                  <a:srgbClr val="000099"/>
                </a:solidFill>
                <a:latin typeface="Stone Sans"/>
              </a:rPr>
              <a:t>Brand management</a:t>
            </a:r>
            <a:endParaRPr kumimoji="0" lang="en-US" altLang="en-US" sz="2000">
              <a:solidFill>
                <a:srgbClr val="000099"/>
              </a:solidFill>
              <a:latin typeface="Stone Sans"/>
            </a:endParaRPr>
          </a:p>
          <a:p>
            <a:pPr algn="l" eaLnBrk="1" hangingPunct="1">
              <a:lnSpc>
                <a:spcPct val="120000"/>
              </a:lnSpc>
              <a:spcBef>
                <a:spcPct val="50000"/>
              </a:spcBef>
              <a:buClr>
                <a:srgbClr val="FF3300"/>
              </a:buClr>
              <a:buSzPct val="80000"/>
              <a:buFontTx/>
              <a:buNone/>
            </a:pPr>
            <a:r>
              <a:rPr kumimoji="0" lang="en-US" altLang="en-US" u="sng">
                <a:solidFill>
                  <a:srgbClr val="000099"/>
                </a:solidFill>
                <a:latin typeface="Stone Sans"/>
              </a:rPr>
              <a:t>IEEE 802.15.4</a:t>
            </a:r>
          </a:p>
          <a:p>
            <a:pPr lvl="1" algn="l" eaLnBrk="1" hangingPunct="1">
              <a:lnSpc>
                <a:spcPct val="120000"/>
              </a:lnSpc>
              <a:buClr>
                <a:srgbClr val="009999"/>
              </a:buClr>
              <a:buSzPct val="80000"/>
              <a:buFontTx/>
              <a:buChar char="–"/>
            </a:pPr>
            <a:r>
              <a:rPr kumimoji="0" lang="en-US" altLang="en-US" sz="1600">
                <a:solidFill>
                  <a:srgbClr val="000099"/>
                </a:solidFill>
                <a:latin typeface="Stone Sans"/>
              </a:rPr>
              <a:t>“The Hardware” </a:t>
            </a:r>
          </a:p>
          <a:p>
            <a:pPr lvl="1" algn="l" eaLnBrk="1" hangingPunct="1">
              <a:lnSpc>
                <a:spcPct val="120000"/>
              </a:lnSpc>
              <a:buClr>
                <a:srgbClr val="009999"/>
              </a:buClr>
              <a:buSzPct val="80000"/>
              <a:buFontTx/>
              <a:buChar char="–"/>
            </a:pPr>
            <a:r>
              <a:rPr kumimoji="0" lang="en-US" altLang="en-US" sz="1600">
                <a:solidFill>
                  <a:srgbClr val="000099"/>
                </a:solidFill>
                <a:latin typeface="Stone Sans"/>
              </a:rPr>
              <a:t>Physical &amp; Media Access Control layers</a:t>
            </a:r>
            <a:endParaRPr kumimoji="0" lang="en-US" altLang="en-US" sz="1600" b="1">
              <a:solidFill>
                <a:srgbClr val="000099"/>
              </a:solidFill>
              <a:latin typeface="Stone Sans"/>
            </a:endParaRPr>
          </a:p>
          <a:p>
            <a:pPr lvl="1" algn="l" eaLnBrk="1" hangingPunct="1">
              <a:lnSpc>
                <a:spcPct val="120000"/>
              </a:lnSpc>
              <a:buClr>
                <a:srgbClr val="009999"/>
              </a:buClr>
              <a:buSzPct val="80000"/>
              <a:buFontTx/>
              <a:buChar char="–"/>
            </a:pPr>
            <a:endParaRPr kumimoji="0" lang="en-US" altLang="en-US" sz="2000" b="1">
              <a:solidFill>
                <a:srgbClr val="000099"/>
              </a:solidFill>
              <a:latin typeface="Georgia" panose="02040502050405020303" pitchFamily="18" charset="0"/>
            </a:endParaRPr>
          </a:p>
        </p:txBody>
      </p:sp>
      <p:pic>
        <p:nvPicPr>
          <p:cNvPr id="19465" name="Picture 9" descr="ZigBee_logo.jpg                                                00024BB0Mac HD                         BCA592C8:">
            <a:extLst>
              <a:ext uri="{FF2B5EF4-FFF2-40B4-BE49-F238E27FC236}">
                <a16:creationId xmlns:a16="http://schemas.microsoft.com/office/drawing/2014/main" id="{5B8AD061-4882-4F0F-8259-F5C969D843F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52600" y="1981200"/>
            <a:ext cx="214312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a:extLst>
              <a:ext uri="{FF2B5EF4-FFF2-40B4-BE49-F238E27FC236}">
                <a16:creationId xmlns:a16="http://schemas.microsoft.com/office/drawing/2014/main" id="{AC0974AF-77FE-464C-A630-F5F7D2120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600200"/>
            <a:ext cx="25050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物聯網中的物體具有智慧</a:t>
            </a:r>
          </a:p>
        </p:txBody>
      </p:sp>
      <p:sp>
        <p:nvSpPr>
          <p:cNvPr id="3" name="內容版面配置區 2"/>
          <p:cNvSpPr>
            <a:spLocks noGrp="1"/>
          </p:cNvSpPr>
          <p:nvPr>
            <p:ph idx="1"/>
          </p:nvPr>
        </p:nvSpPr>
        <p:spPr>
          <a:xfrm>
            <a:off x="457200" y="1600201"/>
            <a:ext cx="8229600" cy="1900808"/>
          </a:xfrm>
        </p:spPr>
        <p:txBody>
          <a:bodyPr/>
          <a:lstStyle/>
          <a:p>
            <a:r>
              <a:rPr lang="zh-TW" altLang="en-US" dirty="0"/>
              <a:t>網際網路</a:t>
            </a:r>
            <a:r>
              <a:rPr lang="en-US" altLang="zh-TW" dirty="0"/>
              <a:t>(Internet)</a:t>
            </a:r>
            <a:r>
              <a:rPr lang="zh-TW" altLang="en-US" dirty="0"/>
              <a:t>連接人與人</a:t>
            </a:r>
            <a:endParaRPr lang="en-US" altLang="zh-TW" dirty="0"/>
          </a:p>
          <a:p>
            <a:r>
              <a:rPr lang="zh-TW" altLang="en-US" dirty="0"/>
              <a:t>物聯網</a:t>
            </a:r>
            <a:r>
              <a:rPr lang="en-US" altLang="zh-TW" dirty="0"/>
              <a:t>(</a:t>
            </a:r>
            <a:r>
              <a:rPr lang="en-US" altLang="zh-TW" dirty="0" err="1"/>
              <a:t>IoT</a:t>
            </a:r>
            <a:r>
              <a:rPr lang="en-US" altLang="zh-TW" dirty="0"/>
              <a:t>)</a:t>
            </a:r>
            <a:r>
              <a:rPr lang="zh-TW" altLang="en-US" dirty="0"/>
              <a:t>連接物與物、人與物</a:t>
            </a:r>
            <a:endParaRPr lang="en-US" altLang="zh-TW" dirty="0"/>
          </a:p>
          <a:p>
            <a:r>
              <a:rPr lang="zh-TW" altLang="en-US" dirty="0"/>
              <a:t>冰箱食物</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852936"/>
            <a:ext cx="54959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0368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026">
            <a:extLst>
              <a:ext uri="{FF2B5EF4-FFF2-40B4-BE49-F238E27FC236}">
                <a16:creationId xmlns:a16="http://schemas.microsoft.com/office/drawing/2014/main" id="{51A88C0C-0296-4FFD-9DC8-0984DF62DBF3}"/>
              </a:ext>
            </a:extLst>
          </p:cNvPr>
          <p:cNvSpPr txBox="1">
            <a:spLocks noChangeArrowheads="1"/>
          </p:cNvSpPr>
          <p:nvPr/>
        </p:nvSpPr>
        <p:spPr bwMode="auto">
          <a:xfrm>
            <a:off x="1295400" y="2286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zh-TW" sz="1800">
                <a:solidFill>
                  <a:schemeClr val="bg1"/>
                </a:solidFill>
                <a:latin typeface="Verdana" panose="020B0604030504040204" pitchFamily="34" charset="0"/>
              </a:rPr>
              <a:t>ZigBee </a:t>
            </a:r>
            <a:r>
              <a:rPr kumimoji="0" lang="zh-TW" altLang="en-US" sz="1800">
                <a:solidFill>
                  <a:schemeClr val="bg1"/>
                </a:solidFill>
                <a:latin typeface="Verdana" panose="020B0604030504040204" pitchFamily="34" charset="0"/>
              </a:rPr>
              <a:t>主要特性</a:t>
            </a:r>
            <a:endParaRPr kumimoji="0" lang="en-US" altLang="en-US" sz="1800">
              <a:solidFill>
                <a:schemeClr val="bg1"/>
              </a:solidFill>
              <a:latin typeface="Verdana" panose="020B0604030504040204" pitchFamily="34" charset="0"/>
            </a:endParaRPr>
          </a:p>
        </p:txBody>
      </p:sp>
      <p:sp>
        <p:nvSpPr>
          <p:cNvPr id="21507" name="Text Box 1027">
            <a:extLst>
              <a:ext uri="{FF2B5EF4-FFF2-40B4-BE49-F238E27FC236}">
                <a16:creationId xmlns:a16="http://schemas.microsoft.com/office/drawing/2014/main" id="{6AD96E42-06C1-4390-8223-6F6DF71A6811}"/>
              </a:ext>
            </a:extLst>
          </p:cNvPr>
          <p:cNvSpPr txBox="1">
            <a:spLocks noChangeArrowheads="1"/>
          </p:cNvSpPr>
          <p:nvPr/>
        </p:nvSpPr>
        <p:spPr bwMode="auto">
          <a:xfrm>
            <a:off x="1295400" y="1219200"/>
            <a:ext cx="7696200"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buClrTx/>
              <a:buFont typeface="Wingdings" panose="05000000000000000000" pitchFamily="2" charset="2"/>
              <a:buChar char="q"/>
            </a:pPr>
            <a:r>
              <a:rPr kumimoji="0" lang="en-GB" altLang="en-US" sz="2000">
                <a:solidFill>
                  <a:srgbClr val="000066"/>
                </a:solidFill>
                <a:latin typeface="Verdana" panose="020B0604030504040204" pitchFamily="34" charset="0"/>
              </a:rPr>
              <a:t> </a:t>
            </a:r>
            <a:r>
              <a:rPr kumimoji="0" lang="en-GB" altLang="zh-TW" sz="2000">
                <a:solidFill>
                  <a:srgbClr val="000066"/>
                </a:solidFill>
                <a:latin typeface="Verdana" panose="020B0604030504040204" pitchFamily="34" charset="0"/>
              </a:rPr>
              <a:t>全</a:t>
            </a:r>
            <a:r>
              <a:rPr kumimoji="0" lang="zh-TW" altLang="en-GB" sz="2000">
                <a:solidFill>
                  <a:srgbClr val="000066"/>
                </a:solidFill>
                <a:latin typeface="Verdana" panose="020B0604030504040204" pitchFamily="34" charset="0"/>
              </a:rPr>
              <a:t>球標準的低資料量網路</a:t>
            </a:r>
            <a:endParaRPr kumimoji="0" lang="en-GB" altLang="en-US" sz="2000">
              <a:solidFill>
                <a:srgbClr val="000066"/>
              </a:solidFill>
              <a:latin typeface="Verdana" panose="020B0604030504040204" pitchFamily="34" charset="0"/>
            </a:endParaRPr>
          </a:p>
          <a:p>
            <a:pPr algn="l" eaLnBrk="1" hangingPunct="1">
              <a:buClrTx/>
              <a:buFont typeface="Wingdings" panose="05000000000000000000" pitchFamily="2" charset="2"/>
              <a:buChar char="q"/>
            </a:pPr>
            <a:r>
              <a:rPr kumimoji="0" lang="en-GB" altLang="en-US" sz="2000">
                <a:solidFill>
                  <a:srgbClr val="000066"/>
                </a:solidFill>
                <a:latin typeface="Verdana" panose="020B0604030504040204" pitchFamily="34" charset="0"/>
              </a:rPr>
              <a:t> Approved May 2003, Initial Products Dec 2004</a:t>
            </a:r>
          </a:p>
          <a:p>
            <a:pPr algn="l" eaLnBrk="1" hangingPunct="1">
              <a:buClrTx/>
              <a:buFont typeface="Wingdings" panose="05000000000000000000" pitchFamily="2" charset="2"/>
              <a:buChar char="q"/>
            </a:pPr>
            <a:r>
              <a:rPr kumimoji="0" lang="en-GB" altLang="en-US" sz="2000">
                <a:solidFill>
                  <a:srgbClr val="000066"/>
                </a:solidFill>
                <a:latin typeface="Verdana" panose="020B0604030504040204" pitchFamily="34" charset="0"/>
              </a:rPr>
              <a:t> </a:t>
            </a:r>
            <a:r>
              <a:rPr kumimoji="0" lang="en-GB" altLang="zh-TW" sz="2000">
                <a:solidFill>
                  <a:srgbClr val="000066"/>
                </a:solidFill>
                <a:latin typeface="Verdana" panose="020B0604030504040204" pitchFamily="34" charset="0"/>
              </a:rPr>
              <a:t>傳</a:t>
            </a:r>
            <a:r>
              <a:rPr kumimoji="0" lang="zh-TW" altLang="en-GB" sz="2000">
                <a:solidFill>
                  <a:srgbClr val="000066"/>
                </a:solidFill>
                <a:latin typeface="Verdana" panose="020B0604030504040204" pitchFamily="34" charset="0"/>
              </a:rPr>
              <a:t>輸距離</a:t>
            </a:r>
            <a:r>
              <a:rPr kumimoji="0" lang="en-GB" altLang="en-US" sz="2000">
                <a:solidFill>
                  <a:srgbClr val="000066"/>
                </a:solidFill>
                <a:latin typeface="Verdana" panose="020B0604030504040204" pitchFamily="34" charset="0"/>
              </a:rPr>
              <a:t> 30 -100+ </a:t>
            </a:r>
            <a:r>
              <a:rPr kumimoji="0" lang="en-GB" altLang="zh-TW" sz="2000">
                <a:solidFill>
                  <a:srgbClr val="000066"/>
                </a:solidFill>
                <a:latin typeface="Verdana" panose="020B0604030504040204" pitchFamily="34" charset="0"/>
              </a:rPr>
              <a:t>公</a:t>
            </a:r>
            <a:r>
              <a:rPr kumimoji="0" lang="zh-TW" altLang="en-GB" sz="2000">
                <a:solidFill>
                  <a:srgbClr val="000066"/>
                </a:solidFill>
                <a:latin typeface="Verdana" panose="020B0604030504040204" pitchFamily="34" charset="0"/>
              </a:rPr>
              <a:t>尺</a:t>
            </a:r>
            <a:r>
              <a:rPr kumimoji="0" lang="en-GB" altLang="en-US" sz="2000">
                <a:solidFill>
                  <a:srgbClr val="000066"/>
                </a:solidFill>
                <a:latin typeface="Verdana" panose="020B0604030504040204" pitchFamily="34" charset="0"/>
              </a:rPr>
              <a:t> (Single Hop:</a:t>
            </a:r>
            <a:r>
              <a:rPr kumimoji="0" lang="en-US" altLang="en-US" sz="2000">
                <a:solidFill>
                  <a:srgbClr val="000066"/>
                </a:solidFill>
                <a:latin typeface="Verdana" panose="020B0604030504040204" pitchFamily="34" charset="0"/>
              </a:rPr>
              <a:t>0 dbm</a:t>
            </a:r>
            <a:r>
              <a:rPr kumimoji="0" lang="en-GB" altLang="en-US" sz="2000">
                <a:solidFill>
                  <a:srgbClr val="000066"/>
                </a:solidFill>
                <a:latin typeface="Verdana" panose="020B0604030504040204" pitchFamily="34" charset="0"/>
              </a:rPr>
              <a:t>)</a:t>
            </a:r>
          </a:p>
          <a:p>
            <a:pPr algn="l" eaLnBrk="1" hangingPunct="1">
              <a:buClrTx/>
              <a:buFont typeface="Wingdings" panose="05000000000000000000" pitchFamily="2" charset="2"/>
              <a:buChar char="q"/>
            </a:pPr>
            <a:r>
              <a:rPr kumimoji="0" lang="en-US" altLang="en-US" sz="2000">
                <a:solidFill>
                  <a:srgbClr val="000066"/>
                </a:solidFill>
                <a:latin typeface="Verdana" panose="020B0604030504040204" pitchFamily="34" charset="0"/>
              </a:rPr>
              <a:t> </a:t>
            </a:r>
            <a:r>
              <a:rPr kumimoji="0" lang="en-US" altLang="zh-TW" sz="2000">
                <a:solidFill>
                  <a:srgbClr val="000066"/>
                </a:solidFill>
                <a:latin typeface="Verdana" panose="020B0604030504040204" pitchFamily="34" charset="0"/>
              </a:rPr>
              <a:t>彈</a:t>
            </a:r>
            <a:r>
              <a:rPr kumimoji="0" lang="zh-TW" altLang="en-US" sz="2000">
                <a:solidFill>
                  <a:srgbClr val="000066"/>
                </a:solidFill>
                <a:latin typeface="Verdana" panose="020B0604030504040204" pitchFamily="34" charset="0"/>
              </a:rPr>
              <a:t>性的網路拓樸 (</a:t>
            </a:r>
            <a:r>
              <a:rPr kumimoji="0" lang="en-US" altLang="zh-TW" sz="2000">
                <a:solidFill>
                  <a:srgbClr val="000066"/>
                </a:solidFill>
                <a:latin typeface="Verdana" panose="020B0604030504040204" pitchFamily="34" charset="0"/>
              </a:rPr>
              <a:t>Star, Cluster-Tree,Mesh,HyBrid)</a:t>
            </a:r>
            <a:endParaRPr kumimoji="0" lang="en-US" altLang="en-GB" sz="2000">
              <a:solidFill>
                <a:srgbClr val="000066"/>
              </a:solidFill>
              <a:latin typeface="Verdana" panose="020B0604030504040204" pitchFamily="34" charset="0"/>
            </a:endParaRPr>
          </a:p>
          <a:p>
            <a:pPr algn="l" eaLnBrk="1" hangingPunct="1">
              <a:buClrTx/>
              <a:buFont typeface="Wingdings" panose="05000000000000000000" pitchFamily="2" charset="2"/>
              <a:buChar char="q"/>
            </a:pPr>
            <a:r>
              <a:rPr kumimoji="0" lang="en-GB" altLang="en-US" sz="2000">
                <a:solidFill>
                  <a:srgbClr val="000066"/>
                </a:solidFill>
                <a:latin typeface="Verdana" panose="020B0604030504040204" pitchFamily="34" charset="0"/>
              </a:rPr>
              <a:t> </a:t>
            </a:r>
            <a:r>
              <a:rPr kumimoji="0" lang="en-US" altLang="zh-TW" sz="2000">
                <a:solidFill>
                  <a:srgbClr val="000066"/>
                </a:solidFill>
                <a:latin typeface="Verdana" panose="020B0604030504040204" pitchFamily="34" charset="0"/>
              </a:rPr>
              <a:t>可</a:t>
            </a:r>
            <a:r>
              <a:rPr kumimoji="0" lang="zh-TW" altLang="en-US" sz="2000">
                <a:solidFill>
                  <a:srgbClr val="000066"/>
                </a:solidFill>
                <a:latin typeface="Verdana" panose="020B0604030504040204" pitchFamily="34" charset="0"/>
              </a:rPr>
              <a:t>靠性</a:t>
            </a:r>
            <a:r>
              <a:rPr kumimoji="0" lang="en-GB" altLang="en-US" sz="2000">
                <a:solidFill>
                  <a:srgbClr val="000066"/>
                </a:solidFill>
                <a:latin typeface="Verdana" panose="020B0604030504040204" pitchFamily="34" charset="0"/>
              </a:rPr>
              <a:t>, </a:t>
            </a:r>
            <a:r>
              <a:rPr kumimoji="0" lang="en-GB" altLang="zh-TW" sz="2000">
                <a:solidFill>
                  <a:srgbClr val="000066"/>
                </a:solidFill>
                <a:latin typeface="Verdana" panose="020B0604030504040204" pitchFamily="34" charset="0"/>
              </a:rPr>
              <a:t>簡</a:t>
            </a:r>
            <a:r>
              <a:rPr kumimoji="0" lang="zh-TW" altLang="en-GB" sz="2000">
                <a:solidFill>
                  <a:srgbClr val="000066"/>
                </a:solidFill>
                <a:latin typeface="Verdana" panose="020B0604030504040204" pitchFamily="34" charset="0"/>
              </a:rPr>
              <a:t>易性, 低功率 </a:t>
            </a:r>
            <a:r>
              <a:rPr kumimoji="0" lang="en-GB" altLang="en-US" sz="2000">
                <a:solidFill>
                  <a:srgbClr val="000066"/>
                </a:solidFill>
                <a:latin typeface="Verdana" panose="020B0604030504040204" pitchFamily="34" charset="0"/>
              </a:rPr>
              <a:t> &amp; </a:t>
            </a:r>
            <a:r>
              <a:rPr kumimoji="0" lang="en-GB" altLang="zh-TW" sz="2000">
                <a:solidFill>
                  <a:srgbClr val="000066"/>
                </a:solidFill>
                <a:latin typeface="Verdana" panose="020B0604030504040204" pitchFamily="34" charset="0"/>
              </a:rPr>
              <a:t>低</a:t>
            </a:r>
            <a:r>
              <a:rPr kumimoji="0" lang="zh-TW" altLang="en-GB" sz="2000">
                <a:solidFill>
                  <a:srgbClr val="000066"/>
                </a:solidFill>
                <a:latin typeface="Verdana" panose="020B0604030504040204" pitchFamily="34" charset="0"/>
              </a:rPr>
              <a:t>成本</a:t>
            </a:r>
            <a:endParaRPr kumimoji="0" lang="en-US" altLang="en-US" sz="2000">
              <a:solidFill>
                <a:srgbClr val="000066"/>
              </a:solidFill>
              <a:latin typeface="Verdana" panose="020B0604030504040204" pitchFamily="34" charset="0"/>
            </a:endParaRPr>
          </a:p>
        </p:txBody>
      </p:sp>
      <p:pic>
        <p:nvPicPr>
          <p:cNvPr id="21508" name="Picture 1028" descr="Table2 copy.jpg                                                00022645Mac HD                         BCA592C8:">
            <a:extLst>
              <a:ext uri="{FF2B5EF4-FFF2-40B4-BE49-F238E27FC236}">
                <a16:creationId xmlns:a16="http://schemas.microsoft.com/office/drawing/2014/main" id="{DA916CE8-3B18-45C3-9BB4-0081EB2812C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05000" y="3429000"/>
            <a:ext cx="5486400" cy="2606675"/>
          </a:xfrm>
          <a:prstGeom prst="rect">
            <a:avLst/>
          </a:prstGeom>
          <a:noFill/>
          <a:ln w="9525">
            <a:solidFill>
              <a:srgbClr val="00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E8C2BFAF-F108-4167-AC96-E906E1FC0307}"/>
              </a:ext>
            </a:extLst>
          </p:cNvPr>
          <p:cNvSpPr>
            <a:spLocks noChangeArrowheads="1"/>
          </p:cNvSpPr>
          <p:nvPr/>
        </p:nvSpPr>
        <p:spPr bwMode="auto">
          <a:xfrm>
            <a:off x="1371600" y="3048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zh-TW" sz="1800">
                <a:solidFill>
                  <a:schemeClr val="bg1"/>
                </a:solidFill>
                <a:latin typeface="Verdana" panose="020B0604030504040204" pitchFamily="34" charset="0"/>
              </a:rPr>
              <a:t>Basic Network Characteristics</a:t>
            </a:r>
          </a:p>
        </p:txBody>
      </p:sp>
      <p:sp>
        <p:nvSpPr>
          <p:cNvPr id="22531" name="Rectangle 1027">
            <a:extLst>
              <a:ext uri="{FF2B5EF4-FFF2-40B4-BE49-F238E27FC236}">
                <a16:creationId xmlns:a16="http://schemas.microsoft.com/office/drawing/2014/main" id="{BA3C64B7-E407-4551-A353-13206FA99347}"/>
              </a:ext>
            </a:extLst>
          </p:cNvPr>
          <p:cNvSpPr>
            <a:spLocks noChangeArrowheads="1"/>
          </p:cNvSpPr>
          <p:nvPr/>
        </p:nvSpPr>
        <p:spPr bwMode="auto">
          <a:xfrm>
            <a:off x="363538" y="1582738"/>
            <a:ext cx="42481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888" indent="-115888"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40000"/>
              </a:spcBef>
              <a:buClr>
                <a:srgbClr val="FF3300"/>
              </a:buClr>
              <a:buSzPct val="80000"/>
              <a:buFontTx/>
              <a:buChar char="•"/>
            </a:pPr>
            <a:endParaRPr kumimoji="0" lang="zh-TW" altLang="en-US" sz="1800">
              <a:solidFill>
                <a:srgbClr val="000099"/>
              </a:solidFill>
              <a:latin typeface="Georgia" panose="02040502050405020303" pitchFamily="18" charset="0"/>
            </a:endParaRPr>
          </a:p>
        </p:txBody>
      </p:sp>
      <p:grpSp>
        <p:nvGrpSpPr>
          <p:cNvPr id="22532" name="Group 1028">
            <a:extLst>
              <a:ext uri="{FF2B5EF4-FFF2-40B4-BE49-F238E27FC236}">
                <a16:creationId xmlns:a16="http://schemas.microsoft.com/office/drawing/2014/main" id="{ABE6AD86-A1E6-4E4E-8E75-526B75D7AAD8}"/>
              </a:ext>
            </a:extLst>
          </p:cNvPr>
          <p:cNvGrpSpPr>
            <a:grpSpLocks/>
          </p:cNvGrpSpPr>
          <p:nvPr/>
        </p:nvGrpSpPr>
        <p:grpSpPr bwMode="auto">
          <a:xfrm>
            <a:off x="6019800" y="4343400"/>
            <a:ext cx="2782888" cy="1619250"/>
            <a:chOff x="3844" y="2744"/>
            <a:chExt cx="1753" cy="1020"/>
          </a:xfrm>
        </p:grpSpPr>
        <p:sp>
          <p:nvSpPr>
            <p:cNvPr id="22566" name="Oval 1029">
              <a:extLst>
                <a:ext uri="{FF2B5EF4-FFF2-40B4-BE49-F238E27FC236}">
                  <a16:creationId xmlns:a16="http://schemas.microsoft.com/office/drawing/2014/main" id="{30F31EAC-6A04-4B56-A969-6C6755A012EB}"/>
                </a:ext>
              </a:extLst>
            </p:cNvPr>
            <p:cNvSpPr>
              <a:spLocks noChangeArrowheads="1"/>
            </p:cNvSpPr>
            <p:nvPr/>
          </p:nvSpPr>
          <p:spPr bwMode="auto">
            <a:xfrm>
              <a:off x="3880" y="2810"/>
              <a:ext cx="99" cy="99"/>
            </a:xfrm>
            <a:prstGeom prst="ellipse">
              <a:avLst/>
            </a:prstGeom>
            <a:solidFill>
              <a:srgbClr val="B480A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7" name="Text Box 1030">
              <a:extLst>
                <a:ext uri="{FF2B5EF4-FFF2-40B4-BE49-F238E27FC236}">
                  <a16:creationId xmlns:a16="http://schemas.microsoft.com/office/drawing/2014/main" id="{93496E29-CD87-44F2-B374-42F5A92DF878}"/>
                </a:ext>
              </a:extLst>
            </p:cNvPr>
            <p:cNvSpPr txBox="1">
              <a:spLocks noChangeArrowheads="1"/>
            </p:cNvSpPr>
            <p:nvPr/>
          </p:nvSpPr>
          <p:spPr bwMode="auto">
            <a:xfrm>
              <a:off x="3986" y="2744"/>
              <a:ext cx="13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Network coordinator</a:t>
              </a:r>
            </a:p>
          </p:txBody>
        </p:sp>
        <p:sp>
          <p:nvSpPr>
            <p:cNvPr id="22568" name="Oval 1031">
              <a:extLst>
                <a:ext uri="{FF2B5EF4-FFF2-40B4-BE49-F238E27FC236}">
                  <a16:creationId xmlns:a16="http://schemas.microsoft.com/office/drawing/2014/main" id="{E396622A-822F-4EB0-8FD2-CC15D1A581BB}"/>
                </a:ext>
              </a:extLst>
            </p:cNvPr>
            <p:cNvSpPr>
              <a:spLocks noChangeArrowheads="1"/>
            </p:cNvSpPr>
            <p:nvPr/>
          </p:nvSpPr>
          <p:spPr bwMode="auto">
            <a:xfrm>
              <a:off x="3880" y="2981"/>
              <a:ext cx="99" cy="99"/>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9" name="Text Box 1032">
              <a:extLst>
                <a:ext uri="{FF2B5EF4-FFF2-40B4-BE49-F238E27FC236}">
                  <a16:creationId xmlns:a16="http://schemas.microsoft.com/office/drawing/2014/main" id="{0D459CE3-6BA6-44A5-8801-B86E6EA06D62}"/>
                </a:ext>
              </a:extLst>
            </p:cNvPr>
            <p:cNvSpPr txBox="1">
              <a:spLocks noChangeArrowheads="1"/>
            </p:cNvSpPr>
            <p:nvPr/>
          </p:nvSpPr>
          <p:spPr bwMode="auto">
            <a:xfrm>
              <a:off x="3988" y="2922"/>
              <a:ext cx="123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Full Function node</a:t>
              </a:r>
            </a:p>
          </p:txBody>
        </p:sp>
        <p:sp>
          <p:nvSpPr>
            <p:cNvPr id="22570" name="Text Box 1033">
              <a:extLst>
                <a:ext uri="{FF2B5EF4-FFF2-40B4-BE49-F238E27FC236}">
                  <a16:creationId xmlns:a16="http://schemas.microsoft.com/office/drawing/2014/main" id="{8F7B12E7-82A3-4893-9C9D-B77797918A68}"/>
                </a:ext>
              </a:extLst>
            </p:cNvPr>
            <p:cNvSpPr txBox="1">
              <a:spLocks noChangeArrowheads="1"/>
            </p:cNvSpPr>
            <p:nvPr/>
          </p:nvSpPr>
          <p:spPr bwMode="auto">
            <a:xfrm>
              <a:off x="3994" y="3100"/>
              <a:ext cx="160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Reduced Function node</a:t>
              </a:r>
            </a:p>
          </p:txBody>
        </p:sp>
        <p:sp>
          <p:nvSpPr>
            <p:cNvPr id="22571" name="Oval 1034">
              <a:extLst>
                <a:ext uri="{FF2B5EF4-FFF2-40B4-BE49-F238E27FC236}">
                  <a16:creationId xmlns:a16="http://schemas.microsoft.com/office/drawing/2014/main" id="{5BF4EC3D-E85D-4987-863C-551AA1F3AE9E}"/>
                </a:ext>
              </a:extLst>
            </p:cNvPr>
            <p:cNvSpPr>
              <a:spLocks noChangeArrowheads="1"/>
            </p:cNvSpPr>
            <p:nvPr/>
          </p:nvSpPr>
          <p:spPr bwMode="auto">
            <a:xfrm>
              <a:off x="3880" y="3154"/>
              <a:ext cx="99" cy="99"/>
            </a:xfrm>
            <a:prstGeom prst="ellipse">
              <a:avLst/>
            </a:prstGeom>
            <a:solidFill>
              <a:srgbClr val="91C10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grpSp>
          <p:nvGrpSpPr>
            <p:cNvPr id="22572" name="Group 1035">
              <a:extLst>
                <a:ext uri="{FF2B5EF4-FFF2-40B4-BE49-F238E27FC236}">
                  <a16:creationId xmlns:a16="http://schemas.microsoft.com/office/drawing/2014/main" id="{2208C5A0-D1F1-4D53-87CB-F67B5A451060}"/>
                </a:ext>
              </a:extLst>
            </p:cNvPr>
            <p:cNvGrpSpPr>
              <a:grpSpLocks/>
            </p:cNvGrpSpPr>
            <p:nvPr/>
          </p:nvGrpSpPr>
          <p:grpSpPr bwMode="auto">
            <a:xfrm>
              <a:off x="3844" y="3360"/>
              <a:ext cx="1607" cy="212"/>
              <a:chOff x="3789" y="3408"/>
              <a:chExt cx="1607" cy="212"/>
            </a:xfrm>
          </p:grpSpPr>
          <p:sp>
            <p:nvSpPr>
              <p:cNvPr id="22576" name="Line 1036">
                <a:extLst>
                  <a:ext uri="{FF2B5EF4-FFF2-40B4-BE49-F238E27FC236}">
                    <a16:creationId xmlns:a16="http://schemas.microsoft.com/office/drawing/2014/main" id="{2CC8315C-E9E3-4188-B6D4-6C2ABA46D899}"/>
                  </a:ext>
                </a:extLst>
              </p:cNvPr>
              <p:cNvSpPr>
                <a:spLocks noChangeShapeType="1"/>
              </p:cNvSpPr>
              <p:nvPr/>
            </p:nvSpPr>
            <p:spPr bwMode="auto">
              <a:xfrm flipH="1" flipV="1">
                <a:off x="3789" y="3514"/>
                <a:ext cx="144" cy="0"/>
              </a:xfrm>
              <a:prstGeom prst="line">
                <a:avLst/>
              </a:prstGeom>
              <a:noFill/>
              <a:ln w="38100" cap="rnd">
                <a:solidFill>
                  <a:srgbClr val="292929"/>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7" name="Text Box 1037">
                <a:extLst>
                  <a:ext uri="{FF2B5EF4-FFF2-40B4-BE49-F238E27FC236}">
                    <a16:creationId xmlns:a16="http://schemas.microsoft.com/office/drawing/2014/main" id="{85135C82-A342-48D2-BA34-A1FA86292FB2}"/>
                  </a:ext>
                </a:extLst>
              </p:cNvPr>
              <p:cNvSpPr txBox="1">
                <a:spLocks noChangeArrowheads="1"/>
              </p:cNvSpPr>
              <p:nvPr/>
            </p:nvSpPr>
            <p:spPr bwMode="auto">
              <a:xfrm>
                <a:off x="3936" y="3408"/>
                <a:ext cx="1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Communications flow</a:t>
                </a:r>
              </a:p>
            </p:txBody>
          </p:sp>
        </p:grpSp>
        <p:grpSp>
          <p:nvGrpSpPr>
            <p:cNvPr id="22573" name="Group 1038">
              <a:extLst>
                <a:ext uri="{FF2B5EF4-FFF2-40B4-BE49-F238E27FC236}">
                  <a16:creationId xmlns:a16="http://schemas.microsoft.com/office/drawing/2014/main" id="{8032A5F0-4B62-4236-A0DC-76504DAE5510}"/>
                </a:ext>
              </a:extLst>
            </p:cNvPr>
            <p:cNvGrpSpPr>
              <a:grpSpLocks/>
            </p:cNvGrpSpPr>
            <p:nvPr/>
          </p:nvGrpSpPr>
          <p:grpSpPr bwMode="auto">
            <a:xfrm>
              <a:off x="3844" y="3552"/>
              <a:ext cx="954" cy="212"/>
              <a:chOff x="3789" y="3654"/>
              <a:chExt cx="954" cy="212"/>
            </a:xfrm>
          </p:grpSpPr>
          <p:sp>
            <p:nvSpPr>
              <p:cNvPr id="22574" name="Line 1039">
                <a:extLst>
                  <a:ext uri="{FF2B5EF4-FFF2-40B4-BE49-F238E27FC236}">
                    <a16:creationId xmlns:a16="http://schemas.microsoft.com/office/drawing/2014/main" id="{67ECA46F-8515-4EA8-9D0A-F88D034C3B51}"/>
                  </a:ext>
                </a:extLst>
              </p:cNvPr>
              <p:cNvSpPr>
                <a:spLocks noChangeShapeType="1"/>
              </p:cNvSpPr>
              <p:nvPr/>
            </p:nvSpPr>
            <p:spPr bwMode="auto">
              <a:xfrm flipH="1" flipV="1">
                <a:off x="3789" y="3760"/>
                <a:ext cx="144" cy="0"/>
              </a:xfrm>
              <a:prstGeom prst="line">
                <a:avLst/>
              </a:prstGeom>
              <a:noFill/>
              <a:ln w="38100" cap="rnd">
                <a:solidFill>
                  <a:srgbClr val="FF9933"/>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5" name="Text Box 1040">
                <a:extLst>
                  <a:ext uri="{FF2B5EF4-FFF2-40B4-BE49-F238E27FC236}">
                    <a16:creationId xmlns:a16="http://schemas.microsoft.com/office/drawing/2014/main" id="{E1835A28-98C7-4FFD-A33C-252CFFECEB07}"/>
                  </a:ext>
                </a:extLst>
              </p:cNvPr>
              <p:cNvSpPr txBox="1">
                <a:spLocks noChangeArrowheads="1"/>
              </p:cNvSpPr>
              <p:nvPr/>
            </p:nvSpPr>
            <p:spPr bwMode="auto">
              <a:xfrm>
                <a:off x="3930" y="3654"/>
                <a:ext cx="81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zh-TW" sz="1600" b="1">
                    <a:solidFill>
                      <a:srgbClr val="292929"/>
                    </a:solidFill>
                    <a:latin typeface="GillSans"/>
                  </a:rPr>
                  <a:t>Virtual links</a:t>
                </a:r>
              </a:p>
            </p:txBody>
          </p:sp>
        </p:grpSp>
      </p:grpSp>
      <p:grpSp>
        <p:nvGrpSpPr>
          <p:cNvPr id="22533" name="Group 1041">
            <a:extLst>
              <a:ext uri="{FF2B5EF4-FFF2-40B4-BE49-F238E27FC236}">
                <a16:creationId xmlns:a16="http://schemas.microsoft.com/office/drawing/2014/main" id="{470838F1-58CC-470D-9DFB-72F2D8054A7B}"/>
              </a:ext>
            </a:extLst>
          </p:cNvPr>
          <p:cNvGrpSpPr>
            <a:grpSpLocks/>
          </p:cNvGrpSpPr>
          <p:nvPr/>
        </p:nvGrpSpPr>
        <p:grpSpPr bwMode="auto">
          <a:xfrm>
            <a:off x="6248400" y="1752600"/>
            <a:ext cx="2733675" cy="2395538"/>
            <a:chOff x="3606" y="1008"/>
            <a:chExt cx="1722" cy="1509"/>
          </a:xfrm>
        </p:grpSpPr>
        <p:sp>
          <p:nvSpPr>
            <p:cNvPr id="320530" name="Oval 1042">
              <a:extLst>
                <a:ext uri="{FF2B5EF4-FFF2-40B4-BE49-F238E27FC236}">
                  <a16:creationId xmlns:a16="http://schemas.microsoft.com/office/drawing/2014/main" id="{D2B22743-2B62-4E0F-9547-98D3A5D4A3EB}"/>
                </a:ext>
              </a:extLst>
            </p:cNvPr>
            <p:cNvSpPr>
              <a:spLocks noChangeArrowheads="1"/>
            </p:cNvSpPr>
            <p:nvPr/>
          </p:nvSpPr>
          <p:spPr bwMode="auto">
            <a:xfrm>
              <a:off x="3606" y="1783"/>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1" name="Oval 1043">
              <a:extLst>
                <a:ext uri="{FF2B5EF4-FFF2-40B4-BE49-F238E27FC236}">
                  <a16:creationId xmlns:a16="http://schemas.microsoft.com/office/drawing/2014/main" id="{CDF1AE1B-3773-4CE4-8F63-248A27663007}"/>
                </a:ext>
              </a:extLst>
            </p:cNvPr>
            <p:cNvSpPr>
              <a:spLocks noChangeArrowheads="1"/>
            </p:cNvSpPr>
            <p:nvPr/>
          </p:nvSpPr>
          <p:spPr bwMode="auto">
            <a:xfrm>
              <a:off x="3756" y="1149"/>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2" name="Oval 1044">
              <a:extLst>
                <a:ext uri="{FF2B5EF4-FFF2-40B4-BE49-F238E27FC236}">
                  <a16:creationId xmlns:a16="http://schemas.microsoft.com/office/drawing/2014/main" id="{5EE391F6-458B-46A8-B93C-3CFD112E158E}"/>
                </a:ext>
              </a:extLst>
            </p:cNvPr>
            <p:cNvSpPr>
              <a:spLocks noChangeArrowheads="1"/>
            </p:cNvSpPr>
            <p:nvPr/>
          </p:nvSpPr>
          <p:spPr bwMode="auto">
            <a:xfrm>
              <a:off x="4211" y="1008"/>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3" name="Oval 1045">
              <a:extLst>
                <a:ext uri="{FF2B5EF4-FFF2-40B4-BE49-F238E27FC236}">
                  <a16:creationId xmlns:a16="http://schemas.microsoft.com/office/drawing/2014/main" id="{F2CDBD92-17DE-4022-904A-075014B6E87A}"/>
                </a:ext>
              </a:extLst>
            </p:cNvPr>
            <p:cNvSpPr>
              <a:spLocks noChangeArrowheads="1"/>
            </p:cNvSpPr>
            <p:nvPr/>
          </p:nvSpPr>
          <p:spPr bwMode="auto">
            <a:xfrm>
              <a:off x="4270" y="1641"/>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4" name="Oval 1046">
              <a:extLst>
                <a:ext uri="{FF2B5EF4-FFF2-40B4-BE49-F238E27FC236}">
                  <a16:creationId xmlns:a16="http://schemas.microsoft.com/office/drawing/2014/main" id="{C716968C-CD84-45DF-9199-BDB8BCBD57A9}"/>
                </a:ext>
              </a:extLst>
            </p:cNvPr>
            <p:cNvSpPr>
              <a:spLocks noChangeArrowheads="1"/>
            </p:cNvSpPr>
            <p:nvPr/>
          </p:nvSpPr>
          <p:spPr bwMode="auto">
            <a:xfrm>
              <a:off x="5132" y="1511"/>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5" name="Oval 1047">
              <a:extLst>
                <a:ext uri="{FF2B5EF4-FFF2-40B4-BE49-F238E27FC236}">
                  <a16:creationId xmlns:a16="http://schemas.microsoft.com/office/drawing/2014/main" id="{209BA9AE-E2A5-45E0-9852-3FB5A0ADCED8}"/>
                </a:ext>
              </a:extLst>
            </p:cNvPr>
            <p:cNvSpPr>
              <a:spLocks noChangeArrowheads="1"/>
            </p:cNvSpPr>
            <p:nvPr/>
          </p:nvSpPr>
          <p:spPr bwMode="auto">
            <a:xfrm>
              <a:off x="4730" y="1181"/>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6" name="Oval 1048">
              <a:extLst>
                <a:ext uri="{FF2B5EF4-FFF2-40B4-BE49-F238E27FC236}">
                  <a16:creationId xmlns:a16="http://schemas.microsoft.com/office/drawing/2014/main" id="{92507AB7-C910-4D38-967F-C92F2B0F0089}"/>
                </a:ext>
              </a:extLst>
            </p:cNvPr>
            <p:cNvSpPr>
              <a:spLocks noChangeArrowheads="1"/>
            </p:cNvSpPr>
            <p:nvPr/>
          </p:nvSpPr>
          <p:spPr bwMode="auto">
            <a:xfrm>
              <a:off x="4906" y="1947"/>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7" name="Oval 1049">
              <a:extLst>
                <a:ext uri="{FF2B5EF4-FFF2-40B4-BE49-F238E27FC236}">
                  <a16:creationId xmlns:a16="http://schemas.microsoft.com/office/drawing/2014/main" id="{FF409FF0-D5D7-4930-A54F-9B0723C4CCDC}"/>
                </a:ext>
              </a:extLst>
            </p:cNvPr>
            <p:cNvSpPr>
              <a:spLocks noChangeArrowheads="1"/>
            </p:cNvSpPr>
            <p:nvPr/>
          </p:nvSpPr>
          <p:spPr bwMode="auto">
            <a:xfrm>
              <a:off x="4678" y="2219"/>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320538" name="Oval 1050">
              <a:extLst>
                <a:ext uri="{FF2B5EF4-FFF2-40B4-BE49-F238E27FC236}">
                  <a16:creationId xmlns:a16="http://schemas.microsoft.com/office/drawing/2014/main" id="{00906A9E-15C2-4A16-BB67-D3B634C6C1E9}"/>
                </a:ext>
              </a:extLst>
            </p:cNvPr>
            <p:cNvSpPr>
              <a:spLocks noChangeArrowheads="1"/>
            </p:cNvSpPr>
            <p:nvPr/>
          </p:nvSpPr>
          <p:spPr bwMode="auto">
            <a:xfrm>
              <a:off x="4282" y="2321"/>
              <a:ext cx="196" cy="196"/>
            </a:xfrm>
            <a:prstGeom prst="ellipse">
              <a:avLst/>
            </a:prstGeom>
            <a:gradFill rotWithShape="1">
              <a:gsLst>
                <a:gs pos="0">
                  <a:schemeClr val="bg1">
                    <a:gamma/>
                    <a:shade val="45490"/>
                    <a:invGamma/>
                  </a:schemeClr>
                </a:gs>
                <a:gs pos="100000">
                  <a:schemeClr val="bg1"/>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kumimoji="0" lang="zh-TW" altLang="en-US">
                <a:latin typeface="+mn-lt"/>
                <a:ea typeface="+mn-ea"/>
              </a:endParaRPr>
            </a:p>
          </p:txBody>
        </p:sp>
        <p:sp>
          <p:nvSpPr>
            <p:cNvPr id="22545" name="Line 1051">
              <a:extLst>
                <a:ext uri="{FF2B5EF4-FFF2-40B4-BE49-F238E27FC236}">
                  <a16:creationId xmlns:a16="http://schemas.microsoft.com/office/drawing/2014/main" id="{98265009-DF1C-4F25-9CE3-8514BC610BE3}"/>
                </a:ext>
              </a:extLst>
            </p:cNvPr>
            <p:cNvSpPr>
              <a:spLocks noChangeShapeType="1"/>
            </p:cNvSpPr>
            <p:nvPr/>
          </p:nvSpPr>
          <p:spPr bwMode="auto">
            <a:xfrm flipH="1" flipV="1">
              <a:off x="3726" y="1896"/>
              <a:ext cx="658" cy="525"/>
            </a:xfrm>
            <a:prstGeom prst="line">
              <a:avLst/>
            </a:prstGeom>
            <a:noFill/>
            <a:ln w="38100" cap="rnd">
              <a:solidFill>
                <a:srgbClr val="FFD20F"/>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6" name="Line 1052">
              <a:extLst>
                <a:ext uri="{FF2B5EF4-FFF2-40B4-BE49-F238E27FC236}">
                  <a16:creationId xmlns:a16="http://schemas.microsoft.com/office/drawing/2014/main" id="{14140F6B-8512-409C-BCCC-D9D826CE14D7}"/>
                </a:ext>
              </a:extLst>
            </p:cNvPr>
            <p:cNvSpPr>
              <a:spLocks noChangeShapeType="1"/>
            </p:cNvSpPr>
            <p:nvPr/>
          </p:nvSpPr>
          <p:spPr bwMode="auto">
            <a:xfrm flipV="1">
              <a:off x="3705" y="1254"/>
              <a:ext cx="153" cy="609"/>
            </a:xfrm>
            <a:prstGeom prst="line">
              <a:avLst/>
            </a:prstGeom>
            <a:noFill/>
            <a:ln w="38100" cap="rnd">
              <a:solidFill>
                <a:srgbClr val="FFD20F"/>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7" name="Line 1053">
              <a:extLst>
                <a:ext uri="{FF2B5EF4-FFF2-40B4-BE49-F238E27FC236}">
                  <a16:creationId xmlns:a16="http://schemas.microsoft.com/office/drawing/2014/main" id="{8748AEBC-5B48-4DEF-AD4F-B7AF6DF231BD}"/>
                </a:ext>
              </a:extLst>
            </p:cNvPr>
            <p:cNvSpPr>
              <a:spLocks noChangeShapeType="1"/>
            </p:cNvSpPr>
            <p:nvPr/>
          </p:nvSpPr>
          <p:spPr bwMode="auto">
            <a:xfrm flipV="1">
              <a:off x="3723" y="1278"/>
              <a:ext cx="1101" cy="597"/>
            </a:xfrm>
            <a:prstGeom prst="line">
              <a:avLst/>
            </a:prstGeom>
            <a:noFill/>
            <a:ln w="38100" cap="rnd">
              <a:solidFill>
                <a:srgbClr val="FFD20F"/>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8" name="Line 1054">
              <a:extLst>
                <a:ext uri="{FF2B5EF4-FFF2-40B4-BE49-F238E27FC236}">
                  <a16:creationId xmlns:a16="http://schemas.microsoft.com/office/drawing/2014/main" id="{5A16B16F-113F-4CB6-B445-4D69973CFF3F}"/>
                </a:ext>
              </a:extLst>
            </p:cNvPr>
            <p:cNvSpPr>
              <a:spLocks noChangeShapeType="1"/>
            </p:cNvSpPr>
            <p:nvPr/>
          </p:nvSpPr>
          <p:spPr bwMode="auto">
            <a:xfrm>
              <a:off x="3711" y="1893"/>
              <a:ext cx="1297" cy="144"/>
            </a:xfrm>
            <a:prstGeom prst="line">
              <a:avLst/>
            </a:prstGeom>
            <a:noFill/>
            <a:ln w="38100" cap="rnd">
              <a:solidFill>
                <a:srgbClr val="FFD20F"/>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9" name="Line 1055">
              <a:extLst>
                <a:ext uri="{FF2B5EF4-FFF2-40B4-BE49-F238E27FC236}">
                  <a16:creationId xmlns:a16="http://schemas.microsoft.com/office/drawing/2014/main" id="{AA815190-476D-4033-A16B-57682DDAA39D}"/>
                </a:ext>
              </a:extLst>
            </p:cNvPr>
            <p:cNvSpPr>
              <a:spLocks noChangeShapeType="1"/>
            </p:cNvSpPr>
            <p:nvPr/>
          </p:nvSpPr>
          <p:spPr bwMode="auto">
            <a:xfrm>
              <a:off x="3852" y="1249"/>
              <a:ext cx="499" cy="487"/>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0" name="Line 1056">
              <a:extLst>
                <a:ext uri="{FF2B5EF4-FFF2-40B4-BE49-F238E27FC236}">
                  <a16:creationId xmlns:a16="http://schemas.microsoft.com/office/drawing/2014/main" id="{54A5FF0F-FBEE-4503-ACDD-FE1C38531ED9}"/>
                </a:ext>
              </a:extLst>
            </p:cNvPr>
            <p:cNvSpPr>
              <a:spLocks noChangeShapeType="1"/>
            </p:cNvSpPr>
            <p:nvPr/>
          </p:nvSpPr>
          <p:spPr bwMode="auto">
            <a:xfrm>
              <a:off x="4366" y="1741"/>
              <a:ext cx="424" cy="602"/>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1" name="Line 1057">
              <a:extLst>
                <a:ext uri="{FF2B5EF4-FFF2-40B4-BE49-F238E27FC236}">
                  <a16:creationId xmlns:a16="http://schemas.microsoft.com/office/drawing/2014/main" id="{B1570387-8846-4B57-8210-CE182DDBD7AD}"/>
                </a:ext>
              </a:extLst>
            </p:cNvPr>
            <p:cNvSpPr>
              <a:spLocks noChangeShapeType="1"/>
            </p:cNvSpPr>
            <p:nvPr/>
          </p:nvSpPr>
          <p:spPr bwMode="auto">
            <a:xfrm>
              <a:off x="4368" y="1728"/>
              <a:ext cx="593" cy="294"/>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2" name="Line 1058">
              <a:extLst>
                <a:ext uri="{FF2B5EF4-FFF2-40B4-BE49-F238E27FC236}">
                  <a16:creationId xmlns:a16="http://schemas.microsoft.com/office/drawing/2014/main" id="{569FECC9-4AF7-4A8F-AF90-3A9821C687A4}"/>
                </a:ext>
              </a:extLst>
            </p:cNvPr>
            <p:cNvSpPr>
              <a:spLocks noChangeShapeType="1"/>
            </p:cNvSpPr>
            <p:nvPr/>
          </p:nvSpPr>
          <p:spPr bwMode="auto">
            <a:xfrm flipV="1">
              <a:off x="3722" y="1742"/>
              <a:ext cx="642" cy="132"/>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3" name="Line 1059">
              <a:extLst>
                <a:ext uri="{FF2B5EF4-FFF2-40B4-BE49-F238E27FC236}">
                  <a16:creationId xmlns:a16="http://schemas.microsoft.com/office/drawing/2014/main" id="{470180DD-3340-4BF4-AE15-C7286BC409C7}"/>
                </a:ext>
              </a:extLst>
            </p:cNvPr>
            <p:cNvSpPr>
              <a:spLocks noChangeShapeType="1"/>
            </p:cNvSpPr>
            <p:nvPr/>
          </p:nvSpPr>
          <p:spPr bwMode="auto">
            <a:xfrm flipV="1">
              <a:off x="4361" y="1607"/>
              <a:ext cx="880" cy="130"/>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4" name="Line 1060">
              <a:extLst>
                <a:ext uri="{FF2B5EF4-FFF2-40B4-BE49-F238E27FC236}">
                  <a16:creationId xmlns:a16="http://schemas.microsoft.com/office/drawing/2014/main" id="{D06A9113-FD1D-4C15-BAC7-52D1D245B0FF}"/>
                </a:ext>
              </a:extLst>
            </p:cNvPr>
            <p:cNvSpPr>
              <a:spLocks noChangeShapeType="1"/>
            </p:cNvSpPr>
            <p:nvPr/>
          </p:nvSpPr>
          <p:spPr bwMode="auto">
            <a:xfrm flipV="1">
              <a:off x="4362" y="1296"/>
              <a:ext cx="460" cy="448"/>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5" name="Line 1061">
              <a:extLst>
                <a:ext uri="{FF2B5EF4-FFF2-40B4-BE49-F238E27FC236}">
                  <a16:creationId xmlns:a16="http://schemas.microsoft.com/office/drawing/2014/main" id="{840E30DF-F9E6-4625-92E8-096420840CDE}"/>
                </a:ext>
              </a:extLst>
            </p:cNvPr>
            <p:cNvSpPr>
              <a:spLocks noChangeShapeType="1"/>
            </p:cNvSpPr>
            <p:nvPr/>
          </p:nvSpPr>
          <p:spPr bwMode="auto">
            <a:xfrm flipH="1" flipV="1">
              <a:off x="4364" y="1739"/>
              <a:ext cx="20" cy="682"/>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6" name="Line 1062">
              <a:extLst>
                <a:ext uri="{FF2B5EF4-FFF2-40B4-BE49-F238E27FC236}">
                  <a16:creationId xmlns:a16="http://schemas.microsoft.com/office/drawing/2014/main" id="{2463F815-017C-4AB5-B37B-BCF5FF0C35F1}"/>
                </a:ext>
              </a:extLst>
            </p:cNvPr>
            <p:cNvSpPr>
              <a:spLocks noChangeShapeType="1"/>
            </p:cNvSpPr>
            <p:nvPr/>
          </p:nvSpPr>
          <p:spPr bwMode="auto">
            <a:xfrm>
              <a:off x="4320" y="1104"/>
              <a:ext cx="54" cy="625"/>
            </a:xfrm>
            <a:prstGeom prst="line">
              <a:avLst/>
            </a:prstGeom>
            <a:noFill/>
            <a:ln w="38100" cap="rnd">
              <a:solidFill>
                <a:srgbClr val="4D4D4D"/>
              </a:solidFill>
              <a:prstDash val="sysDot"/>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7" name="Oval 1063">
              <a:extLst>
                <a:ext uri="{FF2B5EF4-FFF2-40B4-BE49-F238E27FC236}">
                  <a16:creationId xmlns:a16="http://schemas.microsoft.com/office/drawing/2014/main" id="{76AE12CC-B740-454F-9FC3-0CF0F0D745C1}"/>
                </a:ext>
              </a:extLst>
            </p:cNvPr>
            <p:cNvSpPr>
              <a:spLocks noChangeArrowheads="1"/>
            </p:cNvSpPr>
            <p:nvPr/>
          </p:nvSpPr>
          <p:spPr bwMode="auto">
            <a:xfrm>
              <a:off x="4705" y="2247"/>
              <a:ext cx="141" cy="141"/>
            </a:xfrm>
            <a:prstGeom prst="ellipse">
              <a:avLst/>
            </a:prstGeom>
            <a:solidFill>
              <a:srgbClr val="91C10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58" name="Oval 1064">
              <a:extLst>
                <a:ext uri="{FF2B5EF4-FFF2-40B4-BE49-F238E27FC236}">
                  <a16:creationId xmlns:a16="http://schemas.microsoft.com/office/drawing/2014/main" id="{1ED14C7C-7754-4831-A772-F4016BA83B27}"/>
                </a:ext>
              </a:extLst>
            </p:cNvPr>
            <p:cNvSpPr>
              <a:spLocks noChangeArrowheads="1"/>
            </p:cNvSpPr>
            <p:nvPr/>
          </p:nvSpPr>
          <p:spPr bwMode="auto">
            <a:xfrm>
              <a:off x="4296" y="1671"/>
              <a:ext cx="141" cy="141"/>
            </a:xfrm>
            <a:prstGeom prst="ellipse">
              <a:avLst/>
            </a:prstGeom>
            <a:solidFill>
              <a:srgbClr val="B480A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59" name="Oval 1065">
              <a:extLst>
                <a:ext uri="{FF2B5EF4-FFF2-40B4-BE49-F238E27FC236}">
                  <a16:creationId xmlns:a16="http://schemas.microsoft.com/office/drawing/2014/main" id="{F25DE325-D0A1-46A8-BBA4-9ECC1590E95E}"/>
                </a:ext>
              </a:extLst>
            </p:cNvPr>
            <p:cNvSpPr>
              <a:spLocks noChangeArrowheads="1"/>
            </p:cNvSpPr>
            <p:nvPr/>
          </p:nvSpPr>
          <p:spPr bwMode="auto">
            <a:xfrm>
              <a:off x="5159" y="1539"/>
              <a:ext cx="141" cy="141"/>
            </a:xfrm>
            <a:prstGeom prst="ellipse">
              <a:avLst/>
            </a:prstGeom>
            <a:solidFill>
              <a:srgbClr val="91C10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0" name="Oval 1066">
              <a:extLst>
                <a:ext uri="{FF2B5EF4-FFF2-40B4-BE49-F238E27FC236}">
                  <a16:creationId xmlns:a16="http://schemas.microsoft.com/office/drawing/2014/main" id="{A2F859CC-30BE-4C7A-9389-48D5599E75AD}"/>
                </a:ext>
              </a:extLst>
            </p:cNvPr>
            <p:cNvSpPr>
              <a:spLocks noChangeArrowheads="1"/>
            </p:cNvSpPr>
            <p:nvPr/>
          </p:nvSpPr>
          <p:spPr bwMode="auto">
            <a:xfrm>
              <a:off x="4933" y="1975"/>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1" name="Oval 1067">
              <a:extLst>
                <a:ext uri="{FF2B5EF4-FFF2-40B4-BE49-F238E27FC236}">
                  <a16:creationId xmlns:a16="http://schemas.microsoft.com/office/drawing/2014/main" id="{08E8CE65-BE83-4772-851C-6FAD85E38E56}"/>
                </a:ext>
              </a:extLst>
            </p:cNvPr>
            <p:cNvSpPr>
              <a:spLocks noChangeArrowheads="1"/>
            </p:cNvSpPr>
            <p:nvPr/>
          </p:nvSpPr>
          <p:spPr bwMode="auto">
            <a:xfrm>
              <a:off x="4309" y="2349"/>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2" name="Oval 1068">
              <a:extLst>
                <a:ext uri="{FF2B5EF4-FFF2-40B4-BE49-F238E27FC236}">
                  <a16:creationId xmlns:a16="http://schemas.microsoft.com/office/drawing/2014/main" id="{0B3FB434-47DA-4409-B88A-011AE1F5C56A}"/>
                </a:ext>
              </a:extLst>
            </p:cNvPr>
            <p:cNvSpPr>
              <a:spLocks noChangeArrowheads="1"/>
            </p:cNvSpPr>
            <p:nvPr/>
          </p:nvSpPr>
          <p:spPr bwMode="auto">
            <a:xfrm>
              <a:off x="4238" y="1036"/>
              <a:ext cx="141" cy="141"/>
            </a:xfrm>
            <a:prstGeom prst="ellipse">
              <a:avLst/>
            </a:prstGeom>
            <a:solidFill>
              <a:srgbClr val="91C10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3" name="Oval 1069">
              <a:extLst>
                <a:ext uri="{FF2B5EF4-FFF2-40B4-BE49-F238E27FC236}">
                  <a16:creationId xmlns:a16="http://schemas.microsoft.com/office/drawing/2014/main" id="{20AAE790-311F-42CA-BB4D-53921724CF47}"/>
                </a:ext>
              </a:extLst>
            </p:cNvPr>
            <p:cNvSpPr>
              <a:spLocks noChangeArrowheads="1"/>
            </p:cNvSpPr>
            <p:nvPr/>
          </p:nvSpPr>
          <p:spPr bwMode="auto">
            <a:xfrm>
              <a:off x="3633" y="1811"/>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4" name="Oval 1070">
              <a:extLst>
                <a:ext uri="{FF2B5EF4-FFF2-40B4-BE49-F238E27FC236}">
                  <a16:creationId xmlns:a16="http://schemas.microsoft.com/office/drawing/2014/main" id="{7500FCD3-F590-4DD7-8CF0-4C3D974EF386}"/>
                </a:ext>
              </a:extLst>
            </p:cNvPr>
            <p:cNvSpPr>
              <a:spLocks noChangeArrowheads="1"/>
            </p:cNvSpPr>
            <p:nvPr/>
          </p:nvSpPr>
          <p:spPr bwMode="auto">
            <a:xfrm>
              <a:off x="4757" y="1209"/>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sp>
          <p:nvSpPr>
            <p:cNvPr id="22565" name="Oval 1071">
              <a:extLst>
                <a:ext uri="{FF2B5EF4-FFF2-40B4-BE49-F238E27FC236}">
                  <a16:creationId xmlns:a16="http://schemas.microsoft.com/office/drawing/2014/main" id="{099054AB-B336-4276-94F4-BED4BFBF5D50}"/>
                </a:ext>
              </a:extLst>
            </p:cNvPr>
            <p:cNvSpPr>
              <a:spLocks noChangeArrowheads="1"/>
            </p:cNvSpPr>
            <p:nvPr/>
          </p:nvSpPr>
          <p:spPr bwMode="auto">
            <a:xfrm>
              <a:off x="3783" y="1177"/>
              <a:ext cx="141" cy="141"/>
            </a:xfrm>
            <a:prstGeom prst="ellipse">
              <a:avLst/>
            </a:prstGeom>
            <a:solidFill>
              <a:srgbClr val="FFD20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endParaRPr kumimoji="0" lang="zh-TW" altLang="en-US" sz="1800"/>
            </a:p>
          </p:txBody>
        </p:sp>
      </p:grpSp>
      <p:pic>
        <p:nvPicPr>
          <p:cNvPr id="22534" name="Picture 1072">
            <a:extLst>
              <a:ext uri="{FF2B5EF4-FFF2-40B4-BE49-F238E27FC236}">
                <a16:creationId xmlns:a16="http://schemas.microsoft.com/office/drawing/2014/main" id="{B7A37BBE-F03F-4322-B7DF-F8A8149262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4267200"/>
            <a:ext cx="3643313"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1073">
            <a:extLst>
              <a:ext uri="{FF2B5EF4-FFF2-40B4-BE49-F238E27FC236}">
                <a16:creationId xmlns:a16="http://schemas.microsoft.com/office/drawing/2014/main" id="{871767FE-8AB5-4036-8860-F2CCD6677C17}"/>
              </a:ext>
            </a:extLst>
          </p:cNvPr>
          <p:cNvSpPr>
            <a:spLocks noChangeArrowheads="1"/>
          </p:cNvSpPr>
          <p:nvPr/>
        </p:nvSpPr>
        <p:spPr bwMode="auto">
          <a:xfrm>
            <a:off x="914400" y="1143000"/>
            <a:ext cx="57753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lnSpc>
                <a:spcPct val="90000"/>
              </a:lnSpc>
              <a:buClrTx/>
              <a:buFontTx/>
              <a:buChar char="•"/>
            </a:pPr>
            <a:r>
              <a:rPr kumimoji="0" lang="zh-TW" altLang="en-US" sz="2000">
                <a:latin typeface="Verdana" panose="020B0604030504040204" pitchFamily="34" charset="0"/>
              </a:rPr>
              <a:t>65,536 </a:t>
            </a:r>
            <a:r>
              <a:rPr kumimoji="0" lang="en-US" altLang="zh-TW" sz="2000">
                <a:latin typeface="Verdana" panose="020B0604030504040204" pitchFamily="34" charset="0"/>
              </a:rPr>
              <a:t>network (client) nodes</a:t>
            </a:r>
          </a:p>
          <a:p>
            <a:pPr algn="l" eaLnBrk="1" hangingPunct="1">
              <a:lnSpc>
                <a:spcPct val="90000"/>
              </a:lnSpc>
              <a:buClrTx/>
              <a:buFontTx/>
              <a:buChar char="•"/>
            </a:pPr>
            <a:endParaRPr kumimoji="0" lang="en-US" altLang="zh-TW" sz="2000">
              <a:latin typeface="Verdana" panose="020B0604030504040204" pitchFamily="34" charset="0"/>
            </a:endParaRPr>
          </a:p>
          <a:p>
            <a:pPr algn="l" eaLnBrk="1" hangingPunct="1">
              <a:lnSpc>
                <a:spcPct val="90000"/>
              </a:lnSpc>
              <a:buClrTx/>
              <a:buFontTx/>
              <a:buChar char="•"/>
            </a:pPr>
            <a:r>
              <a:rPr kumimoji="0" lang="en-US" altLang="zh-TW" sz="2000">
                <a:latin typeface="Verdana" panose="020B0604030504040204" pitchFamily="34" charset="0"/>
              </a:rPr>
              <a:t>Optimized for timing-critical applications and power management</a:t>
            </a:r>
          </a:p>
          <a:p>
            <a:pPr lvl="1" algn="l" eaLnBrk="1" hangingPunct="1">
              <a:lnSpc>
                <a:spcPct val="90000"/>
              </a:lnSpc>
              <a:buClrTx/>
              <a:buFontTx/>
              <a:buChar char="–"/>
            </a:pPr>
            <a:r>
              <a:rPr kumimoji="0" lang="en-US" altLang="zh-TW" sz="2000">
                <a:latin typeface="Verdana" panose="020B0604030504040204" pitchFamily="34" charset="0"/>
              </a:rPr>
              <a:t>Time to Join Network: &lt;30ms</a:t>
            </a:r>
          </a:p>
          <a:p>
            <a:pPr lvl="1" algn="l" eaLnBrk="1" hangingPunct="1">
              <a:lnSpc>
                <a:spcPct val="90000"/>
              </a:lnSpc>
              <a:buClrTx/>
              <a:buFontTx/>
              <a:buChar char="–"/>
            </a:pPr>
            <a:r>
              <a:rPr kumimoji="0" lang="en-US" altLang="zh-TW" sz="2000">
                <a:latin typeface="Verdana" panose="020B0604030504040204" pitchFamily="34" charset="0"/>
              </a:rPr>
              <a:t>Sleeping to active:      &lt;15ms</a:t>
            </a:r>
          </a:p>
          <a:p>
            <a:pPr lvl="1" algn="l" eaLnBrk="1" hangingPunct="1">
              <a:lnSpc>
                <a:spcPct val="90000"/>
              </a:lnSpc>
              <a:buClrTx/>
              <a:buFontTx/>
              <a:buChar char="–"/>
            </a:pPr>
            <a:r>
              <a:rPr kumimoji="0" lang="en-US" altLang="zh-TW" sz="2000">
                <a:latin typeface="Verdana" panose="020B0604030504040204" pitchFamily="34" charset="0"/>
              </a:rPr>
              <a:t>Channel access time:  &lt;15ms</a:t>
            </a:r>
          </a:p>
          <a:p>
            <a:pPr lvl="1" algn="l" eaLnBrk="1" hangingPunct="1">
              <a:lnSpc>
                <a:spcPct val="90000"/>
              </a:lnSpc>
              <a:buClrTx/>
              <a:buFontTx/>
              <a:buChar char="–"/>
            </a:pPr>
            <a:endParaRPr kumimoji="0" lang="en-US" altLang="zh-TW" sz="2000">
              <a:latin typeface="Verdana" panose="020B0604030504040204" pitchFamily="34" charset="0"/>
            </a:endParaRPr>
          </a:p>
          <a:p>
            <a:pPr algn="l" eaLnBrk="1" hangingPunct="1">
              <a:lnSpc>
                <a:spcPct val="90000"/>
              </a:lnSpc>
              <a:buClrTx/>
              <a:buFontTx/>
              <a:buChar char="•"/>
            </a:pPr>
            <a:r>
              <a:rPr kumimoji="0" lang="en-US" altLang="zh-TW" sz="2000">
                <a:latin typeface="Verdana" panose="020B0604030504040204" pitchFamily="34" charset="0"/>
              </a:rPr>
              <a:t>Full Mesh Networking Support</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DD0F2C2-5935-4680-87A8-DC25E3CCE33D}"/>
              </a:ext>
            </a:extLst>
          </p:cNvPr>
          <p:cNvSpPr>
            <a:spLocks noGrp="1" noChangeArrowheads="1"/>
          </p:cNvSpPr>
          <p:nvPr>
            <p:ph type="title"/>
          </p:nvPr>
        </p:nvSpPr>
        <p:spPr>
          <a:xfrm>
            <a:off x="1143000" y="228600"/>
            <a:ext cx="7467600" cy="660400"/>
          </a:xfrm>
        </p:spPr>
        <p:txBody>
          <a:bodyPr/>
          <a:lstStyle/>
          <a:p>
            <a:pPr algn="ctr" eaLnBrk="1" hangingPunct="1"/>
            <a:r>
              <a:rPr lang="en-US" altLang="en-US" sz="2800">
                <a:latin typeface="Verdana" panose="020B0604030504040204" pitchFamily="34" charset="0"/>
                <a:ea typeface="新細明體" panose="02020500000000000000" pitchFamily="18" charset="-120"/>
              </a:rPr>
              <a:t>802.15.4 &amp; 2.4GHz </a:t>
            </a:r>
            <a:r>
              <a:rPr lang="en-US" altLang="zh-TW" sz="2800">
                <a:latin typeface="Verdana" panose="020B0604030504040204" pitchFamily="34" charset="0"/>
                <a:ea typeface="新細明體" panose="02020500000000000000" pitchFamily="18" charset="-120"/>
              </a:rPr>
              <a:t>頻</a:t>
            </a:r>
            <a:r>
              <a:rPr lang="zh-TW" altLang="en-US" sz="2800">
                <a:latin typeface="Verdana" panose="020B0604030504040204" pitchFamily="34" charset="0"/>
                <a:ea typeface="新細明體" panose="02020500000000000000" pitchFamily="18" charset="-120"/>
              </a:rPr>
              <a:t>段利用</a:t>
            </a:r>
            <a:endParaRPr lang="en-US" altLang="en-US" sz="2800">
              <a:latin typeface="Verdana" panose="020B0604030504040204" pitchFamily="34" charset="0"/>
              <a:ea typeface="新細明體" panose="02020500000000000000" pitchFamily="18" charset="-120"/>
            </a:endParaRPr>
          </a:p>
        </p:txBody>
      </p:sp>
      <p:grpSp>
        <p:nvGrpSpPr>
          <p:cNvPr id="23555" name="Group 3">
            <a:extLst>
              <a:ext uri="{FF2B5EF4-FFF2-40B4-BE49-F238E27FC236}">
                <a16:creationId xmlns:a16="http://schemas.microsoft.com/office/drawing/2014/main" id="{340C5659-1D7D-4DFA-A686-BB2078EEFAD7}"/>
              </a:ext>
            </a:extLst>
          </p:cNvPr>
          <p:cNvGrpSpPr>
            <a:grpSpLocks/>
          </p:cNvGrpSpPr>
          <p:nvPr/>
        </p:nvGrpSpPr>
        <p:grpSpPr bwMode="auto">
          <a:xfrm>
            <a:off x="1023938" y="1233488"/>
            <a:ext cx="7051675" cy="5232400"/>
            <a:chOff x="577" y="777"/>
            <a:chExt cx="4442" cy="3296"/>
          </a:xfrm>
        </p:grpSpPr>
        <p:sp>
          <p:nvSpPr>
            <p:cNvPr id="23559" name="Text Box 4">
              <a:extLst>
                <a:ext uri="{FF2B5EF4-FFF2-40B4-BE49-F238E27FC236}">
                  <a16:creationId xmlns:a16="http://schemas.microsoft.com/office/drawing/2014/main" id="{8059EB29-528A-4792-B447-8A830B0B5606}"/>
                </a:ext>
              </a:extLst>
            </p:cNvPr>
            <p:cNvSpPr txBox="1">
              <a:spLocks noChangeArrowheads="1"/>
            </p:cNvSpPr>
            <p:nvPr/>
          </p:nvSpPr>
          <p:spPr bwMode="auto">
            <a:xfrm>
              <a:off x="949" y="3663"/>
              <a:ext cx="8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802.15.4</a:t>
              </a:r>
              <a:endParaRPr kumimoji="0" lang="en-US" altLang="en-US" sz="1400" b="1" u="sng">
                <a:latin typeface="Arial" panose="020B0604020202020204" pitchFamily="34" charset="0"/>
              </a:endParaRPr>
            </a:p>
          </p:txBody>
        </p:sp>
        <p:sp>
          <p:nvSpPr>
            <p:cNvPr id="23560" name="Text Box 5">
              <a:extLst>
                <a:ext uri="{FF2B5EF4-FFF2-40B4-BE49-F238E27FC236}">
                  <a16:creationId xmlns:a16="http://schemas.microsoft.com/office/drawing/2014/main" id="{EE15F23F-9BD3-498D-A2AD-793FFEF7524C}"/>
                </a:ext>
              </a:extLst>
            </p:cNvPr>
            <p:cNvSpPr txBox="1">
              <a:spLocks noChangeArrowheads="1"/>
            </p:cNvSpPr>
            <p:nvPr/>
          </p:nvSpPr>
          <p:spPr bwMode="auto">
            <a:xfrm>
              <a:off x="4611" y="3900"/>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u="sng">
                  <a:solidFill>
                    <a:srgbClr val="3366FF"/>
                  </a:solidFill>
                  <a:latin typeface="Arial" panose="020B0604020202020204" pitchFamily="34" charset="0"/>
                </a:rPr>
                <a:t>2483.5</a:t>
              </a:r>
            </a:p>
          </p:txBody>
        </p:sp>
        <p:sp>
          <p:nvSpPr>
            <p:cNvPr id="23561" name="Text Box 6">
              <a:extLst>
                <a:ext uri="{FF2B5EF4-FFF2-40B4-BE49-F238E27FC236}">
                  <a16:creationId xmlns:a16="http://schemas.microsoft.com/office/drawing/2014/main" id="{952477CA-D7CE-44C0-901B-57E039D10352}"/>
                </a:ext>
              </a:extLst>
            </p:cNvPr>
            <p:cNvSpPr txBox="1">
              <a:spLocks noChangeArrowheads="1"/>
            </p:cNvSpPr>
            <p:nvPr/>
          </p:nvSpPr>
          <p:spPr bwMode="auto">
            <a:xfrm>
              <a:off x="1606" y="3900"/>
              <a:ext cx="3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u="sng">
                  <a:solidFill>
                    <a:srgbClr val="3366FF"/>
                  </a:solidFill>
                  <a:latin typeface="Arial" panose="020B0604020202020204" pitchFamily="34" charset="0"/>
                </a:rPr>
                <a:t>2400</a:t>
              </a:r>
              <a:endParaRPr kumimoji="0" lang="en-US" altLang="en-US" sz="1200" b="1" u="sng">
                <a:latin typeface="Arial" panose="020B0604020202020204" pitchFamily="34" charset="0"/>
              </a:endParaRPr>
            </a:p>
          </p:txBody>
        </p:sp>
        <p:grpSp>
          <p:nvGrpSpPr>
            <p:cNvPr id="23562" name="Group 7">
              <a:extLst>
                <a:ext uri="{FF2B5EF4-FFF2-40B4-BE49-F238E27FC236}">
                  <a16:creationId xmlns:a16="http://schemas.microsoft.com/office/drawing/2014/main" id="{D7E58C0C-8D6D-41FD-8892-52BCAC009217}"/>
                </a:ext>
              </a:extLst>
            </p:cNvPr>
            <p:cNvGrpSpPr>
              <a:grpSpLocks/>
            </p:cNvGrpSpPr>
            <p:nvPr/>
          </p:nvGrpSpPr>
          <p:grpSpPr bwMode="auto">
            <a:xfrm>
              <a:off x="1752" y="894"/>
              <a:ext cx="3040" cy="3019"/>
              <a:chOff x="1296" y="817"/>
              <a:chExt cx="3040" cy="3136"/>
            </a:xfrm>
          </p:grpSpPr>
          <p:sp>
            <p:nvSpPr>
              <p:cNvPr id="23647" name="Line 8">
                <a:extLst>
                  <a:ext uri="{FF2B5EF4-FFF2-40B4-BE49-F238E27FC236}">
                    <a16:creationId xmlns:a16="http://schemas.microsoft.com/office/drawing/2014/main" id="{9C568659-F71D-4C1A-8C60-BB721257E369}"/>
                  </a:ext>
                </a:extLst>
              </p:cNvPr>
              <p:cNvSpPr>
                <a:spLocks noChangeShapeType="1"/>
              </p:cNvSpPr>
              <p:nvPr/>
            </p:nvSpPr>
            <p:spPr bwMode="auto">
              <a:xfrm>
                <a:off x="1296" y="817"/>
                <a:ext cx="0" cy="3136"/>
              </a:xfrm>
              <a:prstGeom prst="line">
                <a:avLst/>
              </a:prstGeom>
              <a:noFill/>
              <a:ln w="1905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48" name="Line 9">
                <a:extLst>
                  <a:ext uri="{FF2B5EF4-FFF2-40B4-BE49-F238E27FC236}">
                    <a16:creationId xmlns:a16="http://schemas.microsoft.com/office/drawing/2014/main" id="{7B12DB8A-04E5-4A64-8701-FE0196E513E3}"/>
                  </a:ext>
                </a:extLst>
              </p:cNvPr>
              <p:cNvSpPr>
                <a:spLocks noChangeShapeType="1"/>
              </p:cNvSpPr>
              <p:nvPr/>
            </p:nvSpPr>
            <p:spPr bwMode="auto">
              <a:xfrm>
                <a:off x="4336" y="817"/>
                <a:ext cx="0" cy="3136"/>
              </a:xfrm>
              <a:prstGeom prst="line">
                <a:avLst/>
              </a:prstGeom>
              <a:noFill/>
              <a:ln w="1905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563" name="Text Box 10">
              <a:extLst>
                <a:ext uri="{FF2B5EF4-FFF2-40B4-BE49-F238E27FC236}">
                  <a16:creationId xmlns:a16="http://schemas.microsoft.com/office/drawing/2014/main" id="{B284BD57-D49D-4A76-A1EF-C20866632E1B}"/>
                </a:ext>
              </a:extLst>
            </p:cNvPr>
            <p:cNvSpPr txBox="1">
              <a:spLocks noChangeArrowheads="1"/>
            </p:cNvSpPr>
            <p:nvPr/>
          </p:nvSpPr>
          <p:spPr bwMode="auto">
            <a:xfrm>
              <a:off x="844" y="1784"/>
              <a:ext cx="9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802.11b Europe</a:t>
              </a:r>
              <a:endParaRPr kumimoji="0" lang="en-US" altLang="en-US" sz="1400" b="1" u="sng">
                <a:solidFill>
                  <a:srgbClr val="003300"/>
                </a:solidFill>
                <a:latin typeface="Arial" panose="020B0604020202020204" pitchFamily="34" charset="0"/>
              </a:endParaRPr>
            </a:p>
          </p:txBody>
        </p:sp>
        <p:sp>
          <p:nvSpPr>
            <p:cNvPr id="23564" name="AutoShape 11">
              <a:extLst>
                <a:ext uri="{FF2B5EF4-FFF2-40B4-BE49-F238E27FC236}">
                  <a16:creationId xmlns:a16="http://schemas.microsoft.com/office/drawing/2014/main" id="{51A4791B-1E0C-4A29-BBA3-F730995FEC54}"/>
                </a:ext>
              </a:extLst>
            </p:cNvPr>
            <p:cNvSpPr>
              <a:spLocks noChangeArrowheads="1"/>
            </p:cNvSpPr>
            <p:nvPr/>
          </p:nvSpPr>
          <p:spPr bwMode="auto">
            <a:xfrm flipV="1">
              <a:off x="1785" y="1681"/>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a:t>
              </a:r>
            </a:p>
          </p:txBody>
        </p:sp>
        <p:sp>
          <p:nvSpPr>
            <p:cNvPr id="23565" name="AutoShape 12">
              <a:extLst>
                <a:ext uri="{FF2B5EF4-FFF2-40B4-BE49-F238E27FC236}">
                  <a16:creationId xmlns:a16="http://schemas.microsoft.com/office/drawing/2014/main" id="{1A02AC6A-D3F8-4B7D-93AB-A4AF1883E21F}"/>
                </a:ext>
              </a:extLst>
            </p:cNvPr>
            <p:cNvSpPr>
              <a:spLocks noChangeArrowheads="1"/>
            </p:cNvSpPr>
            <p:nvPr/>
          </p:nvSpPr>
          <p:spPr bwMode="auto">
            <a:xfrm flipV="1">
              <a:off x="2881" y="1681"/>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7</a:t>
              </a:r>
            </a:p>
          </p:txBody>
        </p:sp>
        <p:sp>
          <p:nvSpPr>
            <p:cNvPr id="23566" name="AutoShape 13">
              <a:extLst>
                <a:ext uri="{FF2B5EF4-FFF2-40B4-BE49-F238E27FC236}">
                  <a16:creationId xmlns:a16="http://schemas.microsoft.com/office/drawing/2014/main" id="{03B512B2-3D40-4FFB-A5F1-F12C899B271A}"/>
                </a:ext>
              </a:extLst>
            </p:cNvPr>
            <p:cNvSpPr>
              <a:spLocks noChangeArrowheads="1"/>
            </p:cNvSpPr>
            <p:nvPr/>
          </p:nvSpPr>
          <p:spPr bwMode="auto">
            <a:xfrm flipV="1">
              <a:off x="4008" y="1681"/>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13</a:t>
              </a:r>
            </a:p>
          </p:txBody>
        </p:sp>
        <p:sp>
          <p:nvSpPr>
            <p:cNvPr id="23567" name="Line 14">
              <a:extLst>
                <a:ext uri="{FF2B5EF4-FFF2-40B4-BE49-F238E27FC236}">
                  <a16:creationId xmlns:a16="http://schemas.microsoft.com/office/drawing/2014/main" id="{2117C29D-AD00-4F52-9D96-6177A8E75CD1}"/>
                </a:ext>
              </a:extLst>
            </p:cNvPr>
            <p:cNvSpPr>
              <a:spLocks noChangeShapeType="1"/>
            </p:cNvSpPr>
            <p:nvPr/>
          </p:nvSpPr>
          <p:spPr bwMode="auto">
            <a:xfrm>
              <a:off x="1746" y="1924"/>
              <a:ext cx="304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568" name="Text Box 15">
              <a:extLst>
                <a:ext uri="{FF2B5EF4-FFF2-40B4-BE49-F238E27FC236}">
                  <a16:creationId xmlns:a16="http://schemas.microsoft.com/office/drawing/2014/main" id="{6290BE34-3DBD-4600-8C22-F680D90B88EC}"/>
                </a:ext>
              </a:extLst>
            </p:cNvPr>
            <p:cNvSpPr txBox="1">
              <a:spLocks noChangeArrowheads="1"/>
            </p:cNvSpPr>
            <p:nvPr/>
          </p:nvSpPr>
          <p:spPr bwMode="auto">
            <a:xfrm>
              <a:off x="2005" y="191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2412</a:t>
              </a:r>
              <a:endParaRPr kumimoji="0" lang="en-US" altLang="en-US" sz="1200"/>
            </a:p>
          </p:txBody>
        </p:sp>
        <p:sp>
          <p:nvSpPr>
            <p:cNvPr id="23569" name="Text Box 16">
              <a:extLst>
                <a:ext uri="{FF2B5EF4-FFF2-40B4-BE49-F238E27FC236}">
                  <a16:creationId xmlns:a16="http://schemas.microsoft.com/office/drawing/2014/main" id="{F964AAA8-463C-4C69-8E93-5D2E15C21490}"/>
                </a:ext>
              </a:extLst>
            </p:cNvPr>
            <p:cNvSpPr txBox="1">
              <a:spLocks noChangeArrowheads="1"/>
            </p:cNvSpPr>
            <p:nvPr/>
          </p:nvSpPr>
          <p:spPr bwMode="auto">
            <a:xfrm>
              <a:off x="3102" y="191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2442</a:t>
              </a:r>
              <a:endParaRPr kumimoji="0" lang="en-US" altLang="en-US" sz="1200"/>
            </a:p>
          </p:txBody>
        </p:sp>
        <p:sp>
          <p:nvSpPr>
            <p:cNvPr id="23570" name="Text Box 17">
              <a:extLst>
                <a:ext uri="{FF2B5EF4-FFF2-40B4-BE49-F238E27FC236}">
                  <a16:creationId xmlns:a16="http://schemas.microsoft.com/office/drawing/2014/main" id="{A271000A-F625-4C7D-8DC6-5A9529826148}"/>
                </a:ext>
              </a:extLst>
            </p:cNvPr>
            <p:cNvSpPr txBox="1">
              <a:spLocks noChangeArrowheads="1"/>
            </p:cNvSpPr>
            <p:nvPr/>
          </p:nvSpPr>
          <p:spPr bwMode="auto">
            <a:xfrm>
              <a:off x="4249" y="191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2472</a:t>
              </a:r>
              <a:endParaRPr kumimoji="0" lang="en-US" altLang="en-US" sz="1200" b="1" u="sng"/>
            </a:p>
          </p:txBody>
        </p:sp>
        <p:sp>
          <p:nvSpPr>
            <p:cNvPr id="23571" name="Text Box 18">
              <a:extLst>
                <a:ext uri="{FF2B5EF4-FFF2-40B4-BE49-F238E27FC236}">
                  <a16:creationId xmlns:a16="http://schemas.microsoft.com/office/drawing/2014/main" id="{00351F8D-8853-428B-A641-AA15DCE3A56B}"/>
                </a:ext>
              </a:extLst>
            </p:cNvPr>
            <p:cNvSpPr txBox="1">
              <a:spLocks noChangeArrowheads="1"/>
            </p:cNvSpPr>
            <p:nvPr/>
          </p:nvSpPr>
          <p:spPr bwMode="auto">
            <a:xfrm>
              <a:off x="678" y="1129"/>
              <a:ext cx="11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802.11b N.America</a:t>
              </a:r>
              <a:endParaRPr kumimoji="0" lang="en-US" altLang="en-US" sz="1400" b="1" u="sng">
                <a:latin typeface="Arial" panose="020B0604020202020204" pitchFamily="34" charset="0"/>
              </a:endParaRPr>
            </a:p>
          </p:txBody>
        </p:sp>
        <p:sp>
          <p:nvSpPr>
            <p:cNvPr id="23572" name="AutoShape 19">
              <a:extLst>
                <a:ext uri="{FF2B5EF4-FFF2-40B4-BE49-F238E27FC236}">
                  <a16:creationId xmlns:a16="http://schemas.microsoft.com/office/drawing/2014/main" id="{75A7C86E-B6CD-4C44-A380-D01ACBFD0617}"/>
                </a:ext>
              </a:extLst>
            </p:cNvPr>
            <p:cNvSpPr>
              <a:spLocks noChangeArrowheads="1"/>
            </p:cNvSpPr>
            <p:nvPr/>
          </p:nvSpPr>
          <p:spPr bwMode="auto">
            <a:xfrm flipV="1">
              <a:off x="1785" y="1024"/>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a:t>
              </a:r>
            </a:p>
          </p:txBody>
        </p:sp>
        <p:sp>
          <p:nvSpPr>
            <p:cNvPr id="23573" name="AutoShape 20">
              <a:extLst>
                <a:ext uri="{FF2B5EF4-FFF2-40B4-BE49-F238E27FC236}">
                  <a16:creationId xmlns:a16="http://schemas.microsoft.com/office/drawing/2014/main" id="{93778CB3-FD8D-4E64-8C34-C941FEAA796A}"/>
                </a:ext>
              </a:extLst>
            </p:cNvPr>
            <p:cNvSpPr>
              <a:spLocks noChangeArrowheads="1"/>
            </p:cNvSpPr>
            <p:nvPr/>
          </p:nvSpPr>
          <p:spPr bwMode="auto">
            <a:xfrm flipV="1">
              <a:off x="2706" y="1024"/>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6</a:t>
              </a:r>
            </a:p>
          </p:txBody>
        </p:sp>
        <p:sp>
          <p:nvSpPr>
            <p:cNvPr id="23574" name="AutoShape 21">
              <a:extLst>
                <a:ext uri="{FF2B5EF4-FFF2-40B4-BE49-F238E27FC236}">
                  <a16:creationId xmlns:a16="http://schemas.microsoft.com/office/drawing/2014/main" id="{028CB561-0429-40D5-824D-8205D51F71D5}"/>
                </a:ext>
              </a:extLst>
            </p:cNvPr>
            <p:cNvSpPr>
              <a:spLocks noChangeArrowheads="1"/>
            </p:cNvSpPr>
            <p:nvPr/>
          </p:nvSpPr>
          <p:spPr bwMode="auto">
            <a:xfrm flipV="1">
              <a:off x="3630" y="1024"/>
              <a:ext cx="757" cy="243"/>
            </a:xfrm>
            <a:custGeom>
              <a:avLst/>
              <a:gdLst>
                <a:gd name="T0" fmla="*/ 25 w 21600"/>
                <a:gd name="T1" fmla="*/ 1 h 21600"/>
                <a:gd name="T2" fmla="*/ 13 w 21600"/>
                <a:gd name="T3" fmla="*/ 3 h 21600"/>
                <a:gd name="T4" fmla="*/ 1 w 21600"/>
                <a:gd name="T5" fmla="*/ 1 h 21600"/>
                <a:gd name="T6" fmla="*/ 13 w 21600"/>
                <a:gd name="T7" fmla="*/ 0 h 21600"/>
                <a:gd name="T8" fmla="*/ 0 60000 65536"/>
                <a:gd name="T9" fmla="*/ 0 60000 65536"/>
                <a:gd name="T10" fmla="*/ 0 60000 65536"/>
                <a:gd name="T11" fmla="*/ 0 60000 65536"/>
                <a:gd name="T12" fmla="*/ 2910 w 21600"/>
                <a:gd name="T13" fmla="*/ 2933 h 21600"/>
                <a:gd name="T14" fmla="*/ 18690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11</a:t>
              </a:r>
            </a:p>
          </p:txBody>
        </p:sp>
        <p:sp>
          <p:nvSpPr>
            <p:cNvPr id="23575" name="Text Box 22">
              <a:extLst>
                <a:ext uri="{FF2B5EF4-FFF2-40B4-BE49-F238E27FC236}">
                  <a16:creationId xmlns:a16="http://schemas.microsoft.com/office/drawing/2014/main" id="{184FA983-57EF-449E-8674-8B0BFCB2C82C}"/>
                </a:ext>
              </a:extLst>
            </p:cNvPr>
            <p:cNvSpPr txBox="1">
              <a:spLocks noChangeArrowheads="1"/>
            </p:cNvSpPr>
            <p:nvPr/>
          </p:nvSpPr>
          <p:spPr bwMode="auto">
            <a:xfrm>
              <a:off x="2012" y="126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2412</a:t>
              </a:r>
              <a:endParaRPr kumimoji="0" lang="en-US" altLang="en-US" sz="1200" b="1" u="sng">
                <a:solidFill>
                  <a:srgbClr val="800080"/>
                </a:solidFill>
              </a:endParaRPr>
            </a:p>
          </p:txBody>
        </p:sp>
        <p:sp>
          <p:nvSpPr>
            <p:cNvPr id="23576" name="Text Box 23">
              <a:extLst>
                <a:ext uri="{FF2B5EF4-FFF2-40B4-BE49-F238E27FC236}">
                  <a16:creationId xmlns:a16="http://schemas.microsoft.com/office/drawing/2014/main" id="{4AF16E29-88C4-4C14-A46E-DE2C4A89A818}"/>
                </a:ext>
              </a:extLst>
            </p:cNvPr>
            <p:cNvSpPr txBox="1">
              <a:spLocks noChangeArrowheads="1"/>
            </p:cNvSpPr>
            <p:nvPr/>
          </p:nvSpPr>
          <p:spPr bwMode="auto">
            <a:xfrm>
              <a:off x="2898" y="126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2437</a:t>
              </a:r>
              <a:endParaRPr kumimoji="0" lang="en-US" altLang="en-US" sz="1200"/>
            </a:p>
          </p:txBody>
        </p:sp>
        <p:sp>
          <p:nvSpPr>
            <p:cNvPr id="23577" name="Text Box 24">
              <a:extLst>
                <a:ext uri="{FF2B5EF4-FFF2-40B4-BE49-F238E27FC236}">
                  <a16:creationId xmlns:a16="http://schemas.microsoft.com/office/drawing/2014/main" id="{F75846AD-7C19-4557-979A-02CBC8D5166F}"/>
                </a:ext>
              </a:extLst>
            </p:cNvPr>
            <p:cNvSpPr txBox="1">
              <a:spLocks noChangeArrowheads="1"/>
            </p:cNvSpPr>
            <p:nvPr/>
          </p:nvSpPr>
          <p:spPr bwMode="auto">
            <a:xfrm>
              <a:off x="3888" y="1260"/>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2462</a:t>
              </a:r>
              <a:endParaRPr kumimoji="0" lang="en-US" altLang="en-US" sz="1200"/>
            </a:p>
          </p:txBody>
        </p:sp>
        <p:sp>
          <p:nvSpPr>
            <p:cNvPr id="23578" name="Line 25">
              <a:extLst>
                <a:ext uri="{FF2B5EF4-FFF2-40B4-BE49-F238E27FC236}">
                  <a16:creationId xmlns:a16="http://schemas.microsoft.com/office/drawing/2014/main" id="{2E4B9A9A-4798-4487-AB0B-B7CB54047E98}"/>
                </a:ext>
              </a:extLst>
            </p:cNvPr>
            <p:cNvSpPr>
              <a:spLocks noChangeShapeType="1"/>
            </p:cNvSpPr>
            <p:nvPr/>
          </p:nvSpPr>
          <p:spPr bwMode="auto">
            <a:xfrm>
              <a:off x="1752" y="1267"/>
              <a:ext cx="304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nvGrpSpPr>
            <p:cNvPr id="23579" name="Group 26">
              <a:extLst>
                <a:ext uri="{FF2B5EF4-FFF2-40B4-BE49-F238E27FC236}">
                  <a16:creationId xmlns:a16="http://schemas.microsoft.com/office/drawing/2014/main" id="{EA72BFCC-F9FD-408C-8F99-CC3AAFF92C63}"/>
                </a:ext>
              </a:extLst>
            </p:cNvPr>
            <p:cNvGrpSpPr>
              <a:grpSpLocks/>
            </p:cNvGrpSpPr>
            <p:nvPr/>
          </p:nvGrpSpPr>
          <p:grpSpPr bwMode="auto">
            <a:xfrm>
              <a:off x="2706" y="777"/>
              <a:ext cx="764" cy="494"/>
              <a:chOff x="2706" y="777"/>
              <a:chExt cx="764" cy="494"/>
            </a:xfrm>
          </p:grpSpPr>
          <p:sp>
            <p:nvSpPr>
              <p:cNvPr id="23642" name="Text Box 27">
                <a:extLst>
                  <a:ext uri="{FF2B5EF4-FFF2-40B4-BE49-F238E27FC236}">
                    <a16:creationId xmlns:a16="http://schemas.microsoft.com/office/drawing/2014/main" id="{DE4F9CDC-4729-484A-9027-5F27F205AE40}"/>
                  </a:ext>
                </a:extLst>
              </p:cNvPr>
              <p:cNvSpPr txBox="1">
                <a:spLocks noChangeArrowheads="1"/>
              </p:cNvSpPr>
              <p:nvPr/>
            </p:nvSpPr>
            <p:spPr bwMode="auto">
              <a:xfrm>
                <a:off x="2866" y="777"/>
                <a:ext cx="44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a:solidFill>
                      <a:srgbClr val="339933"/>
                    </a:solidFill>
                    <a:latin typeface="Arial" panose="020B0604020202020204" pitchFamily="34" charset="0"/>
                  </a:rPr>
                  <a:t>22 MHz</a:t>
                </a:r>
                <a:endParaRPr kumimoji="0" lang="en-US" altLang="en-US" sz="1200" b="1" u="sng">
                  <a:latin typeface="Arial" panose="020B0604020202020204" pitchFamily="34" charset="0"/>
                </a:endParaRPr>
              </a:p>
            </p:txBody>
          </p:sp>
          <p:grpSp>
            <p:nvGrpSpPr>
              <p:cNvPr id="23643" name="Group 28">
                <a:extLst>
                  <a:ext uri="{FF2B5EF4-FFF2-40B4-BE49-F238E27FC236}">
                    <a16:creationId xmlns:a16="http://schemas.microsoft.com/office/drawing/2014/main" id="{9CA48DA2-F4B7-4F3A-BF34-C92E1B447BD7}"/>
                  </a:ext>
                </a:extLst>
              </p:cNvPr>
              <p:cNvGrpSpPr>
                <a:grpSpLocks/>
              </p:cNvGrpSpPr>
              <p:nvPr/>
            </p:nvGrpSpPr>
            <p:grpSpPr bwMode="auto">
              <a:xfrm>
                <a:off x="2706" y="894"/>
                <a:ext cx="764" cy="377"/>
                <a:chOff x="2426" y="1757"/>
                <a:chExt cx="764" cy="575"/>
              </a:xfrm>
            </p:grpSpPr>
            <p:sp>
              <p:nvSpPr>
                <p:cNvPr id="23645" name="Line 29">
                  <a:extLst>
                    <a:ext uri="{FF2B5EF4-FFF2-40B4-BE49-F238E27FC236}">
                      <a16:creationId xmlns:a16="http://schemas.microsoft.com/office/drawing/2014/main" id="{1F97C840-3C6F-4125-A89E-2E7E4F97E8A0}"/>
                    </a:ext>
                  </a:extLst>
                </p:cNvPr>
                <p:cNvSpPr>
                  <a:spLocks noChangeShapeType="1"/>
                </p:cNvSpPr>
                <p:nvPr/>
              </p:nvSpPr>
              <p:spPr bwMode="auto">
                <a:xfrm>
                  <a:off x="2426"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46" name="Line 30">
                  <a:extLst>
                    <a:ext uri="{FF2B5EF4-FFF2-40B4-BE49-F238E27FC236}">
                      <a16:creationId xmlns:a16="http://schemas.microsoft.com/office/drawing/2014/main" id="{38B38891-902F-470E-B00E-732E7729F8B9}"/>
                    </a:ext>
                  </a:extLst>
                </p:cNvPr>
                <p:cNvSpPr>
                  <a:spLocks noChangeShapeType="1"/>
                </p:cNvSpPr>
                <p:nvPr/>
              </p:nvSpPr>
              <p:spPr bwMode="auto">
                <a:xfrm>
                  <a:off x="3190"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644" name="Line 31">
                <a:extLst>
                  <a:ext uri="{FF2B5EF4-FFF2-40B4-BE49-F238E27FC236}">
                    <a16:creationId xmlns:a16="http://schemas.microsoft.com/office/drawing/2014/main" id="{33E06FFB-6D11-463F-8D76-6147722CA824}"/>
                  </a:ext>
                </a:extLst>
              </p:cNvPr>
              <p:cNvSpPr>
                <a:spLocks noChangeShapeType="1"/>
              </p:cNvSpPr>
              <p:nvPr/>
            </p:nvSpPr>
            <p:spPr bwMode="auto">
              <a:xfrm>
                <a:off x="2710" y="950"/>
                <a:ext cx="757" cy="0"/>
              </a:xfrm>
              <a:prstGeom prst="line">
                <a:avLst/>
              </a:prstGeom>
              <a:noFill/>
              <a:ln w="12700">
                <a:solidFill>
                  <a:srgbClr val="339933"/>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grpSp>
          <p:nvGrpSpPr>
            <p:cNvPr id="23580" name="Group 32">
              <a:extLst>
                <a:ext uri="{FF2B5EF4-FFF2-40B4-BE49-F238E27FC236}">
                  <a16:creationId xmlns:a16="http://schemas.microsoft.com/office/drawing/2014/main" id="{F9230107-FC72-4C18-9E83-07DAC0702ECF}"/>
                </a:ext>
              </a:extLst>
            </p:cNvPr>
            <p:cNvGrpSpPr>
              <a:grpSpLocks/>
            </p:cNvGrpSpPr>
            <p:nvPr/>
          </p:nvGrpSpPr>
          <p:grpSpPr bwMode="auto">
            <a:xfrm>
              <a:off x="1818" y="3565"/>
              <a:ext cx="2932" cy="243"/>
              <a:chOff x="1818" y="3565"/>
              <a:chExt cx="2932" cy="243"/>
            </a:xfrm>
          </p:grpSpPr>
          <p:sp>
            <p:nvSpPr>
              <p:cNvPr id="23626" name="AutoShape 33">
                <a:extLst>
                  <a:ext uri="{FF2B5EF4-FFF2-40B4-BE49-F238E27FC236}">
                    <a16:creationId xmlns:a16="http://schemas.microsoft.com/office/drawing/2014/main" id="{C4DF89BE-426C-4F44-B9EC-226C85859A3B}"/>
                  </a:ext>
                </a:extLst>
              </p:cNvPr>
              <p:cNvSpPr>
                <a:spLocks noChangeArrowheads="1"/>
              </p:cNvSpPr>
              <p:nvPr/>
            </p:nvSpPr>
            <p:spPr bwMode="auto">
              <a:xfrm flipV="1">
                <a:off x="1818"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11</a:t>
                </a:r>
                <a:endParaRPr kumimoji="0" lang="en-US" altLang="en-US" sz="1000" b="1" u="sng">
                  <a:latin typeface="Arial" panose="020B0604020202020204" pitchFamily="34" charset="0"/>
                </a:endParaRPr>
              </a:p>
            </p:txBody>
          </p:sp>
          <p:sp>
            <p:nvSpPr>
              <p:cNvPr id="23627" name="AutoShape 34">
                <a:extLst>
                  <a:ext uri="{FF2B5EF4-FFF2-40B4-BE49-F238E27FC236}">
                    <a16:creationId xmlns:a16="http://schemas.microsoft.com/office/drawing/2014/main" id="{C81EF134-03E1-4ABE-A5BC-CF784D50A04F}"/>
                  </a:ext>
                </a:extLst>
              </p:cNvPr>
              <p:cNvSpPr>
                <a:spLocks noChangeArrowheads="1"/>
              </p:cNvSpPr>
              <p:nvPr/>
            </p:nvSpPr>
            <p:spPr bwMode="auto">
              <a:xfrm flipV="1">
                <a:off x="2005"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12</a:t>
                </a:r>
                <a:endParaRPr kumimoji="0" lang="en-US" altLang="en-US" sz="1000" b="1" u="sng">
                  <a:latin typeface="Arial" panose="020B0604020202020204" pitchFamily="34" charset="0"/>
                </a:endParaRPr>
              </a:p>
            </p:txBody>
          </p:sp>
          <p:sp>
            <p:nvSpPr>
              <p:cNvPr id="23628" name="AutoShape 35">
                <a:extLst>
                  <a:ext uri="{FF2B5EF4-FFF2-40B4-BE49-F238E27FC236}">
                    <a16:creationId xmlns:a16="http://schemas.microsoft.com/office/drawing/2014/main" id="{B9B2143B-7DC9-4E60-A6FA-740FFECBD495}"/>
                  </a:ext>
                </a:extLst>
              </p:cNvPr>
              <p:cNvSpPr>
                <a:spLocks noChangeArrowheads="1"/>
              </p:cNvSpPr>
              <p:nvPr/>
            </p:nvSpPr>
            <p:spPr bwMode="auto">
              <a:xfrm flipV="1">
                <a:off x="2192"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13</a:t>
                </a:r>
                <a:endParaRPr kumimoji="0" lang="en-US" altLang="en-US" sz="1000" b="1" u="sng">
                  <a:latin typeface="Arial" panose="020B0604020202020204" pitchFamily="34" charset="0"/>
                </a:endParaRPr>
              </a:p>
            </p:txBody>
          </p:sp>
          <p:sp>
            <p:nvSpPr>
              <p:cNvPr id="23629" name="AutoShape 36">
                <a:extLst>
                  <a:ext uri="{FF2B5EF4-FFF2-40B4-BE49-F238E27FC236}">
                    <a16:creationId xmlns:a16="http://schemas.microsoft.com/office/drawing/2014/main" id="{7ED8A8FB-2AA4-4F26-AE8A-66C370FAFAA0}"/>
                  </a:ext>
                </a:extLst>
              </p:cNvPr>
              <p:cNvSpPr>
                <a:spLocks noChangeArrowheads="1"/>
              </p:cNvSpPr>
              <p:nvPr/>
            </p:nvSpPr>
            <p:spPr bwMode="auto">
              <a:xfrm flipV="1">
                <a:off x="2380"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14</a:t>
                </a:r>
                <a:endParaRPr kumimoji="0" lang="en-US" altLang="en-US" sz="1000" b="1" u="sng">
                  <a:latin typeface="Arial" panose="020B0604020202020204" pitchFamily="34" charset="0"/>
                </a:endParaRPr>
              </a:p>
            </p:txBody>
          </p:sp>
          <p:sp>
            <p:nvSpPr>
              <p:cNvPr id="23630" name="AutoShape 37">
                <a:extLst>
                  <a:ext uri="{FF2B5EF4-FFF2-40B4-BE49-F238E27FC236}">
                    <a16:creationId xmlns:a16="http://schemas.microsoft.com/office/drawing/2014/main" id="{C5023F1A-3377-45E4-996E-EC80BC059095}"/>
                  </a:ext>
                </a:extLst>
              </p:cNvPr>
              <p:cNvSpPr>
                <a:spLocks noChangeArrowheads="1"/>
              </p:cNvSpPr>
              <p:nvPr/>
            </p:nvSpPr>
            <p:spPr bwMode="auto">
              <a:xfrm flipV="1">
                <a:off x="2567"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15</a:t>
                </a:r>
                <a:endParaRPr kumimoji="0" lang="en-US" altLang="en-US" sz="1000" b="1" u="sng">
                  <a:latin typeface="Arial" panose="020B0604020202020204" pitchFamily="34" charset="0"/>
                </a:endParaRPr>
              </a:p>
            </p:txBody>
          </p:sp>
          <p:sp>
            <p:nvSpPr>
              <p:cNvPr id="23631" name="AutoShape 38">
                <a:extLst>
                  <a:ext uri="{FF2B5EF4-FFF2-40B4-BE49-F238E27FC236}">
                    <a16:creationId xmlns:a16="http://schemas.microsoft.com/office/drawing/2014/main" id="{E02DE97E-79AF-4451-8993-06A50D2CDCBC}"/>
                  </a:ext>
                </a:extLst>
              </p:cNvPr>
              <p:cNvSpPr>
                <a:spLocks noChangeArrowheads="1"/>
              </p:cNvSpPr>
              <p:nvPr/>
            </p:nvSpPr>
            <p:spPr bwMode="auto">
              <a:xfrm flipV="1">
                <a:off x="2755"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16</a:t>
                </a:r>
                <a:endParaRPr kumimoji="0" lang="en-US" altLang="en-US" sz="1000" b="1" u="sng">
                  <a:latin typeface="Arial" panose="020B0604020202020204" pitchFamily="34" charset="0"/>
                </a:endParaRPr>
              </a:p>
            </p:txBody>
          </p:sp>
          <p:sp>
            <p:nvSpPr>
              <p:cNvPr id="23632" name="AutoShape 39">
                <a:extLst>
                  <a:ext uri="{FF2B5EF4-FFF2-40B4-BE49-F238E27FC236}">
                    <a16:creationId xmlns:a16="http://schemas.microsoft.com/office/drawing/2014/main" id="{268F4360-BA4B-4065-B987-0D535A59059C}"/>
                  </a:ext>
                </a:extLst>
              </p:cNvPr>
              <p:cNvSpPr>
                <a:spLocks noChangeArrowheads="1"/>
              </p:cNvSpPr>
              <p:nvPr/>
            </p:nvSpPr>
            <p:spPr bwMode="auto">
              <a:xfrm flipV="1">
                <a:off x="2942"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17</a:t>
                </a:r>
                <a:endParaRPr kumimoji="0" lang="en-US" altLang="en-US" sz="1000" b="1" u="sng">
                  <a:latin typeface="Arial" panose="020B0604020202020204" pitchFamily="34" charset="0"/>
                </a:endParaRPr>
              </a:p>
            </p:txBody>
          </p:sp>
          <p:sp>
            <p:nvSpPr>
              <p:cNvPr id="23633" name="AutoShape 40">
                <a:extLst>
                  <a:ext uri="{FF2B5EF4-FFF2-40B4-BE49-F238E27FC236}">
                    <a16:creationId xmlns:a16="http://schemas.microsoft.com/office/drawing/2014/main" id="{5DCFEA32-F289-4726-AE6E-2935327F290F}"/>
                  </a:ext>
                </a:extLst>
              </p:cNvPr>
              <p:cNvSpPr>
                <a:spLocks noChangeArrowheads="1"/>
              </p:cNvSpPr>
              <p:nvPr/>
            </p:nvSpPr>
            <p:spPr bwMode="auto">
              <a:xfrm flipV="1">
                <a:off x="3130"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18</a:t>
                </a:r>
                <a:endParaRPr kumimoji="0" lang="en-US" altLang="en-US" sz="1000" b="1" u="sng">
                  <a:latin typeface="Arial" panose="020B0604020202020204" pitchFamily="34" charset="0"/>
                </a:endParaRPr>
              </a:p>
            </p:txBody>
          </p:sp>
          <p:sp>
            <p:nvSpPr>
              <p:cNvPr id="23634" name="AutoShape 41">
                <a:extLst>
                  <a:ext uri="{FF2B5EF4-FFF2-40B4-BE49-F238E27FC236}">
                    <a16:creationId xmlns:a16="http://schemas.microsoft.com/office/drawing/2014/main" id="{7F5B04E1-52E6-42BB-B9FD-EFB820E87F16}"/>
                  </a:ext>
                </a:extLst>
              </p:cNvPr>
              <p:cNvSpPr>
                <a:spLocks noChangeArrowheads="1"/>
              </p:cNvSpPr>
              <p:nvPr/>
            </p:nvSpPr>
            <p:spPr bwMode="auto">
              <a:xfrm flipV="1">
                <a:off x="3317"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19</a:t>
                </a:r>
                <a:endParaRPr kumimoji="0" lang="en-US" altLang="en-US" sz="1000" b="1" u="sng">
                  <a:latin typeface="Arial" panose="020B0604020202020204" pitchFamily="34" charset="0"/>
                </a:endParaRPr>
              </a:p>
            </p:txBody>
          </p:sp>
          <p:sp>
            <p:nvSpPr>
              <p:cNvPr id="23635" name="AutoShape 42">
                <a:extLst>
                  <a:ext uri="{FF2B5EF4-FFF2-40B4-BE49-F238E27FC236}">
                    <a16:creationId xmlns:a16="http://schemas.microsoft.com/office/drawing/2014/main" id="{4C407052-B40B-4EB5-AC2D-C1677C55AE7A}"/>
                  </a:ext>
                </a:extLst>
              </p:cNvPr>
              <p:cNvSpPr>
                <a:spLocks noChangeArrowheads="1"/>
              </p:cNvSpPr>
              <p:nvPr/>
            </p:nvSpPr>
            <p:spPr bwMode="auto">
              <a:xfrm flipV="1">
                <a:off x="3505"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20</a:t>
                </a:r>
                <a:endParaRPr kumimoji="0" lang="en-US" altLang="en-US" sz="1000" b="1" u="sng">
                  <a:latin typeface="Arial" panose="020B0604020202020204" pitchFamily="34" charset="0"/>
                </a:endParaRPr>
              </a:p>
            </p:txBody>
          </p:sp>
          <p:sp>
            <p:nvSpPr>
              <p:cNvPr id="23636" name="AutoShape 43">
                <a:extLst>
                  <a:ext uri="{FF2B5EF4-FFF2-40B4-BE49-F238E27FC236}">
                    <a16:creationId xmlns:a16="http://schemas.microsoft.com/office/drawing/2014/main" id="{5F7663FF-79A2-4365-85CE-59330760F532}"/>
                  </a:ext>
                </a:extLst>
              </p:cNvPr>
              <p:cNvSpPr>
                <a:spLocks noChangeArrowheads="1"/>
              </p:cNvSpPr>
              <p:nvPr/>
            </p:nvSpPr>
            <p:spPr bwMode="auto">
              <a:xfrm flipV="1">
                <a:off x="3692"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21</a:t>
                </a:r>
                <a:endParaRPr kumimoji="0" lang="en-US" altLang="en-US" sz="1000" b="1" u="sng">
                  <a:latin typeface="Arial" panose="020B0604020202020204" pitchFamily="34" charset="0"/>
                </a:endParaRPr>
              </a:p>
            </p:txBody>
          </p:sp>
          <p:sp>
            <p:nvSpPr>
              <p:cNvPr id="23637" name="AutoShape 44">
                <a:extLst>
                  <a:ext uri="{FF2B5EF4-FFF2-40B4-BE49-F238E27FC236}">
                    <a16:creationId xmlns:a16="http://schemas.microsoft.com/office/drawing/2014/main" id="{3993C635-CB74-4CC8-A901-290489A13546}"/>
                  </a:ext>
                </a:extLst>
              </p:cNvPr>
              <p:cNvSpPr>
                <a:spLocks noChangeArrowheads="1"/>
              </p:cNvSpPr>
              <p:nvPr/>
            </p:nvSpPr>
            <p:spPr bwMode="auto">
              <a:xfrm flipV="1">
                <a:off x="3880"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22</a:t>
                </a:r>
                <a:endParaRPr kumimoji="0" lang="en-US" altLang="en-US" sz="1000" b="1" u="sng">
                  <a:latin typeface="Arial" panose="020B0604020202020204" pitchFamily="34" charset="0"/>
                </a:endParaRPr>
              </a:p>
            </p:txBody>
          </p:sp>
          <p:sp>
            <p:nvSpPr>
              <p:cNvPr id="23638" name="AutoShape 45">
                <a:extLst>
                  <a:ext uri="{FF2B5EF4-FFF2-40B4-BE49-F238E27FC236}">
                    <a16:creationId xmlns:a16="http://schemas.microsoft.com/office/drawing/2014/main" id="{3295D7B5-E2A2-4A21-9040-FCDA93530D8A}"/>
                  </a:ext>
                </a:extLst>
              </p:cNvPr>
              <p:cNvSpPr>
                <a:spLocks noChangeArrowheads="1"/>
              </p:cNvSpPr>
              <p:nvPr/>
            </p:nvSpPr>
            <p:spPr bwMode="auto">
              <a:xfrm flipV="1">
                <a:off x="4067"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23</a:t>
                </a:r>
                <a:endParaRPr kumimoji="0" lang="en-US" altLang="en-US" sz="1000" b="1" u="sng">
                  <a:latin typeface="Arial" panose="020B0604020202020204" pitchFamily="34" charset="0"/>
                </a:endParaRPr>
              </a:p>
            </p:txBody>
          </p:sp>
          <p:sp>
            <p:nvSpPr>
              <p:cNvPr id="23639" name="AutoShape 46">
                <a:extLst>
                  <a:ext uri="{FF2B5EF4-FFF2-40B4-BE49-F238E27FC236}">
                    <a16:creationId xmlns:a16="http://schemas.microsoft.com/office/drawing/2014/main" id="{751D69B1-72C7-42C7-9787-A7B0F10F2217}"/>
                  </a:ext>
                </a:extLst>
              </p:cNvPr>
              <p:cNvSpPr>
                <a:spLocks noChangeArrowheads="1"/>
              </p:cNvSpPr>
              <p:nvPr/>
            </p:nvSpPr>
            <p:spPr bwMode="auto">
              <a:xfrm flipV="1">
                <a:off x="4255"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24</a:t>
                </a:r>
                <a:endParaRPr kumimoji="0" lang="en-US" altLang="en-US" sz="1000" b="1" u="sng">
                  <a:latin typeface="Arial" panose="020B0604020202020204" pitchFamily="34" charset="0"/>
                </a:endParaRPr>
              </a:p>
            </p:txBody>
          </p:sp>
          <p:sp>
            <p:nvSpPr>
              <p:cNvPr id="23640" name="AutoShape 47">
                <a:extLst>
                  <a:ext uri="{FF2B5EF4-FFF2-40B4-BE49-F238E27FC236}">
                    <a16:creationId xmlns:a16="http://schemas.microsoft.com/office/drawing/2014/main" id="{4ABB12C6-2895-4532-87CC-21BD66E84B88}"/>
                  </a:ext>
                </a:extLst>
              </p:cNvPr>
              <p:cNvSpPr>
                <a:spLocks noChangeArrowheads="1"/>
              </p:cNvSpPr>
              <p:nvPr/>
            </p:nvSpPr>
            <p:spPr bwMode="auto">
              <a:xfrm flipV="1">
                <a:off x="4442"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25</a:t>
                </a:r>
                <a:endParaRPr kumimoji="0" lang="en-US" altLang="en-US" sz="1000" b="1" u="sng">
                  <a:latin typeface="Arial" panose="020B0604020202020204" pitchFamily="34" charset="0"/>
                </a:endParaRPr>
              </a:p>
            </p:txBody>
          </p:sp>
          <p:sp>
            <p:nvSpPr>
              <p:cNvPr id="23641" name="AutoShape 48">
                <a:extLst>
                  <a:ext uri="{FF2B5EF4-FFF2-40B4-BE49-F238E27FC236}">
                    <a16:creationId xmlns:a16="http://schemas.microsoft.com/office/drawing/2014/main" id="{B6C04E48-15F6-499E-A60E-DC9516621BB9}"/>
                  </a:ext>
                </a:extLst>
              </p:cNvPr>
              <p:cNvSpPr>
                <a:spLocks noChangeArrowheads="1"/>
              </p:cNvSpPr>
              <p:nvPr/>
            </p:nvSpPr>
            <p:spPr bwMode="auto">
              <a:xfrm flipV="1">
                <a:off x="4630" y="3565"/>
                <a:ext cx="120" cy="243"/>
              </a:xfrm>
              <a:custGeom>
                <a:avLst/>
                <a:gdLst>
                  <a:gd name="T0" fmla="*/ 1 w 21600"/>
                  <a:gd name="T1" fmla="*/ 1 h 21600"/>
                  <a:gd name="T2" fmla="*/ 0 w 21600"/>
                  <a:gd name="T3" fmla="*/ 3 h 21600"/>
                  <a:gd name="T4" fmla="*/ 0 w 21600"/>
                  <a:gd name="T5" fmla="*/ 1 h 21600"/>
                  <a:gd name="T6" fmla="*/ 0 w 21600"/>
                  <a:gd name="T7" fmla="*/ 0 h 21600"/>
                  <a:gd name="T8" fmla="*/ 0 60000 65536"/>
                  <a:gd name="T9" fmla="*/ 0 60000 65536"/>
                  <a:gd name="T10" fmla="*/ 0 60000 65536"/>
                  <a:gd name="T11" fmla="*/ 0 60000 65536"/>
                  <a:gd name="T12" fmla="*/ 3600 w 21600"/>
                  <a:gd name="T13" fmla="*/ 3733 h 21600"/>
                  <a:gd name="T14" fmla="*/ 18000 w 21600"/>
                  <a:gd name="T15" fmla="*/ 17867 h 21600"/>
                </a:gdLst>
                <a:ahLst/>
                <a:cxnLst>
                  <a:cxn ang="T8">
                    <a:pos x="T0" y="T1"/>
                  </a:cxn>
                  <a:cxn ang="T9">
                    <a:pos x="T2" y="T3"/>
                  </a:cxn>
                  <a:cxn ang="T10">
                    <a:pos x="T4" y="T5"/>
                  </a:cxn>
                  <a:cxn ang="T11">
                    <a:pos x="T6" y="T7"/>
                  </a:cxn>
                </a:cxnLst>
                <a:rect l="T12" t="T13" r="T14" b="T15"/>
                <a:pathLst>
                  <a:path w="21600" h="21600">
                    <a:moveTo>
                      <a:pt x="0" y="0"/>
                    </a:moveTo>
                    <a:lnTo>
                      <a:pt x="3779" y="21600"/>
                    </a:lnTo>
                    <a:lnTo>
                      <a:pt x="17821"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800">
                    <a:latin typeface="Arial" panose="020B0604020202020204" pitchFamily="34" charset="0"/>
                  </a:rPr>
                  <a:t>26</a:t>
                </a:r>
                <a:endParaRPr kumimoji="0" lang="en-US" altLang="en-US" sz="1000" b="1" u="sng">
                  <a:latin typeface="Arial" panose="020B0604020202020204" pitchFamily="34" charset="0"/>
                </a:endParaRPr>
              </a:p>
            </p:txBody>
          </p:sp>
        </p:grpSp>
        <p:sp>
          <p:nvSpPr>
            <p:cNvPr id="23581" name="Text Box 49">
              <a:extLst>
                <a:ext uri="{FF2B5EF4-FFF2-40B4-BE49-F238E27FC236}">
                  <a16:creationId xmlns:a16="http://schemas.microsoft.com/office/drawing/2014/main" id="{262B8DAF-6792-45BD-AD4E-7E7137474420}"/>
                </a:ext>
              </a:extLst>
            </p:cNvPr>
            <p:cNvSpPr txBox="1">
              <a:spLocks noChangeArrowheads="1"/>
            </p:cNvSpPr>
            <p:nvPr/>
          </p:nvSpPr>
          <p:spPr bwMode="auto">
            <a:xfrm>
              <a:off x="1736"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2405</a:t>
              </a:r>
            </a:p>
          </p:txBody>
        </p:sp>
        <p:sp>
          <p:nvSpPr>
            <p:cNvPr id="23582" name="Text Box 50">
              <a:extLst>
                <a:ext uri="{FF2B5EF4-FFF2-40B4-BE49-F238E27FC236}">
                  <a16:creationId xmlns:a16="http://schemas.microsoft.com/office/drawing/2014/main" id="{49EA97D7-06F8-458E-BA4B-189AF07D90E4}"/>
                </a:ext>
              </a:extLst>
            </p:cNvPr>
            <p:cNvSpPr txBox="1">
              <a:spLocks noChangeArrowheads="1"/>
            </p:cNvSpPr>
            <p:nvPr/>
          </p:nvSpPr>
          <p:spPr bwMode="auto">
            <a:xfrm>
              <a:off x="1940"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2410</a:t>
              </a:r>
              <a:endParaRPr kumimoji="0" lang="en-US" altLang="en-US" sz="900" b="1" u="sng">
                <a:latin typeface="Arial" panose="020B0604020202020204" pitchFamily="34" charset="0"/>
              </a:endParaRPr>
            </a:p>
          </p:txBody>
        </p:sp>
        <p:sp>
          <p:nvSpPr>
            <p:cNvPr id="23583" name="Text Box 51">
              <a:extLst>
                <a:ext uri="{FF2B5EF4-FFF2-40B4-BE49-F238E27FC236}">
                  <a16:creationId xmlns:a16="http://schemas.microsoft.com/office/drawing/2014/main" id="{CD9BC61D-9CEB-497E-9960-9E8803C39E5D}"/>
                </a:ext>
              </a:extLst>
            </p:cNvPr>
            <p:cNvSpPr txBox="1">
              <a:spLocks noChangeArrowheads="1"/>
            </p:cNvSpPr>
            <p:nvPr/>
          </p:nvSpPr>
          <p:spPr bwMode="auto">
            <a:xfrm>
              <a:off x="2128"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2415</a:t>
              </a:r>
              <a:endParaRPr kumimoji="0" lang="en-US" altLang="en-US" sz="900" b="1" u="sng">
                <a:latin typeface="Arial" panose="020B0604020202020204" pitchFamily="34" charset="0"/>
              </a:endParaRPr>
            </a:p>
          </p:txBody>
        </p:sp>
        <p:sp>
          <p:nvSpPr>
            <p:cNvPr id="23584" name="Text Box 52">
              <a:extLst>
                <a:ext uri="{FF2B5EF4-FFF2-40B4-BE49-F238E27FC236}">
                  <a16:creationId xmlns:a16="http://schemas.microsoft.com/office/drawing/2014/main" id="{0B7C409F-7282-4781-92D8-5AC57A5E1B8C}"/>
                </a:ext>
              </a:extLst>
            </p:cNvPr>
            <p:cNvSpPr txBox="1">
              <a:spLocks noChangeArrowheads="1"/>
            </p:cNvSpPr>
            <p:nvPr/>
          </p:nvSpPr>
          <p:spPr bwMode="auto">
            <a:xfrm>
              <a:off x="2316"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2420</a:t>
              </a:r>
              <a:endParaRPr kumimoji="0" lang="en-US" altLang="en-US" sz="900" b="1" u="sng">
                <a:latin typeface="Arial" panose="020B0604020202020204" pitchFamily="34" charset="0"/>
              </a:endParaRPr>
            </a:p>
          </p:txBody>
        </p:sp>
        <p:sp>
          <p:nvSpPr>
            <p:cNvPr id="23585" name="Text Box 53">
              <a:extLst>
                <a:ext uri="{FF2B5EF4-FFF2-40B4-BE49-F238E27FC236}">
                  <a16:creationId xmlns:a16="http://schemas.microsoft.com/office/drawing/2014/main" id="{C6478A70-662D-48D7-B1C4-7D6F8F327490}"/>
                </a:ext>
              </a:extLst>
            </p:cNvPr>
            <p:cNvSpPr txBox="1">
              <a:spLocks noChangeArrowheads="1"/>
            </p:cNvSpPr>
            <p:nvPr/>
          </p:nvSpPr>
          <p:spPr bwMode="auto">
            <a:xfrm>
              <a:off x="2503"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2425</a:t>
              </a:r>
              <a:endParaRPr kumimoji="0" lang="en-US" altLang="en-US" sz="900" b="1" u="sng">
                <a:latin typeface="Arial" panose="020B0604020202020204" pitchFamily="34" charset="0"/>
              </a:endParaRPr>
            </a:p>
          </p:txBody>
        </p:sp>
        <p:sp>
          <p:nvSpPr>
            <p:cNvPr id="23586" name="Text Box 54">
              <a:extLst>
                <a:ext uri="{FF2B5EF4-FFF2-40B4-BE49-F238E27FC236}">
                  <a16:creationId xmlns:a16="http://schemas.microsoft.com/office/drawing/2014/main" id="{60AFBB3F-969A-4C97-AE4C-4D3B2170C9CE}"/>
                </a:ext>
              </a:extLst>
            </p:cNvPr>
            <p:cNvSpPr txBox="1">
              <a:spLocks noChangeArrowheads="1"/>
            </p:cNvSpPr>
            <p:nvPr/>
          </p:nvSpPr>
          <p:spPr bwMode="auto">
            <a:xfrm>
              <a:off x="2691"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2430</a:t>
              </a:r>
              <a:endParaRPr kumimoji="0" lang="en-US" altLang="en-US" sz="900" b="1" u="sng">
                <a:latin typeface="Arial" panose="020B0604020202020204" pitchFamily="34" charset="0"/>
              </a:endParaRPr>
            </a:p>
          </p:txBody>
        </p:sp>
        <p:sp>
          <p:nvSpPr>
            <p:cNvPr id="23587" name="Text Box 55">
              <a:extLst>
                <a:ext uri="{FF2B5EF4-FFF2-40B4-BE49-F238E27FC236}">
                  <a16:creationId xmlns:a16="http://schemas.microsoft.com/office/drawing/2014/main" id="{C05584F5-8415-4134-85BB-3E3EC7F511D7}"/>
                </a:ext>
              </a:extLst>
            </p:cNvPr>
            <p:cNvSpPr txBox="1">
              <a:spLocks noChangeArrowheads="1"/>
            </p:cNvSpPr>
            <p:nvPr/>
          </p:nvSpPr>
          <p:spPr bwMode="auto">
            <a:xfrm>
              <a:off x="2879"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2435</a:t>
              </a:r>
              <a:endParaRPr kumimoji="0" lang="en-US" altLang="en-US" sz="900" b="1" u="sng">
                <a:latin typeface="Arial" panose="020B0604020202020204" pitchFamily="34" charset="0"/>
              </a:endParaRPr>
            </a:p>
          </p:txBody>
        </p:sp>
        <p:sp>
          <p:nvSpPr>
            <p:cNvPr id="23588" name="Text Box 56">
              <a:extLst>
                <a:ext uri="{FF2B5EF4-FFF2-40B4-BE49-F238E27FC236}">
                  <a16:creationId xmlns:a16="http://schemas.microsoft.com/office/drawing/2014/main" id="{8ADC2AA3-DFAC-44F9-B03D-D39B7DE7D24F}"/>
                </a:ext>
              </a:extLst>
            </p:cNvPr>
            <p:cNvSpPr txBox="1">
              <a:spLocks noChangeArrowheads="1"/>
            </p:cNvSpPr>
            <p:nvPr/>
          </p:nvSpPr>
          <p:spPr bwMode="auto">
            <a:xfrm>
              <a:off x="3067"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2440</a:t>
              </a:r>
              <a:endParaRPr kumimoji="0" lang="en-US" altLang="en-US" sz="900" b="1" u="sng">
                <a:latin typeface="Arial" panose="020B0604020202020204" pitchFamily="34" charset="0"/>
              </a:endParaRPr>
            </a:p>
          </p:txBody>
        </p:sp>
        <p:sp>
          <p:nvSpPr>
            <p:cNvPr id="23589" name="Text Box 57">
              <a:extLst>
                <a:ext uri="{FF2B5EF4-FFF2-40B4-BE49-F238E27FC236}">
                  <a16:creationId xmlns:a16="http://schemas.microsoft.com/office/drawing/2014/main" id="{514CB604-06CD-4DE5-BC5E-F994B619A674}"/>
                </a:ext>
              </a:extLst>
            </p:cNvPr>
            <p:cNvSpPr txBox="1">
              <a:spLocks noChangeArrowheads="1"/>
            </p:cNvSpPr>
            <p:nvPr/>
          </p:nvSpPr>
          <p:spPr bwMode="auto">
            <a:xfrm>
              <a:off x="3254"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2445</a:t>
              </a:r>
              <a:endParaRPr kumimoji="0" lang="en-US" altLang="en-US" sz="900" b="1" u="sng">
                <a:latin typeface="Arial" panose="020B0604020202020204" pitchFamily="34" charset="0"/>
              </a:endParaRPr>
            </a:p>
          </p:txBody>
        </p:sp>
        <p:sp>
          <p:nvSpPr>
            <p:cNvPr id="23590" name="Text Box 58">
              <a:extLst>
                <a:ext uri="{FF2B5EF4-FFF2-40B4-BE49-F238E27FC236}">
                  <a16:creationId xmlns:a16="http://schemas.microsoft.com/office/drawing/2014/main" id="{98173897-390F-4277-8F83-2EDCDCE0EAF9}"/>
                </a:ext>
              </a:extLst>
            </p:cNvPr>
            <p:cNvSpPr txBox="1">
              <a:spLocks noChangeArrowheads="1"/>
            </p:cNvSpPr>
            <p:nvPr/>
          </p:nvSpPr>
          <p:spPr bwMode="auto">
            <a:xfrm>
              <a:off x="3442"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2450</a:t>
              </a:r>
              <a:endParaRPr kumimoji="0" lang="en-US" altLang="en-US" sz="900" b="1" u="sng">
                <a:latin typeface="Arial" panose="020B0604020202020204" pitchFamily="34" charset="0"/>
              </a:endParaRPr>
            </a:p>
          </p:txBody>
        </p:sp>
        <p:sp>
          <p:nvSpPr>
            <p:cNvPr id="23591" name="Text Box 59">
              <a:extLst>
                <a:ext uri="{FF2B5EF4-FFF2-40B4-BE49-F238E27FC236}">
                  <a16:creationId xmlns:a16="http://schemas.microsoft.com/office/drawing/2014/main" id="{5A14148B-9FC8-427D-AF13-6ACBB6364471}"/>
                </a:ext>
              </a:extLst>
            </p:cNvPr>
            <p:cNvSpPr txBox="1">
              <a:spLocks noChangeArrowheads="1"/>
            </p:cNvSpPr>
            <p:nvPr/>
          </p:nvSpPr>
          <p:spPr bwMode="auto">
            <a:xfrm>
              <a:off x="3630"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2455</a:t>
              </a:r>
              <a:endParaRPr kumimoji="0" lang="en-US" altLang="en-US" sz="900" b="1" u="sng">
                <a:latin typeface="Arial" panose="020B0604020202020204" pitchFamily="34" charset="0"/>
              </a:endParaRPr>
            </a:p>
          </p:txBody>
        </p:sp>
        <p:sp>
          <p:nvSpPr>
            <p:cNvPr id="23592" name="Text Box 60">
              <a:extLst>
                <a:ext uri="{FF2B5EF4-FFF2-40B4-BE49-F238E27FC236}">
                  <a16:creationId xmlns:a16="http://schemas.microsoft.com/office/drawing/2014/main" id="{D3BF6750-ACEF-4014-84B0-956C00099BFD}"/>
                </a:ext>
              </a:extLst>
            </p:cNvPr>
            <p:cNvSpPr txBox="1">
              <a:spLocks noChangeArrowheads="1"/>
            </p:cNvSpPr>
            <p:nvPr/>
          </p:nvSpPr>
          <p:spPr bwMode="auto">
            <a:xfrm>
              <a:off x="3818"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2460</a:t>
              </a:r>
              <a:endParaRPr kumimoji="0" lang="en-US" altLang="en-US" sz="900" b="1" u="sng">
                <a:latin typeface="Arial" panose="020B0604020202020204" pitchFamily="34" charset="0"/>
              </a:endParaRPr>
            </a:p>
          </p:txBody>
        </p:sp>
        <p:sp>
          <p:nvSpPr>
            <p:cNvPr id="23593" name="Text Box 61">
              <a:extLst>
                <a:ext uri="{FF2B5EF4-FFF2-40B4-BE49-F238E27FC236}">
                  <a16:creationId xmlns:a16="http://schemas.microsoft.com/office/drawing/2014/main" id="{3ACD9332-6D08-4C23-B303-58C98CA5E792}"/>
                </a:ext>
              </a:extLst>
            </p:cNvPr>
            <p:cNvSpPr txBox="1">
              <a:spLocks noChangeArrowheads="1"/>
            </p:cNvSpPr>
            <p:nvPr/>
          </p:nvSpPr>
          <p:spPr bwMode="auto">
            <a:xfrm>
              <a:off x="4005"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2465</a:t>
              </a:r>
            </a:p>
          </p:txBody>
        </p:sp>
        <p:sp>
          <p:nvSpPr>
            <p:cNvPr id="23594" name="Text Box 62">
              <a:extLst>
                <a:ext uri="{FF2B5EF4-FFF2-40B4-BE49-F238E27FC236}">
                  <a16:creationId xmlns:a16="http://schemas.microsoft.com/office/drawing/2014/main" id="{7082EE5E-CBD9-4A5A-BD6D-259B99B13E6E}"/>
                </a:ext>
              </a:extLst>
            </p:cNvPr>
            <p:cNvSpPr txBox="1">
              <a:spLocks noChangeArrowheads="1"/>
            </p:cNvSpPr>
            <p:nvPr/>
          </p:nvSpPr>
          <p:spPr bwMode="auto">
            <a:xfrm>
              <a:off x="4193"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2470</a:t>
              </a:r>
              <a:endParaRPr kumimoji="0" lang="en-US" altLang="en-US" sz="900" b="1" u="sng">
                <a:latin typeface="Arial" panose="020B0604020202020204" pitchFamily="34" charset="0"/>
              </a:endParaRPr>
            </a:p>
          </p:txBody>
        </p:sp>
        <p:sp>
          <p:nvSpPr>
            <p:cNvPr id="23595" name="Text Box 63">
              <a:extLst>
                <a:ext uri="{FF2B5EF4-FFF2-40B4-BE49-F238E27FC236}">
                  <a16:creationId xmlns:a16="http://schemas.microsoft.com/office/drawing/2014/main" id="{CF5945DC-B954-483E-8777-EFFFD017CCF3}"/>
                </a:ext>
              </a:extLst>
            </p:cNvPr>
            <p:cNvSpPr txBox="1">
              <a:spLocks noChangeArrowheads="1"/>
            </p:cNvSpPr>
            <p:nvPr/>
          </p:nvSpPr>
          <p:spPr bwMode="auto">
            <a:xfrm>
              <a:off x="4381"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2475</a:t>
              </a:r>
              <a:endParaRPr kumimoji="0" lang="en-US" altLang="en-US" sz="900" b="1" u="sng">
                <a:latin typeface="Arial" panose="020B0604020202020204" pitchFamily="34" charset="0"/>
              </a:endParaRPr>
            </a:p>
          </p:txBody>
        </p:sp>
        <p:sp>
          <p:nvSpPr>
            <p:cNvPr id="23596" name="Text Box 64">
              <a:extLst>
                <a:ext uri="{FF2B5EF4-FFF2-40B4-BE49-F238E27FC236}">
                  <a16:creationId xmlns:a16="http://schemas.microsoft.com/office/drawing/2014/main" id="{8273AC81-B633-4569-A94D-1935F1C8BB9F}"/>
                </a:ext>
              </a:extLst>
            </p:cNvPr>
            <p:cNvSpPr txBox="1">
              <a:spLocks noChangeArrowheads="1"/>
            </p:cNvSpPr>
            <p:nvPr/>
          </p:nvSpPr>
          <p:spPr bwMode="auto">
            <a:xfrm>
              <a:off x="4568" y="3814"/>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900" b="1" u="sng">
                  <a:solidFill>
                    <a:srgbClr val="800080"/>
                  </a:solidFill>
                  <a:latin typeface="Arial" panose="020B0604020202020204" pitchFamily="34" charset="0"/>
                </a:rPr>
                <a:t>2480</a:t>
              </a:r>
            </a:p>
          </p:txBody>
        </p:sp>
        <p:sp>
          <p:nvSpPr>
            <p:cNvPr id="23597" name="Line 65">
              <a:extLst>
                <a:ext uri="{FF2B5EF4-FFF2-40B4-BE49-F238E27FC236}">
                  <a16:creationId xmlns:a16="http://schemas.microsoft.com/office/drawing/2014/main" id="{16BD087A-5C5F-4E8A-A16A-918DD20EF760}"/>
                </a:ext>
              </a:extLst>
            </p:cNvPr>
            <p:cNvSpPr>
              <a:spLocks noChangeShapeType="1"/>
            </p:cNvSpPr>
            <p:nvPr/>
          </p:nvSpPr>
          <p:spPr bwMode="auto">
            <a:xfrm>
              <a:off x="1748" y="3810"/>
              <a:ext cx="3048"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598" name="Text Box 66">
              <a:extLst>
                <a:ext uri="{FF2B5EF4-FFF2-40B4-BE49-F238E27FC236}">
                  <a16:creationId xmlns:a16="http://schemas.microsoft.com/office/drawing/2014/main" id="{16872F6D-95FC-4165-9BEF-A570B4BCA9DA}"/>
                </a:ext>
              </a:extLst>
            </p:cNvPr>
            <p:cNvSpPr txBox="1">
              <a:spLocks noChangeArrowheads="1"/>
            </p:cNvSpPr>
            <p:nvPr/>
          </p:nvSpPr>
          <p:spPr bwMode="auto">
            <a:xfrm>
              <a:off x="3553" y="3351"/>
              <a:ext cx="39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a:solidFill>
                    <a:srgbClr val="339933"/>
                  </a:solidFill>
                  <a:latin typeface="Arial" panose="020B0604020202020204" pitchFamily="34" charset="0"/>
                </a:rPr>
                <a:t>2 MHz</a:t>
              </a:r>
              <a:endParaRPr kumimoji="0" lang="en-US" altLang="en-US" sz="1200" b="1" u="sng">
                <a:latin typeface="Arial" panose="020B0604020202020204" pitchFamily="34" charset="0"/>
              </a:endParaRPr>
            </a:p>
          </p:txBody>
        </p:sp>
        <p:grpSp>
          <p:nvGrpSpPr>
            <p:cNvPr id="23599" name="Group 67">
              <a:extLst>
                <a:ext uri="{FF2B5EF4-FFF2-40B4-BE49-F238E27FC236}">
                  <a16:creationId xmlns:a16="http://schemas.microsoft.com/office/drawing/2014/main" id="{876F8B0A-8F30-420D-AFF6-FD76601FB47E}"/>
                </a:ext>
              </a:extLst>
            </p:cNvPr>
            <p:cNvGrpSpPr>
              <a:grpSpLocks/>
            </p:cNvGrpSpPr>
            <p:nvPr/>
          </p:nvGrpSpPr>
          <p:grpSpPr bwMode="auto">
            <a:xfrm>
              <a:off x="3692" y="3497"/>
              <a:ext cx="122" cy="310"/>
              <a:chOff x="2426" y="1757"/>
              <a:chExt cx="764" cy="575"/>
            </a:xfrm>
          </p:grpSpPr>
          <p:sp>
            <p:nvSpPr>
              <p:cNvPr id="23624" name="Line 68">
                <a:extLst>
                  <a:ext uri="{FF2B5EF4-FFF2-40B4-BE49-F238E27FC236}">
                    <a16:creationId xmlns:a16="http://schemas.microsoft.com/office/drawing/2014/main" id="{674222BA-4F66-473F-98EF-0BA945C932A0}"/>
                  </a:ext>
                </a:extLst>
              </p:cNvPr>
              <p:cNvSpPr>
                <a:spLocks noChangeShapeType="1"/>
              </p:cNvSpPr>
              <p:nvPr/>
            </p:nvSpPr>
            <p:spPr bwMode="auto">
              <a:xfrm>
                <a:off x="2426"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25" name="Line 69">
                <a:extLst>
                  <a:ext uri="{FF2B5EF4-FFF2-40B4-BE49-F238E27FC236}">
                    <a16:creationId xmlns:a16="http://schemas.microsoft.com/office/drawing/2014/main" id="{73BCDBE5-DF0C-4A7E-8067-DFEF79976D92}"/>
                  </a:ext>
                </a:extLst>
              </p:cNvPr>
              <p:cNvSpPr>
                <a:spLocks noChangeShapeType="1"/>
              </p:cNvSpPr>
              <p:nvPr/>
            </p:nvSpPr>
            <p:spPr bwMode="auto">
              <a:xfrm>
                <a:off x="3190"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600" name="AutoShape 70">
              <a:extLst>
                <a:ext uri="{FF2B5EF4-FFF2-40B4-BE49-F238E27FC236}">
                  <a16:creationId xmlns:a16="http://schemas.microsoft.com/office/drawing/2014/main" id="{E609579C-FEBC-4F23-B463-2B42A2EF8160}"/>
                </a:ext>
              </a:extLst>
            </p:cNvPr>
            <p:cNvSpPr>
              <a:spLocks noChangeArrowheads="1"/>
            </p:cNvSpPr>
            <p:nvPr/>
          </p:nvSpPr>
          <p:spPr bwMode="auto">
            <a:xfrm flipV="1">
              <a:off x="1870" y="2334"/>
              <a:ext cx="565"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905 w 21600"/>
                <a:gd name="T13" fmla="*/ 2933 h 21600"/>
                <a:gd name="T14" fmla="*/ 1869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a:t>
              </a:r>
            </a:p>
          </p:txBody>
        </p:sp>
        <p:sp>
          <p:nvSpPr>
            <p:cNvPr id="23601" name="AutoShape 71">
              <a:extLst>
                <a:ext uri="{FF2B5EF4-FFF2-40B4-BE49-F238E27FC236}">
                  <a16:creationId xmlns:a16="http://schemas.microsoft.com/office/drawing/2014/main" id="{71867FD2-FBAE-4FA4-A35F-2D4BB75DD907}"/>
                </a:ext>
              </a:extLst>
            </p:cNvPr>
            <p:cNvSpPr>
              <a:spLocks noChangeArrowheads="1"/>
            </p:cNvSpPr>
            <p:nvPr/>
          </p:nvSpPr>
          <p:spPr bwMode="auto">
            <a:xfrm flipV="1">
              <a:off x="2849" y="2334"/>
              <a:ext cx="567"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895 w 21600"/>
                <a:gd name="T13" fmla="*/ 2933 h 21600"/>
                <a:gd name="T14" fmla="*/ 1870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3</a:t>
              </a:r>
            </a:p>
          </p:txBody>
        </p:sp>
        <p:sp>
          <p:nvSpPr>
            <p:cNvPr id="23602" name="AutoShape 72">
              <a:extLst>
                <a:ext uri="{FF2B5EF4-FFF2-40B4-BE49-F238E27FC236}">
                  <a16:creationId xmlns:a16="http://schemas.microsoft.com/office/drawing/2014/main" id="{5E21F56B-AF45-4DE9-B23D-49E482D35218}"/>
                </a:ext>
              </a:extLst>
            </p:cNvPr>
            <p:cNvSpPr>
              <a:spLocks noChangeArrowheads="1"/>
            </p:cNvSpPr>
            <p:nvPr/>
          </p:nvSpPr>
          <p:spPr bwMode="auto">
            <a:xfrm flipV="1">
              <a:off x="3710" y="2334"/>
              <a:ext cx="568"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928 w 21600"/>
                <a:gd name="T13" fmla="*/ 2933 h 21600"/>
                <a:gd name="T14" fmla="*/ 18672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5</a:t>
              </a:r>
            </a:p>
          </p:txBody>
        </p:sp>
        <p:sp>
          <p:nvSpPr>
            <p:cNvPr id="23603" name="Line 73">
              <a:extLst>
                <a:ext uri="{FF2B5EF4-FFF2-40B4-BE49-F238E27FC236}">
                  <a16:creationId xmlns:a16="http://schemas.microsoft.com/office/drawing/2014/main" id="{731AD44E-5204-48AD-82B1-B4703C5397C1}"/>
                </a:ext>
              </a:extLst>
            </p:cNvPr>
            <p:cNvSpPr>
              <a:spLocks noChangeShapeType="1"/>
            </p:cNvSpPr>
            <p:nvPr/>
          </p:nvSpPr>
          <p:spPr bwMode="auto">
            <a:xfrm>
              <a:off x="1753" y="2577"/>
              <a:ext cx="304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04" name="Text Box 74">
              <a:extLst>
                <a:ext uri="{FF2B5EF4-FFF2-40B4-BE49-F238E27FC236}">
                  <a16:creationId xmlns:a16="http://schemas.microsoft.com/office/drawing/2014/main" id="{AB5E30C0-9295-41AF-88C1-8F7DB45B603A}"/>
                </a:ext>
              </a:extLst>
            </p:cNvPr>
            <p:cNvSpPr txBox="1">
              <a:spLocks noChangeArrowheads="1"/>
            </p:cNvSpPr>
            <p:nvPr/>
          </p:nvSpPr>
          <p:spPr bwMode="auto">
            <a:xfrm>
              <a:off x="1996" y="2559"/>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2412</a:t>
              </a:r>
              <a:endParaRPr kumimoji="0" lang="en-US" altLang="en-US" sz="1200"/>
            </a:p>
          </p:txBody>
        </p:sp>
        <p:sp>
          <p:nvSpPr>
            <p:cNvPr id="23605" name="Text Box 75">
              <a:extLst>
                <a:ext uri="{FF2B5EF4-FFF2-40B4-BE49-F238E27FC236}">
                  <a16:creationId xmlns:a16="http://schemas.microsoft.com/office/drawing/2014/main" id="{B388A9C3-0563-46B8-8F6B-ED429657423C}"/>
                </a:ext>
              </a:extLst>
            </p:cNvPr>
            <p:cNvSpPr txBox="1">
              <a:spLocks noChangeArrowheads="1"/>
            </p:cNvSpPr>
            <p:nvPr/>
          </p:nvSpPr>
          <p:spPr bwMode="auto">
            <a:xfrm>
              <a:off x="3000" y="2559"/>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2437</a:t>
              </a:r>
              <a:endParaRPr kumimoji="0" lang="en-US" altLang="en-US" sz="1200" b="1" u="sng">
                <a:solidFill>
                  <a:srgbClr val="800080"/>
                </a:solidFill>
              </a:endParaRPr>
            </a:p>
          </p:txBody>
        </p:sp>
        <p:sp>
          <p:nvSpPr>
            <p:cNvPr id="23606" name="Text Box 76">
              <a:extLst>
                <a:ext uri="{FF2B5EF4-FFF2-40B4-BE49-F238E27FC236}">
                  <a16:creationId xmlns:a16="http://schemas.microsoft.com/office/drawing/2014/main" id="{008803E5-6174-4C4D-8CA4-CE2F14F65BB4}"/>
                </a:ext>
              </a:extLst>
            </p:cNvPr>
            <p:cNvSpPr txBox="1">
              <a:spLocks noChangeArrowheads="1"/>
            </p:cNvSpPr>
            <p:nvPr/>
          </p:nvSpPr>
          <p:spPr bwMode="auto">
            <a:xfrm>
              <a:off x="3840" y="2559"/>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2461</a:t>
              </a:r>
              <a:endParaRPr kumimoji="0" lang="en-US" altLang="en-US" sz="1200"/>
            </a:p>
          </p:txBody>
        </p:sp>
        <p:grpSp>
          <p:nvGrpSpPr>
            <p:cNvPr id="23607" name="Group 77">
              <a:extLst>
                <a:ext uri="{FF2B5EF4-FFF2-40B4-BE49-F238E27FC236}">
                  <a16:creationId xmlns:a16="http://schemas.microsoft.com/office/drawing/2014/main" id="{5497DA15-267D-442A-819F-BEC8A2A07BDE}"/>
                </a:ext>
              </a:extLst>
            </p:cNvPr>
            <p:cNvGrpSpPr>
              <a:grpSpLocks/>
            </p:cNvGrpSpPr>
            <p:nvPr/>
          </p:nvGrpSpPr>
          <p:grpSpPr bwMode="auto">
            <a:xfrm>
              <a:off x="2848" y="2087"/>
              <a:ext cx="570" cy="494"/>
              <a:chOff x="2848" y="2087"/>
              <a:chExt cx="570" cy="494"/>
            </a:xfrm>
          </p:grpSpPr>
          <p:sp>
            <p:nvSpPr>
              <p:cNvPr id="23619" name="Text Box 78">
                <a:extLst>
                  <a:ext uri="{FF2B5EF4-FFF2-40B4-BE49-F238E27FC236}">
                    <a16:creationId xmlns:a16="http://schemas.microsoft.com/office/drawing/2014/main" id="{C953CAEE-55E2-4175-BC96-A36D8ED26A15}"/>
                  </a:ext>
                </a:extLst>
              </p:cNvPr>
              <p:cNvSpPr txBox="1">
                <a:spLocks noChangeArrowheads="1"/>
              </p:cNvSpPr>
              <p:nvPr/>
            </p:nvSpPr>
            <p:spPr bwMode="auto">
              <a:xfrm>
                <a:off x="2910" y="2087"/>
                <a:ext cx="44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b="1">
                    <a:solidFill>
                      <a:srgbClr val="339933"/>
                    </a:solidFill>
                    <a:latin typeface="Arial" panose="020B0604020202020204" pitchFamily="34" charset="0"/>
                  </a:rPr>
                  <a:t>15 MHz</a:t>
                </a:r>
                <a:endParaRPr kumimoji="0" lang="en-US" altLang="en-US" sz="1200" b="1" u="sng">
                  <a:latin typeface="Arial" panose="020B0604020202020204" pitchFamily="34" charset="0"/>
                </a:endParaRPr>
              </a:p>
            </p:txBody>
          </p:sp>
          <p:grpSp>
            <p:nvGrpSpPr>
              <p:cNvPr id="23620" name="Group 79">
                <a:extLst>
                  <a:ext uri="{FF2B5EF4-FFF2-40B4-BE49-F238E27FC236}">
                    <a16:creationId xmlns:a16="http://schemas.microsoft.com/office/drawing/2014/main" id="{9B74AE28-443E-44CD-A77E-73AE00DB2638}"/>
                  </a:ext>
                </a:extLst>
              </p:cNvPr>
              <p:cNvGrpSpPr>
                <a:grpSpLocks/>
              </p:cNvGrpSpPr>
              <p:nvPr/>
            </p:nvGrpSpPr>
            <p:grpSpPr bwMode="auto">
              <a:xfrm>
                <a:off x="2848" y="2204"/>
                <a:ext cx="570" cy="377"/>
                <a:chOff x="2426" y="1757"/>
                <a:chExt cx="764" cy="575"/>
              </a:xfrm>
            </p:grpSpPr>
            <p:sp>
              <p:nvSpPr>
                <p:cNvPr id="23622" name="Line 80">
                  <a:extLst>
                    <a:ext uri="{FF2B5EF4-FFF2-40B4-BE49-F238E27FC236}">
                      <a16:creationId xmlns:a16="http://schemas.microsoft.com/office/drawing/2014/main" id="{DC6FF637-20A1-41C4-A26E-9C5F69B977CD}"/>
                    </a:ext>
                  </a:extLst>
                </p:cNvPr>
                <p:cNvSpPr>
                  <a:spLocks noChangeShapeType="1"/>
                </p:cNvSpPr>
                <p:nvPr/>
              </p:nvSpPr>
              <p:spPr bwMode="auto">
                <a:xfrm>
                  <a:off x="2426"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23" name="Line 81">
                  <a:extLst>
                    <a:ext uri="{FF2B5EF4-FFF2-40B4-BE49-F238E27FC236}">
                      <a16:creationId xmlns:a16="http://schemas.microsoft.com/office/drawing/2014/main" id="{90FD9883-CD6F-42A4-8612-FBCE335D2F17}"/>
                    </a:ext>
                  </a:extLst>
                </p:cNvPr>
                <p:cNvSpPr>
                  <a:spLocks noChangeShapeType="1"/>
                </p:cNvSpPr>
                <p:nvPr/>
              </p:nvSpPr>
              <p:spPr bwMode="auto">
                <a:xfrm>
                  <a:off x="3190" y="1757"/>
                  <a:ext cx="0" cy="575"/>
                </a:xfrm>
                <a:prstGeom prst="line">
                  <a:avLst/>
                </a:prstGeom>
                <a:noFill/>
                <a:ln w="12700">
                  <a:solidFill>
                    <a:srgbClr val="339933"/>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621" name="Line 82">
                <a:extLst>
                  <a:ext uri="{FF2B5EF4-FFF2-40B4-BE49-F238E27FC236}">
                    <a16:creationId xmlns:a16="http://schemas.microsoft.com/office/drawing/2014/main" id="{81957459-568A-4C36-9B45-EDCB38B4469D}"/>
                  </a:ext>
                </a:extLst>
              </p:cNvPr>
              <p:cNvSpPr>
                <a:spLocks noChangeShapeType="1"/>
              </p:cNvSpPr>
              <p:nvPr/>
            </p:nvSpPr>
            <p:spPr bwMode="auto">
              <a:xfrm>
                <a:off x="2851" y="2260"/>
                <a:ext cx="565" cy="0"/>
              </a:xfrm>
              <a:prstGeom prst="line">
                <a:avLst/>
              </a:prstGeom>
              <a:noFill/>
              <a:ln w="12700">
                <a:solidFill>
                  <a:srgbClr val="339933"/>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3608" name="AutoShape 83">
              <a:extLst>
                <a:ext uri="{FF2B5EF4-FFF2-40B4-BE49-F238E27FC236}">
                  <a16:creationId xmlns:a16="http://schemas.microsoft.com/office/drawing/2014/main" id="{45355256-1E10-4F68-A4E8-0AFF5DFA954C}"/>
                </a:ext>
              </a:extLst>
            </p:cNvPr>
            <p:cNvSpPr>
              <a:spLocks noChangeArrowheads="1"/>
            </p:cNvSpPr>
            <p:nvPr/>
          </p:nvSpPr>
          <p:spPr bwMode="auto">
            <a:xfrm flipV="1">
              <a:off x="1881" y="3003"/>
              <a:ext cx="565"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905 w 21600"/>
                <a:gd name="T13" fmla="*/ 2933 h 21600"/>
                <a:gd name="T14" fmla="*/ 1869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1</a:t>
              </a:r>
            </a:p>
          </p:txBody>
        </p:sp>
        <p:sp>
          <p:nvSpPr>
            <p:cNvPr id="23609" name="AutoShape 84">
              <a:extLst>
                <a:ext uri="{FF2B5EF4-FFF2-40B4-BE49-F238E27FC236}">
                  <a16:creationId xmlns:a16="http://schemas.microsoft.com/office/drawing/2014/main" id="{E21F6830-0CC2-48E3-BFA0-4351EBE6C178}"/>
                </a:ext>
              </a:extLst>
            </p:cNvPr>
            <p:cNvSpPr>
              <a:spLocks noChangeArrowheads="1"/>
            </p:cNvSpPr>
            <p:nvPr/>
          </p:nvSpPr>
          <p:spPr bwMode="auto">
            <a:xfrm flipV="1">
              <a:off x="2468" y="3003"/>
              <a:ext cx="567"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895 w 21600"/>
                <a:gd name="T13" fmla="*/ 2933 h 21600"/>
                <a:gd name="T14" fmla="*/ 1870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2</a:t>
              </a:r>
            </a:p>
          </p:txBody>
        </p:sp>
        <p:sp>
          <p:nvSpPr>
            <p:cNvPr id="23610" name="AutoShape 85">
              <a:extLst>
                <a:ext uri="{FF2B5EF4-FFF2-40B4-BE49-F238E27FC236}">
                  <a16:creationId xmlns:a16="http://schemas.microsoft.com/office/drawing/2014/main" id="{5BB914B1-3BBA-40EC-9752-10D05DF65451}"/>
                </a:ext>
              </a:extLst>
            </p:cNvPr>
            <p:cNvSpPr>
              <a:spLocks noChangeArrowheads="1"/>
            </p:cNvSpPr>
            <p:nvPr/>
          </p:nvSpPr>
          <p:spPr bwMode="auto">
            <a:xfrm flipV="1">
              <a:off x="3711" y="3003"/>
              <a:ext cx="568"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928 w 21600"/>
                <a:gd name="T13" fmla="*/ 2933 h 21600"/>
                <a:gd name="T14" fmla="*/ 18672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5</a:t>
              </a:r>
            </a:p>
          </p:txBody>
        </p:sp>
        <p:sp>
          <p:nvSpPr>
            <p:cNvPr id="23611" name="Line 86">
              <a:extLst>
                <a:ext uri="{FF2B5EF4-FFF2-40B4-BE49-F238E27FC236}">
                  <a16:creationId xmlns:a16="http://schemas.microsoft.com/office/drawing/2014/main" id="{711B9279-7725-4CA0-AAC4-BA85C6DBD086}"/>
                </a:ext>
              </a:extLst>
            </p:cNvPr>
            <p:cNvSpPr>
              <a:spLocks noChangeShapeType="1"/>
            </p:cNvSpPr>
            <p:nvPr/>
          </p:nvSpPr>
          <p:spPr bwMode="auto">
            <a:xfrm>
              <a:off x="1756" y="3246"/>
              <a:ext cx="304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3612" name="Text Box 87">
              <a:extLst>
                <a:ext uri="{FF2B5EF4-FFF2-40B4-BE49-F238E27FC236}">
                  <a16:creationId xmlns:a16="http://schemas.microsoft.com/office/drawing/2014/main" id="{DF2900D9-A56B-47DF-BCEE-82B74C1B3D58}"/>
                </a:ext>
              </a:extLst>
            </p:cNvPr>
            <p:cNvSpPr txBox="1">
              <a:spLocks noChangeArrowheads="1"/>
            </p:cNvSpPr>
            <p:nvPr/>
          </p:nvSpPr>
          <p:spPr bwMode="auto">
            <a:xfrm>
              <a:off x="2007" y="3228"/>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2412</a:t>
              </a:r>
              <a:endParaRPr kumimoji="0" lang="en-US" altLang="en-US" sz="1200" b="1" u="sng"/>
            </a:p>
          </p:txBody>
        </p:sp>
        <p:sp>
          <p:nvSpPr>
            <p:cNvPr id="23613" name="Text Box 88">
              <a:extLst>
                <a:ext uri="{FF2B5EF4-FFF2-40B4-BE49-F238E27FC236}">
                  <a16:creationId xmlns:a16="http://schemas.microsoft.com/office/drawing/2014/main" id="{6AE844EF-7047-4689-B580-77E91072BB21}"/>
                </a:ext>
              </a:extLst>
            </p:cNvPr>
            <p:cNvSpPr txBox="1">
              <a:spLocks noChangeArrowheads="1"/>
            </p:cNvSpPr>
            <p:nvPr/>
          </p:nvSpPr>
          <p:spPr bwMode="auto">
            <a:xfrm>
              <a:off x="2595" y="3228"/>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2428</a:t>
              </a:r>
              <a:endParaRPr kumimoji="0" lang="en-US" altLang="en-US" sz="1200"/>
            </a:p>
          </p:txBody>
        </p:sp>
        <p:sp>
          <p:nvSpPr>
            <p:cNvPr id="23614" name="Text Box 89">
              <a:extLst>
                <a:ext uri="{FF2B5EF4-FFF2-40B4-BE49-F238E27FC236}">
                  <a16:creationId xmlns:a16="http://schemas.microsoft.com/office/drawing/2014/main" id="{4DF03F3F-D6EE-45BF-B745-95BBDB720EA8}"/>
                </a:ext>
              </a:extLst>
            </p:cNvPr>
            <p:cNvSpPr txBox="1">
              <a:spLocks noChangeArrowheads="1"/>
            </p:cNvSpPr>
            <p:nvPr/>
          </p:nvSpPr>
          <p:spPr bwMode="auto">
            <a:xfrm>
              <a:off x="3841" y="3228"/>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2461</a:t>
              </a:r>
              <a:endParaRPr kumimoji="0" lang="en-US" altLang="en-US" sz="1200" b="1" u="sng">
                <a:solidFill>
                  <a:srgbClr val="800080"/>
                </a:solidFill>
              </a:endParaRPr>
            </a:p>
          </p:txBody>
        </p:sp>
        <p:sp>
          <p:nvSpPr>
            <p:cNvPr id="23615" name="AutoShape 90">
              <a:extLst>
                <a:ext uri="{FF2B5EF4-FFF2-40B4-BE49-F238E27FC236}">
                  <a16:creationId xmlns:a16="http://schemas.microsoft.com/office/drawing/2014/main" id="{C7E80857-66BE-4D12-82EB-F5845A9A14EC}"/>
                </a:ext>
              </a:extLst>
            </p:cNvPr>
            <p:cNvSpPr>
              <a:spLocks noChangeArrowheads="1"/>
            </p:cNvSpPr>
            <p:nvPr/>
          </p:nvSpPr>
          <p:spPr bwMode="auto">
            <a:xfrm flipV="1">
              <a:off x="3102" y="3003"/>
              <a:ext cx="567" cy="243"/>
            </a:xfrm>
            <a:custGeom>
              <a:avLst/>
              <a:gdLst>
                <a:gd name="T0" fmla="*/ 14 w 21600"/>
                <a:gd name="T1" fmla="*/ 1 h 21600"/>
                <a:gd name="T2" fmla="*/ 7 w 21600"/>
                <a:gd name="T3" fmla="*/ 3 h 21600"/>
                <a:gd name="T4" fmla="*/ 1 w 21600"/>
                <a:gd name="T5" fmla="*/ 1 h 21600"/>
                <a:gd name="T6" fmla="*/ 7 w 21600"/>
                <a:gd name="T7" fmla="*/ 0 h 21600"/>
                <a:gd name="T8" fmla="*/ 0 60000 65536"/>
                <a:gd name="T9" fmla="*/ 0 60000 65536"/>
                <a:gd name="T10" fmla="*/ 0 60000 65536"/>
                <a:gd name="T11" fmla="*/ 0 60000 65536"/>
                <a:gd name="T12" fmla="*/ 2895 w 21600"/>
                <a:gd name="T13" fmla="*/ 2933 h 21600"/>
                <a:gd name="T14" fmla="*/ 18705 w 21600"/>
                <a:gd name="T15" fmla="*/ 18667 h 21600"/>
              </a:gdLst>
              <a:ahLst/>
              <a:cxnLst>
                <a:cxn ang="T8">
                  <a:pos x="T0" y="T1"/>
                </a:cxn>
                <a:cxn ang="T9">
                  <a:pos x="T2" y="T3"/>
                </a:cxn>
                <a:cxn ang="T10">
                  <a:pos x="T4" y="T5"/>
                </a:cxn>
                <a:cxn ang="T11">
                  <a:pos x="T6" y="T7"/>
                </a:cxn>
              </a:cxnLst>
              <a:rect l="T12" t="T13" r="T14" b="T15"/>
              <a:pathLst>
                <a:path w="21600" h="21600">
                  <a:moveTo>
                    <a:pt x="0" y="0"/>
                  </a:moveTo>
                  <a:lnTo>
                    <a:pt x="2225" y="21600"/>
                  </a:lnTo>
                  <a:lnTo>
                    <a:pt x="19375" y="21600"/>
                  </a:lnTo>
                  <a:lnTo>
                    <a:pt x="21600" y="0"/>
                  </a:lnTo>
                  <a:lnTo>
                    <a:pt x="0" y="0"/>
                  </a:lnTo>
                  <a:close/>
                </a:path>
              </a:pathLst>
            </a:custGeom>
            <a:solidFill>
              <a:schemeClr val="bg1"/>
            </a:solidFill>
            <a:ln w="12700">
              <a:solidFill>
                <a:schemeClr val="tx1"/>
              </a:solidFill>
              <a:miter lim="800000"/>
              <a:headEnd type="none" w="sm" len="sm"/>
              <a:tailEnd type="none" w="sm" len="sm"/>
            </a:ln>
          </p:spPr>
          <p:txBody>
            <a:bodyPr rot="10800000" wrap="none"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en-US" sz="1400" b="1" u="sng">
                  <a:latin typeface="Arial" panose="020B0604020202020204" pitchFamily="34" charset="0"/>
                </a:rPr>
                <a:t>4</a:t>
              </a:r>
            </a:p>
          </p:txBody>
        </p:sp>
        <p:sp>
          <p:nvSpPr>
            <p:cNvPr id="23616" name="Text Box 91">
              <a:extLst>
                <a:ext uri="{FF2B5EF4-FFF2-40B4-BE49-F238E27FC236}">
                  <a16:creationId xmlns:a16="http://schemas.microsoft.com/office/drawing/2014/main" id="{A6B85073-4C59-4562-8FDA-CF59F593FA01}"/>
                </a:ext>
              </a:extLst>
            </p:cNvPr>
            <p:cNvSpPr txBox="1">
              <a:spLocks noChangeArrowheads="1"/>
            </p:cNvSpPr>
            <p:nvPr/>
          </p:nvSpPr>
          <p:spPr bwMode="auto">
            <a:xfrm>
              <a:off x="3229" y="3228"/>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l" eaLnBrk="1" hangingPunct="1">
                <a:spcBef>
                  <a:spcPct val="0"/>
                </a:spcBef>
                <a:buClrTx/>
                <a:buFontTx/>
                <a:buNone/>
              </a:pPr>
              <a:r>
                <a:rPr kumimoji="0" lang="en-US" altLang="en-US" sz="1200">
                  <a:solidFill>
                    <a:srgbClr val="800080"/>
                  </a:solidFill>
                </a:rPr>
                <a:t>2445</a:t>
              </a:r>
              <a:endParaRPr kumimoji="0" lang="en-US" altLang="en-US" sz="1200"/>
            </a:p>
          </p:txBody>
        </p:sp>
        <p:sp>
          <p:nvSpPr>
            <p:cNvPr id="23617" name="Text Box 92">
              <a:extLst>
                <a:ext uri="{FF2B5EF4-FFF2-40B4-BE49-F238E27FC236}">
                  <a16:creationId xmlns:a16="http://schemas.microsoft.com/office/drawing/2014/main" id="{10A66948-40AC-47BD-BA97-61D12D4A1472}"/>
                </a:ext>
              </a:extLst>
            </p:cNvPr>
            <p:cNvSpPr txBox="1">
              <a:spLocks noChangeArrowheads="1"/>
            </p:cNvSpPr>
            <p:nvPr/>
          </p:nvSpPr>
          <p:spPr bwMode="auto">
            <a:xfrm>
              <a:off x="718" y="2435"/>
              <a:ext cx="10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802.15.3 “coexist”</a:t>
              </a:r>
              <a:endParaRPr kumimoji="0" lang="en-US" altLang="en-US" sz="1400" b="1" u="sng">
                <a:solidFill>
                  <a:srgbClr val="003300"/>
                </a:solidFill>
                <a:latin typeface="Arial" panose="020B0604020202020204" pitchFamily="34" charset="0"/>
              </a:endParaRPr>
            </a:p>
          </p:txBody>
        </p:sp>
        <p:sp>
          <p:nvSpPr>
            <p:cNvPr id="23618" name="Text Box 93">
              <a:extLst>
                <a:ext uri="{FF2B5EF4-FFF2-40B4-BE49-F238E27FC236}">
                  <a16:creationId xmlns:a16="http://schemas.microsoft.com/office/drawing/2014/main" id="{188713AC-1021-4ED4-AF91-2DCAF2DEE31E}"/>
                </a:ext>
              </a:extLst>
            </p:cNvPr>
            <p:cNvSpPr txBox="1">
              <a:spLocks noChangeArrowheads="1"/>
            </p:cNvSpPr>
            <p:nvPr/>
          </p:nvSpPr>
          <p:spPr bwMode="auto">
            <a:xfrm>
              <a:off x="577" y="3106"/>
              <a:ext cx="12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r" eaLnBrk="1" hangingPunct="1">
                <a:spcBef>
                  <a:spcPct val="0"/>
                </a:spcBef>
                <a:buClrTx/>
                <a:buFontTx/>
                <a:buNone/>
              </a:pPr>
              <a:r>
                <a:rPr kumimoji="0" lang="en-US" altLang="en-US" sz="1400" b="1">
                  <a:solidFill>
                    <a:srgbClr val="003300"/>
                  </a:solidFill>
                  <a:latin typeface="Arial" panose="020B0604020202020204" pitchFamily="34" charset="0"/>
                </a:rPr>
                <a:t>802.15.3 “hi-density”</a:t>
              </a:r>
              <a:endParaRPr kumimoji="0" lang="en-US" altLang="en-US" sz="1400" b="1" u="sng">
                <a:latin typeface="Arial" panose="020B0604020202020204" pitchFamily="34" charset="0"/>
              </a:endParaRPr>
            </a:p>
          </p:txBody>
        </p:sp>
      </p:grpSp>
      <p:grpSp>
        <p:nvGrpSpPr>
          <p:cNvPr id="10" name="Group 96">
            <a:extLst>
              <a:ext uri="{FF2B5EF4-FFF2-40B4-BE49-F238E27FC236}">
                <a16:creationId xmlns:a16="http://schemas.microsoft.com/office/drawing/2014/main" id="{9C827DB0-DB9D-4858-9660-2BCD310A76BA}"/>
              </a:ext>
            </a:extLst>
          </p:cNvPr>
          <p:cNvGrpSpPr>
            <a:grpSpLocks/>
          </p:cNvGrpSpPr>
          <p:nvPr/>
        </p:nvGrpSpPr>
        <p:grpSpPr bwMode="auto">
          <a:xfrm>
            <a:off x="990600" y="914400"/>
            <a:ext cx="8153400" cy="5486400"/>
            <a:chOff x="624" y="576"/>
            <a:chExt cx="5136" cy="3456"/>
          </a:xfrm>
        </p:grpSpPr>
        <p:pic>
          <p:nvPicPr>
            <p:cNvPr id="23557" name="Picture 94">
              <a:extLst>
                <a:ext uri="{FF2B5EF4-FFF2-40B4-BE49-F238E27FC236}">
                  <a16:creationId xmlns:a16="http://schemas.microsoft.com/office/drawing/2014/main" id="{F2877505-48A4-4002-A622-CAEBCF1E2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579"/>
              <a:ext cx="2544" cy="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95">
              <a:extLst>
                <a:ext uri="{FF2B5EF4-FFF2-40B4-BE49-F238E27FC236}">
                  <a16:creationId xmlns:a16="http://schemas.microsoft.com/office/drawing/2014/main" id="{F72157BC-617C-4C2E-A440-07E53DDF0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576"/>
              <a:ext cx="2784" cy="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47">
            <a:extLst>
              <a:ext uri="{FF2B5EF4-FFF2-40B4-BE49-F238E27FC236}">
                <a16:creationId xmlns:a16="http://schemas.microsoft.com/office/drawing/2014/main" id="{67AADEC8-35F3-460D-BEA7-63141FCEB0ED}"/>
              </a:ext>
            </a:extLst>
          </p:cNvPr>
          <p:cNvSpPr>
            <a:spLocks noChangeArrowheads="1"/>
          </p:cNvSpPr>
          <p:nvPr/>
        </p:nvSpPr>
        <p:spPr bwMode="auto">
          <a:xfrm>
            <a:off x="1143000" y="1524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1pPr>
            <a:lvl2pPr marL="742950" indent="-28575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2pPr>
            <a:lvl3pPr marL="11430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3pPr>
            <a:lvl4pPr marL="16002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4pPr>
            <a:lvl5pPr marL="2057400" indent="-228600" algn="just">
              <a:spcBef>
                <a:spcPct val="20000"/>
              </a:spcBef>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5pPr>
            <a:lvl6pPr marL="25146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6pPr>
            <a:lvl7pPr marL="29718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7pPr>
            <a:lvl8pPr marL="34290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8pPr>
            <a:lvl9pPr marL="3886200" indent="-228600" algn="just" eaLnBrk="0" fontAlgn="base" hangingPunct="0">
              <a:spcBef>
                <a:spcPct val="20000"/>
              </a:spcBef>
              <a:spcAft>
                <a:spcPct val="0"/>
              </a:spcAft>
              <a:buClr>
                <a:srgbClr val="FFFF66"/>
              </a:buClr>
              <a:buFont typeface="Wingdings" panose="05000000000000000000" pitchFamily="2" charset="2"/>
              <a:buChar char="»"/>
              <a:defRPr sz="2400">
                <a:solidFill>
                  <a:schemeClr val="tx1"/>
                </a:solidFill>
                <a:latin typeface="Times New Roman" panose="02020603050405020304" pitchFamily="18" charset="0"/>
                <a:ea typeface="新細明體" panose="02020500000000000000" pitchFamily="18" charset="-120"/>
              </a:defRPr>
            </a:lvl9pPr>
          </a:lstStyle>
          <a:p>
            <a:pPr algn="ctr" eaLnBrk="1" hangingPunct="1">
              <a:spcBef>
                <a:spcPct val="0"/>
              </a:spcBef>
              <a:buClrTx/>
              <a:buFontTx/>
              <a:buNone/>
            </a:pPr>
            <a:r>
              <a:rPr kumimoji="0" lang="en-US" altLang="zh-TW" sz="1800">
                <a:solidFill>
                  <a:schemeClr val="bg1"/>
                </a:solidFill>
                <a:latin typeface="Verdana" panose="020B0604030504040204" pitchFamily="34" charset="0"/>
              </a:rPr>
              <a:t>The Applications outlined by the Alliance</a:t>
            </a:r>
          </a:p>
        </p:txBody>
      </p:sp>
      <p:pic>
        <p:nvPicPr>
          <p:cNvPr id="25603" name="Picture 1048">
            <a:extLst>
              <a:ext uri="{FF2B5EF4-FFF2-40B4-BE49-F238E27FC236}">
                <a16:creationId xmlns:a16="http://schemas.microsoft.com/office/drawing/2014/main" id="{AB0DF6EB-04BC-433B-A6EB-ED3EBB202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000125"/>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86B5A4-4840-46DF-AD9A-5AD374E29C6F}"/>
              </a:ext>
            </a:extLst>
          </p:cNvPr>
          <p:cNvSpPr>
            <a:spLocks noGrp="1"/>
          </p:cNvSpPr>
          <p:nvPr>
            <p:ph type="title"/>
          </p:nvPr>
        </p:nvSpPr>
        <p:spPr/>
        <p:txBody>
          <a:bodyPr/>
          <a:lstStyle/>
          <a:p>
            <a:r>
              <a:rPr lang="zh-TW" altLang="en-US" dirty="0"/>
              <a:t>物聯網的協定</a:t>
            </a:r>
          </a:p>
        </p:txBody>
      </p:sp>
      <p:sp>
        <p:nvSpPr>
          <p:cNvPr id="3" name="文字版面配置區 2">
            <a:extLst>
              <a:ext uri="{FF2B5EF4-FFF2-40B4-BE49-F238E27FC236}">
                <a16:creationId xmlns:a16="http://schemas.microsoft.com/office/drawing/2014/main" id="{2A0DA230-A5CF-42C2-8E65-504C1E8964F2}"/>
              </a:ext>
            </a:extLst>
          </p:cNvPr>
          <p:cNvSpPr>
            <a:spLocks noGrp="1"/>
          </p:cNvSpPr>
          <p:nvPr>
            <p:ph type="body" idx="1"/>
          </p:nvPr>
        </p:nvSpPr>
        <p:spPr/>
        <p:txBody>
          <a:bodyPr/>
          <a:lstStyle/>
          <a:p>
            <a:r>
              <a:rPr lang="en-US" altLang="zh-TW" dirty="0"/>
              <a:t>Standard and protocols in </a:t>
            </a:r>
            <a:r>
              <a:rPr lang="en-US" altLang="zh-TW" dirty="0" err="1"/>
              <a:t>iot</a:t>
            </a:r>
            <a:endParaRPr lang="zh-TW" altLang="en-US" dirty="0"/>
          </a:p>
        </p:txBody>
      </p:sp>
    </p:spTree>
    <p:extLst>
      <p:ext uri="{BB962C8B-B14F-4D97-AF65-F5344CB8AC3E}">
        <p14:creationId xmlns:p14="http://schemas.microsoft.com/office/powerpoint/2010/main" val="35811843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1187623" y="137319"/>
            <a:ext cx="7499173" cy="850106"/>
          </a:xfrm>
        </p:spPr>
        <p:txBody>
          <a:bodyPr>
            <a:normAutofit/>
          </a:bodyPr>
          <a:lstStyle/>
          <a:p>
            <a:r>
              <a:rPr lang="en-US" altLang="zh-TW" sz="3600" b="1" dirty="0" err="1">
                <a:solidFill>
                  <a:srgbClr val="00B050"/>
                </a:solidFill>
                <a:latin typeface="Arial" pitchFamily="34" charset="0"/>
                <a:cs typeface="Arial" pitchFamily="34" charset="0"/>
              </a:rPr>
              <a:t>IoT</a:t>
            </a:r>
            <a:r>
              <a:rPr lang="en-US" altLang="zh-TW" sz="3600" b="1" dirty="0">
                <a:solidFill>
                  <a:srgbClr val="00B050"/>
                </a:solidFill>
                <a:latin typeface="Arial" pitchFamily="34" charset="0"/>
                <a:cs typeface="Arial" pitchFamily="34" charset="0"/>
              </a:rPr>
              <a:t> Protocols</a:t>
            </a:r>
            <a:endParaRPr lang="zh-TW" altLang="en-US" sz="3600" b="1" dirty="0">
              <a:solidFill>
                <a:srgbClr val="00B050"/>
              </a:solidFill>
              <a:latin typeface="Arial" pitchFamily="34" charset="0"/>
              <a:cs typeface="Arial" pitchFamily="34" charset="0"/>
            </a:endParaRPr>
          </a:p>
        </p:txBody>
      </p:sp>
      <p:sp>
        <p:nvSpPr>
          <p:cNvPr id="3" name="矩形 2"/>
          <p:cNvSpPr/>
          <p:nvPr/>
        </p:nvSpPr>
        <p:spPr>
          <a:xfrm>
            <a:off x="735603" y="1124744"/>
            <a:ext cx="7672789" cy="5009833"/>
          </a:xfrm>
          <a:prstGeom prst="rect">
            <a:avLst/>
          </a:prstGeom>
        </p:spPr>
        <p:txBody>
          <a:bodyPr wrap="square">
            <a:spAutoFit/>
          </a:bodyPr>
          <a:lstStyle/>
          <a:p>
            <a:pPr marL="342900" indent="-342900">
              <a:lnSpc>
                <a:spcPct val="150000"/>
              </a:lnSpc>
              <a:buFont typeface="Wingdings" pitchFamily="2" charset="2"/>
              <a:buChar char="Ø"/>
            </a:pPr>
            <a:r>
              <a:rPr lang="en-US" altLang="zh-TW" sz="2400" b="1" dirty="0">
                <a:solidFill>
                  <a:srgbClr val="002060"/>
                </a:solidFill>
                <a:latin typeface="Arial" pitchFamily="34" charset="0"/>
                <a:cs typeface="Arial" pitchFamily="34" charset="0"/>
              </a:rPr>
              <a:t>MQTT: a protocol for collecting device data and communicating it to servers (D2S)</a:t>
            </a:r>
          </a:p>
          <a:p>
            <a:pPr marL="342900" indent="-342900">
              <a:lnSpc>
                <a:spcPct val="150000"/>
              </a:lnSpc>
              <a:buFont typeface="Wingdings" pitchFamily="2" charset="2"/>
              <a:buChar char="Ø"/>
            </a:pPr>
            <a:r>
              <a:rPr lang="en-US" altLang="zh-TW" sz="2400" b="1" dirty="0">
                <a:solidFill>
                  <a:srgbClr val="002060"/>
                </a:solidFill>
                <a:latin typeface="Arial" pitchFamily="34" charset="0"/>
                <a:cs typeface="Arial" pitchFamily="34" charset="0"/>
              </a:rPr>
              <a:t>XMPP: a protocol best for connecting devices to people, a special case of the D2S pattern, since people are connected to the servers</a:t>
            </a:r>
          </a:p>
          <a:p>
            <a:pPr marL="342900" indent="-342900">
              <a:lnSpc>
                <a:spcPct val="150000"/>
              </a:lnSpc>
              <a:buFont typeface="Wingdings" pitchFamily="2" charset="2"/>
              <a:buChar char="Ø"/>
            </a:pPr>
            <a:r>
              <a:rPr lang="en-US" altLang="zh-TW" sz="2400" b="1" dirty="0">
                <a:solidFill>
                  <a:srgbClr val="002060"/>
                </a:solidFill>
                <a:latin typeface="Arial" pitchFamily="34" charset="0"/>
                <a:cs typeface="Arial" pitchFamily="34" charset="0"/>
              </a:rPr>
              <a:t>DDS: a fast bus for integrating intelligent machines (D2D)</a:t>
            </a:r>
          </a:p>
          <a:p>
            <a:pPr marL="342900" indent="-342900">
              <a:lnSpc>
                <a:spcPct val="150000"/>
              </a:lnSpc>
              <a:buFont typeface="Wingdings" pitchFamily="2" charset="2"/>
              <a:buChar char="Ø"/>
            </a:pPr>
            <a:r>
              <a:rPr lang="en-US" altLang="zh-TW" sz="2400" b="1" dirty="0">
                <a:solidFill>
                  <a:srgbClr val="002060"/>
                </a:solidFill>
                <a:latin typeface="Arial" pitchFamily="34" charset="0"/>
                <a:cs typeface="Arial" pitchFamily="34" charset="0"/>
              </a:rPr>
              <a:t>AMQP: a queuing system designed to connect servers to each other (S2S)</a:t>
            </a:r>
            <a:endParaRPr lang="en-US" altLang="zh-TW" sz="2400" b="1" dirty="0">
              <a:solidFill>
                <a:srgbClr val="002060"/>
              </a:solidFill>
              <a:effectLst/>
              <a:latin typeface="Arial" pitchFamily="34" charset="0"/>
              <a:cs typeface="Arial" pitchFamily="34" charset="0"/>
            </a:endParaRPr>
          </a:p>
        </p:txBody>
      </p:sp>
    </p:spTree>
    <p:extLst>
      <p:ext uri="{BB962C8B-B14F-4D97-AF65-F5344CB8AC3E}">
        <p14:creationId xmlns:p14="http://schemas.microsoft.com/office/powerpoint/2010/main" val="11339806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755576" y="115263"/>
            <a:ext cx="7931223" cy="778098"/>
          </a:xfrm>
        </p:spPr>
        <p:txBody>
          <a:bodyPr>
            <a:noAutofit/>
          </a:bodyPr>
          <a:lstStyle/>
          <a:p>
            <a:r>
              <a:rPr lang="en-US" altLang="zh-TW" sz="2800" b="1" dirty="0">
                <a:solidFill>
                  <a:srgbClr val="00B050"/>
                </a:solidFill>
                <a:latin typeface="Arial" pitchFamily="34" charset="0"/>
                <a:cs typeface="Arial" pitchFamily="34" charset="0"/>
              </a:rPr>
              <a:t>MQTT: the Message Queue Telemetry Transport</a:t>
            </a:r>
            <a:endParaRPr lang="zh-TW" altLang="en-US" sz="2800" b="1" dirty="0">
              <a:solidFill>
                <a:srgbClr val="00B050"/>
              </a:solidFill>
              <a:latin typeface="Arial" pitchFamily="34" charset="0"/>
              <a:cs typeface="Arial" pitchFamily="34" charset="0"/>
            </a:endParaRPr>
          </a:p>
        </p:txBody>
      </p:sp>
      <p:pic>
        <p:nvPicPr>
          <p:cNvPr id="3075" name="Picture 3" descr="http://electronicdesign.com/site-files/electronicdesign.com/files/uploads/2013/10/1013_WebEE_rti_F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99" y="1052736"/>
            <a:ext cx="5760000" cy="576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2199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99" y="621596"/>
            <a:ext cx="8280000" cy="616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054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811719" y="286661"/>
            <a:ext cx="7787207" cy="1143000"/>
          </a:xfrm>
        </p:spPr>
        <p:txBody>
          <a:bodyPr>
            <a:normAutofit/>
          </a:bodyPr>
          <a:lstStyle/>
          <a:p>
            <a:r>
              <a:rPr lang="en-US" altLang="zh-TW" sz="2800" b="1" dirty="0">
                <a:solidFill>
                  <a:srgbClr val="00B050"/>
                </a:solidFill>
                <a:latin typeface="Arial" pitchFamily="34" charset="0"/>
                <a:cs typeface="Arial" pitchFamily="34" charset="0"/>
              </a:rPr>
              <a:t>XMPP: the Extensible Messaging and Presence Protocol </a:t>
            </a:r>
            <a:endParaRPr lang="zh-TW" altLang="en-US" sz="2800" b="1" dirty="0">
              <a:solidFill>
                <a:srgbClr val="00B050"/>
              </a:solidFill>
              <a:latin typeface="Arial" pitchFamily="34" charset="0"/>
              <a:cs typeface="Arial" pitchFamily="34" charset="0"/>
            </a:endParaRPr>
          </a:p>
        </p:txBody>
      </p:sp>
      <p:pic>
        <p:nvPicPr>
          <p:cNvPr id="4099" name="Picture 3" descr="http://electronicdesign.com/site-files/electronicdesign.com/files/uploads/2013/10/1013_WebEE_rti_F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999" y="1451717"/>
            <a:ext cx="7560000" cy="534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035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68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42" t="21250" r="22694" b="11865"/>
          <a:stretch/>
        </p:blipFill>
        <p:spPr bwMode="auto">
          <a:xfrm>
            <a:off x="251999" y="639460"/>
            <a:ext cx="8640000" cy="608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994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8092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1778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683568" y="316842"/>
            <a:ext cx="8003232" cy="807901"/>
          </a:xfrm>
        </p:spPr>
        <p:txBody>
          <a:bodyPr>
            <a:normAutofit/>
          </a:bodyPr>
          <a:lstStyle/>
          <a:p>
            <a:r>
              <a:rPr lang="en-US" altLang="zh-TW" sz="2800" b="1" dirty="0">
                <a:solidFill>
                  <a:srgbClr val="00B050"/>
                </a:solidFill>
                <a:latin typeface="Arial" pitchFamily="34" charset="0"/>
                <a:cs typeface="Arial" pitchFamily="34" charset="0"/>
              </a:rPr>
              <a:t>DDS: Data Distribution Service</a:t>
            </a:r>
            <a:endParaRPr lang="zh-TW" altLang="en-US" sz="2800" b="1" dirty="0">
              <a:solidFill>
                <a:srgbClr val="00B050"/>
              </a:solidFill>
              <a:latin typeface="Arial" pitchFamily="34" charset="0"/>
              <a:cs typeface="Arial" pitchFamily="34" charset="0"/>
            </a:endParaRPr>
          </a:p>
        </p:txBody>
      </p:sp>
      <p:pic>
        <p:nvPicPr>
          <p:cNvPr id="5123" name="Picture 3" descr="http://electronicdesign.com/site-files/electronicdesign.com/files/uploads/2013/10/1013_WebEE_rti_F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1268759"/>
            <a:ext cx="8640000" cy="474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3668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9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061" t="21458" r="22575" b="11864"/>
          <a:stretch/>
        </p:blipFill>
        <p:spPr bwMode="auto">
          <a:xfrm>
            <a:off x="251999" y="618892"/>
            <a:ext cx="8640000" cy="606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6904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42" t="21250" r="22813" b="11652"/>
          <a:stretch/>
        </p:blipFill>
        <p:spPr bwMode="auto">
          <a:xfrm>
            <a:off x="251999" y="588020"/>
            <a:ext cx="8640000" cy="6121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60885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p:txBody>
          <a:bodyPr>
            <a:normAutofit/>
          </a:bodyPr>
          <a:lstStyle/>
          <a:p>
            <a:r>
              <a:rPr lang="en-US" altLang="zh-TW" sz="2800" b="1" dirty="0">
                <a:solidFill>
                  <a:srgbClr val="00B050"/>
                </a:solidFill>
                <a:latin typeface="Arial" pitchFamily="34" charset="0"/>
                <a:cs typeface="Arial" pitchFamily="34" charset="0"/>
              </a:rPr>
              <a:t>AMQP: the Advanced Message Queuing Protocol</a:t>
            </a:r>
            <a:endParaRPr lang="zh-TW" altLang="en-US" sz="2800" b="1" dirty="0">
              <a:solidFill>
                <a:srgbClr val="00B050"/>
              </a:solidFill>
              <a:latin typeface="Arial" pitchFamily="34" charset="0"/>
              <a:cs typeface="Arial" pitchFamily="34" charset="0"/>
            </a:endParaRPr>
          </a:p>
        </p:txBody>
      </p:sp>
      <p:pic>
        <p:nvPicPr>
          <p:cNvPr id="6147" name="Picture 3" descr="http://electronicdesign.com/site-files/electronicdesign.com/files/uploads/2013/10/1013_WebEE_rti_F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999" y="1268760"/>
            <a:ext cx="6120000" cy="546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359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48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943" t="21399" r="22694" b="12076"/>
          <a:stretch/>
        </p:blipFill>
        <p:spPr bwMode="auto">
          <a:xfrm>
            <a:off x="251999" y="642517"/>
            <a:ext cx="8640000" cy="6055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169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04" t="21458" r="22694" b="12077"/>
          <a:stretch/>
        </p:blipFill>
        <p:spPr bwMode="auto">
          <a:xfrm>
            <a:off x="251999" y="657092"/>
            <a:ext cx="8640000" cy="602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8952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584" t="21249" r="22456" b="12078"/>
          <a:stretch/>
        </p:blipFill>
        <p:spPr bwMode="auto">
          <a:xfrm>
            <a:off x="251999" y="692693"/>
            <a:ext cx="8640000" cy="600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7307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30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03" t="21250" r="22695" b="12077"/>
          <a:stretch/>
        </p:blipFill>
        <p:spPr bwMode="auto">
          <a:xfrm>
            <a:off x="251999" y="618892"/>
            <a:ext cx="8640000" cy="604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8621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23" t="21458" r="22694" b="12288"/>
          <a:stretch/>
        </p:blipFill>
        <p:spPr bwMode="auto">
          <a:xfrm>
            <a:off x="251999" y="639108"/>
            <a:ext cx="8640000" cy="6017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2808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0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23" t="21458" r="22694" b="12077"/>
          <a:stretch/>
        </p:blipFill>
        <p:spPr bwMode="auto">
          <a:xfrm>
            <a:off x="251999" y="617404"/>
            <a:ext cx="8640000" cy="6036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340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大綱</a:t>
            </a:r>
          </a:p>
        </p:txBody>
      </p:sp>
      <p:sp>
        <p:nvSpPr>
          <p:cNvPr id="5" name="內容版面配置區 4"/>
          <p:cNvSpPr>
            <a:spLocks noGrp="1"/>
          </p:cNvSpPr>
          <p:nvPr>
            <p:ph idx="1"/>
          </p:nvPr>
        </p:nvSpPr>
        <p:spPr/>
        <p:txBody>
          <a:bodyPr/>
          <a:lstStyle/>
          <a:p>
            <a:r>
              <a:rPr lang="zh-TW" altLang="en-US" dirty="0"/>
              <a:t>物聯網的定義</a:t>
            </a:r>
            <a:endParaRPr lang="en-US" altLang="zh-TW" dirty="0"/>
          </a:p>
          <a:p>
            <a:r>
              <a:rPr lang="zh-TW" altLang="en-US" dirty="0"/>
              <a:t>物聯網基礎架構</a:t>
            </a:r>
            <a:endParaRPr lang="en-US" altLang="zh-TW" dirty="0"/>
          </a:p>
          <a:p>
            <a:r>
              <a:rPr lang="zh-TW" altLang="en-US" dirty="0"/>
              <a:t>近似於物聯網的科技</a:t>
            </a:r>
            <a:endParaRPr lang="en-US" altLang="zh-TW" dirty="0"/>
          </a:p>
          <a:p>
            <a:r>
              <a:rPr lang="zh-TW" altLang="en-US" dirty="0"/>
              <a:t>物聯網應用</a:t>
            </a:r>
            <a:endParaRPr lang="en-US" altLang="zh-TW" dirty="0"/>
          </a:p>
          <a:p>
            <a:pPr lvl="1"/>
            <a:r>
              <a:rPr lang="zh-TW" altLang="en-US" dirty="0"/>
              <a:t>智慧電網</a:t>
            </a:r>
            <a:endParaRPr lang="en-US" altLang="zh-TW" dirty="0"/>
          </a:p>
          <a:p>
            <a:pPr lvl="1"/>
            <a:r>
              <a:rPr lang="zh-TW" altLang="en-US" dirty="0"/>
              <a:t>智慧運輸</a:t>
            </a:r>
            <a:endParaRPr lang="en-US" altLang="zh-TW" dirty="0"/>
          </a:p>
          <a:p>
            <a:pPr lvl="1"/>
            <a:r>
              <a:rPr lang="zh-TW" altLang="en-US" dirty="0"/>
              <a:t>智慧生活</a:t>
            </a:r>
            <a:endParaRPr lang="en-US" altLang="zh-TW" dirty="0"/>
          </a:p>
          <a:p>
            <a:r>
              <a:rPr lang="zh-TW" altLang="en-US" dirty="0"/>
              <a:t>物聯網未來的挑戰</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15305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1323" y="2286000"/>
            <a:ext cx="5468066" cy="3594100"/>
          </a:xfrm>
        </p:spPr>
      </p:pic>
    </p:spTree>
    <p:extLst>
      <p:ext uri="{BB962C8B-B14F-4D97-AF65-F5344CB8AC3E}">
        <p14:creationId xmlns:p14="http://schemas.microsoft.com/office/powerpoint/2010/main" val="202332288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60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23" t="21458" r="22575" b="12077"/>
          <a:stretch/>
        </p:blipFill>
        <p:spPr bwMode="auto">
          <a:xfrm>
            <a:off x="251999" y="632604"/>
            <a:ext cx="8640000" cy="602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43257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71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23" t="21458" r="22575" b="12077"/>
          <a:stretch/>
        </p:blipFill>
        <p:spPr bwMode="auto">
          <a:xfrm>
            <a:off x="251999" y="618108"/>
            <a:ext cx="8640000" cy="602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6062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47844"/>
            <a:ext cx="8640000" cy="598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23755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01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02" t="21250" r="22457" b="12077"/>
          <a:stretch/>
        </p:blipFill>
        <p:spPr bwMode="auto">
          <a:xfrm>
            <a:off x="251999" y="635700"/>
            <a:ext cx="8640000" cy="601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4123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12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585" t="21458" r="22218" b="12077"/>
          <a:stretch/>
        </p:blipFill>
        <p:spPr bwMode="auto">
          <a:xfrm>
            <a:off x="251999" y="650548"/>
            <a:ext cx="8640000" cy="5957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9070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22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04" t="21667" r="22336" b="12076"/>
          <a:stretch/>
        </p:blipFill>
        <p:spPr bwMode="auto">
          <a:xfrm>
            <a:off x="251999" y="673387"/>
            <a:ext cx="8640000" cy="596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26999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32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42" t="21458" r="22456" b="12288"/>
          <a:stretch/>
        </p:blipFill>
        <p:spPr bwMode="auto">
          <a:xfrm>
            <a:off x="251999" y="646356"/>
            <a:ext cx="8640000" cy="6004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4838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938" name="Picture 2" descr="https://lazure2.files.wordpress.com/2014/12/the-edge-devices-side-of-the-intel-iot-platform-solution-9-dec-20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99" y="316843"/>
            <a:ext cx="6480000" cy="62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7267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0962" name="Picture 2" descr="https://lazure2.files.wordpress.com/2014/12/the-cloud-side-of-the-intel-iot-platform-solution-9-dec-20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92696"/>
            <a:ext cx="8640000" cy="586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2244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8" y="1052736"/>
            <a:ext cx="8640000" cy="425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4788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13370"/>
            <a:ext cx="8352928" cy="4695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166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3C9CB-EBCF-45AE-BE4D-CBDF6E6E2D33}"/>
              </a:ext>
            </a:extLst>
          </p:cNvPr>
          <p:cNvSpPr>
            <a:spLocks noGrp="1"/>
          </p:cNvSpPr>
          <p:nvPr>
            <p:ph type="title"/>
          </p:nvPr>
        </p:nvSpPr>
        <p:spPr/>
        <p:txBody>
          <a:bodyPr/>
          <a:lstStyle/>
          <a:p>
            <a:r>
              <a:rPr lang="zh-TW" altLang="en-US" dirty="0"/>
              <a:t>應用層</a:t>
            </a:r>
          </a:p>
        </p:txBody>
      </p:sp>
      <p:sp>
        <p:nvSpPr>
          <p:cNvPr id="3" name="文字版面配置區 2">
            <a:extLst>
              <a:ext uri="{FF2B5EF4-FFF2-40B4-BE49-F238E27FC236}">
                <a16:creationId xmlns:a16="http://schemas.microsoft.com/office/drawing/2014/main" id="{42272EB4-F6B5-45AB-8F82-8121BE655632}"/>
              </a:ext>
            </a:extLst>
          </p:cNvPr>
          <p:cNvSpPr>
            <a:spLocks noGrp="1"/>
          </p:cNvSpPr>
          <p:nvPr>
            <p:ph type="body" idx="1"/>
          </p:nvPr>
        </p:nvSpPr>
        <p:spPr/>
        <p:txBody>
          <a:bodyPr/>
          <a:lstStyle/>
          <a:p>
            <a:r>
              <a:rPr lang="en-US" altLang="zh-TW" dirty="0"/>
              <a:t>Application layer</a:t>
            </a:r>
            <a:endParaRPr lang="zh-TW" altLang="en-US" dirty="0"/>
          </a:p>
        </p:txBody>
      </p:sp>
    </p:spTree>
    <p:extLst>
      <p:ext uri="{BB962C8B-B14F-4D97-AF65-F5344CB8AC3E}">
        <p14:creationId xmlns:p14="http://schemas.microsoft.com/office/powerpoint/2010/main" val="19644307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38" t="28958" r="25077" b="7839"/>
          <a:stretch/>
        </p:blipFill>
        <p:spPr bwMode="auto">
          <a:xfrm>
            <a:off x="251999" y="614700"/>
            <a:ext cx="8640000" cy="609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41037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57" t="23333" r="22099" b="13347"/>
          <a:stretch/>
        </p:blipFill>
        <p:spPr bwMode="auto">
          <a:xfrm>
            <a:off x="251999" y="744920"/>
            <a:ext cx="8640000" cy="501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9049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33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538" t="28333" r="24957" b="7839"/>
          <a:stretch/>
        </p:blipFill>
        <p:spPr bwMode="auto">
          <a:xfrm>
            <a:off x="431999" y="692696"/>
            <a:ext cx="8280000" cy="588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725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3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629" t="23542" r="19240" b="13136"/>
          <a:stretch/>
        </p:blipFill>
        <p:spPr bwMode="auto">
          <a:xfrm>
            <a:off x="262655" y="755616"/>
            <a:ext cx="8640000" cy="487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1726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807" t="27292" r="20073" b="18644"/>
          <a:stretch/>
        </p:blipFill>
        <p:spPr bwMode="auto">
          <a:xfrm>
            <a:off x="251999" y="617756"/>
            <a:ext cx="8640000" cy="609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28232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7F07E6-F0C1-4C85-90B4-A26BDF4BAC0C}"/>
              </a:ext>
            </a:extLst>
          </p:cNvPr>
          <p:cNvSpPr>
            <a:spLocks noGrp="1"/>
          </p:cNvSpPr>
          <p:nvPr>
            <p:ph type="title"/>
          </p:nvPr>
        </p:nvSpPr>
        <p:spPr/>
        <p:txBody>
          <a:bodyPr/>
          <a:lstStyle/>
          <a:p>
            <a:r>
              <a:rPr lang="zh-TW" altLang="en-US" dirty="0"/>
              <a:t>智慧家庭</a:t>
            </a:r>
          </a:p>
        </p:txBody>
      </p:sp>
      <p:sp>
        <p:nvSpPr>
          <p:cNvPr id="3" name="文字版面配置區 2">
            <a:extLst>
              <a:ext uri="{FF2B5EF4-FFF2-40B4-BE49-F238E27FC236}">
                <a16:creationId xmlns:a16="http://schemas.microsoft.com/office/drawing/2014/main" id="{D956E59A-1ED6-4208-BBD2-AFBF8B85981C}"/>
              </a:ext>
            </a:extLst>
          </p:cNvPr>
          <p:cNvSpPr>
            <a:spLocks noGrp="1"/>
          </p:cNvSpPr>
          <p:nvPr>
            <p:ph type="body" idx="1"/>
          </p:nvPr>
        </p:nvSpPr>
        <p:spPr/>
        <p:txBody>
          <a:bodyPr/>
          <a:lstStyle/>
          <a:p>
            <a:r>
              <a:rPr lang="en-US" altLang="zh-TW" dirty="0"/>
              <a:t>Smart home</a:t>
            </a:r>
            <a:endParaRPr lang="zh-TW" altLang="en-US" dirty="0"/>
          </a:p>
        </p:txBody>
      </p:sp>
    </p:spTree>
    <p:extLst>
      <p:ext uri="{BB962C8B-B14F-4D97-AF65-F5344CB8AC3E}">
        <p14:creationId xmlns:p14="http://schemas.microsoft.com/office/powerpoint/2010/main" val="14965663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764704"/>
            <a:ext cx="8640000" cy="4931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79174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04" t="23125" r="13641" b="12924"/>
          <a:stretch/>
        </p:blipFill>
        <p:spPr bwMode="auto">
          <a:xfrm>
            <a:off x="251999" y="764704"/>
            <a:ext cx="8640000" cy="439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08294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Picture 2" descr="http://www.edn.com/ContentEETimes/Images/EDN/Consumer/Secure-commissioning-for-ZigBee-Smart-Ho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828720"/>
            <a:ext cx="8640000" cy="49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846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352928"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563069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78C2E34-7FEC-49B3-8E93-66741A79B03D}"/>
              </a:ext>
            </a:extLst>
          </p:cNvPr>
          <p:cNvSpPr>
            <a:spLocks noGrp="1"/>
          </p:cNvSpPr>
          <p:nvPr>
            <p:ph sz="quarter" idx="13"/>
          </p:nvPr>
        </p:nvSpPr>
        <p:spPr/>
        <p:txBody>
          <a:bodyPr/>
          <a:lstStyle/>
          <a:p>
            <a:endParaRPr lang="zh-TW" altLang="en-US" dirty="0"/>
          </a:p>
          <a:p>
            <a:pPr marL="34290" indent="0" algn="ctr">
              <a:buNone/>
            </a:pPr>
            <a:r>
              <a:rPr lang="zh-TW" altLang="en-US" sz="2400" dirty="0">
                <a:solidFill>
                  <a:schemeClr val="bg2">
                    <a:lumMod val="50000"/>
                  </a:schemeClr>
                </a:solidFill>
              </a:rPr>
              <a:t>智慧家庭 </a:t>
            </a:r>
          </a:p>
          <a:p>
            <a:pPr marL="34290" indent="0" algn="ctr">
              <a:buNone/>
            </a:pPr>
            <a:r>
              <a:rPr lang="en-US" altLang="zh-TW" dirty="0">
                <a:solidFill>
                  <a:srgbClr val="FF0000"/>
                </a:solidFill>
              </a:rPr>
              <a:t>CES 2015 LG - Smart Home</a:t>
            </a:r>
          </a:p>
          <a:p>
            <a:pPr marL="34290" indent="0" algn="ctr">
              <a:buNone/>
            </a:pPr>
            <a:r>
              <a:rPr lang="en-US" altLang="zh-TW" dirty="0">
                <a:solidFill>
                  <a:srgbClr val="FF0000"/>
                </a:solidFill>
                <a:hlinkClick r:id="rId2"/>
              </a:rPr>
              <a:t>https://www.youtube.com/watch?v=-AsuUdi1BiY</a:t>
            </a:r>
            <a:r>
              <a:rPr lang="en-US" altLang="zh-TW" dirty="0">
                <a:solidFill>
                  <a:srgbClr val="FF0000"/>
                </a:solidFill>
              </a:rPr>
              <a:t> </a:t>
            </a:r>
            <a:endParaRPr lang="zh-TW" altLang="en-US" dirty="0">
              <a:solidFill>
                <a:srgbClr val="FF0000"/>
              </a:solidFill>
            </a:endParaRPr>
          </a:p>
        </p:txBody>
      </p:sp>
    </p:spTree>
    <p:extLst>
      <p:ext uri="{BB962C8B-B14F-4D97-AF65-F5344CB8AC3E}">
        <p14:creationId xmlns:p14="http://schemas.microsoft.com/office/powerpoint/2010/main" val="167121347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097" y="489823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51" descr="img20071117061100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779" y="489823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416" y="490180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5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735" y="489823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5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460" y="4898233"/>
            <a:ext cx="97155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30">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3117" y="3228976"/>
            <a:ext cx="1188244" cy="88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5" name="AutoShape 31"/>
          <p:cNvSpPr>
            <a:spLocks noChangeArrowheads="1"/>
          </p:cNvSpPr>
          <p:nvPr/>
        </p:nvSpPr>
        <p:spPr bwMode="auto">
          <a:xfrm>
            <a:off x="3053955" y="2444353"/>
            <a:ext cx="864394" cy="432197"/>
          </a:xfrm>
          <a:prstGeom prst="cloudCallout">
            <a:avLst>
              <a:gd name="adj1" fmla="val 49171"/>
              <a:gd name="adj2" fmla="val 96556"/>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76" name="AutoShape 32"/>
          <p:cNvSpPr>
            <a:spLocks noChangeArrowheads="1"/>
          </p:cNvSpPr>
          <p:nvPr/>
        </p:nvSpPr>
        <p:spPr bwMode="auto">
          <a:xfrm>
            <a:off x="5754292" y="3092053"/>
            <a:ext cx="864394" cy="432197"/>
          </a:xfrm>
          <a:prstGeom prst="cloudCallout">
            <a:avLst>
              <a:gd name="adj1" fmla="val -92977"/>
              <a:gd name="adj2" fmla="val 29065"/>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77" name="AutoShape 33"/>
          <p:cNvSpPr>
            <a:spLocks noChangeArrowheads="1"/>
          </p:cNvSpPr>
          <p:nvPr/>
        </p:nvSpPr>
        <p:spPr bwMode="auto">
          <a:xfrm>
            <a:off x="2406255" y="2984897"/>
            <a:ext cx="864394" cy="432197"/>
          </a:xfrm>
          <a:prstGeom prst="cloudCallout">
            <a:avLst>
              <a:gd name="adj1" fmla="val 95866"/>
              <a:gd name="adj2" fmla="val 45866"/>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78" name="AutoShape 34"/>
          <p:cNvSpPr>
            <a:spLocks noChangeArrowheads="1"/>
          </p:cNvSpPr>
          <p:nvPr/>
        </p:nvSpPr>
        <p:spPr bwMode="auto">
          <a:xfrm>
            <a:off x="2568180" y="3740945"/>
            <a:ext cx="864394" cy="432197"/>
          </a:xfrm>
          <a:prstGeom prst="cloudCallout">
            <a:avLst>
              <a:gd name="adj1" fmla="val 95181"/>
              <a:gd name="adj2" fmla="val -38431"/>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79" name="AutoShape 35"/>
          <p:cNvSpPr>
            <a:spLocks noChangeArrowheads="1"/>
          </p:cNvSpPr>
          <p:nvPr/>
        </p:nvSpPr>
        <p:spPr bwMode="auto">
          <a:xfrm>
            <a:off x="4135042" y="2389585"/>
            <a:ext cx="863203" cy="432197"/>
          </a:xfrm>
          <a:prstGeom prst="cloudCallout">
            <a:avLst>
              <a:gd name="adj1" fmla="val 1722"/>
              <a:gd name="adj2" fmla="val 110606"/>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80" name="AutoShape 36"/>
          <p:cNvSpPr>
            <a:spLocks noChangeArrowheads="1"/>
          </p:cNvSpPr>
          <p:nvPr/>
        </p:nvSpPr>
        <p:spPr bwMode="auto">
          <a:xfrm>
            <a:off x="5268517" y="2443164"/>
            <a:ext cx="864394" cy="432197"/>
          </a:xfrm>
          <a:prstGeom prst="cloudCallout">
            <a:avLst>
              <a:gd name="adj1" fmla="val -55509"/>
              <a:gd name="adj2" fmla="val 95181"/>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endParaRPr lang="zh-CN" altLang="en-US" sz="1500">
              <a:latin typeface="Arial" charset="0"/>
              <a:ea typeface="宋体" pitchFamily="2" charset="-122"/>
            </a:endParaRPr>
          </a:p>
        </p:txBody>
      </p:sp>
      <p:sp>
        <p:nvSpPr>
          <p:cNvPr id="6181" name="AutoShape 37"/>
          <p:cNvSpPr>
            <a:spLocks noChangeArrowheads="1"/>
          </p:cNvSpPr>
          <p:nvPr/>
        </p:nvSpPr>
        <p:spPr bwMode="auto">
          <a:xfrm>
            <a:off x="5699523" y="3794522"/>
            <a:ext cx="864394" cy="432197"/>
          </a:xfrm>
          <a:prstGeom prst="cloudCallout">
            <a:avLst>
              <a:gd name="adj1" fmla="val -93389"/>
              <a:gd name="adj2" fmla="val -45866"/>
            </a:avLst>
          </a:prstGeom>
          <a:gradFill rotWithShape="1">
            <a:gsLst>
              <a:gs pos="0">
                <a:srgbClr val="33CC33">
                  <a:gamma/>
                  <a:tint val="1176"/>
                  <a:invGamma/>
                </a:srgbClr>
              </a:gs>
              <a:gs pos="100000">
                <a:srgbClr val="33CC33"/>
              </a:gs>
            </a:gsLst>
            <a:lin ang="5400000" scaled="1"/>
          </a:gradFill>
          <a:ln w="3175">
            <a:solidFill>
              <a:schemeClr val="bg2"/>
            </a:solidFill>
            <a:round/>
            <a:headEnd/>
            <a:tailEnd/>
          </a:ln>
          <a:effectLst>
            <a:outerShdw dist="35921" dir="2700000" algn="ctr" rotWithShape="0">
              <a:srgbClr val="EAEAEA">
                <a:alpha val="50000"/>
              </a:srgbClr>
            </a:outerShdw>
          </a:effectLst>
        </p:spPr>
        <p:txBody>
          <a:bodyPr anchor="ctr"/>
          <a:lstStyle/>
          <a:p>
            <a:pPr algn="ctr">
              <a:defRPr/>
            </a:pPr>
            <a:r>
              <a:rPr lang="en-US" altLang="zh-CN" sz="1500" dirty="0">
                <a:latin typeface="Arial" charset="0"/>
                <a:ea typeface="宋体" pitchFamily="2" charset="-122"/>
              </a:rPr>
              <a:t>……</a:t>
            </a:r>
          </a:p>
        </p:txBody>
      </p:sp>
      <p:sp>
        <p:nvSpPr>
          <p:cNvPr id="6160" name="WordArt 38"/>
          <p:cNvSpPr>
            <a:spLocks noChangeArrowheads="1" noChangeShapeType="1" noTextEdit="1"/>
          </p:cNvSpPr>
          <p:nvPr/>
        </p:nvSpPr>
        <p:spPr bwMode="auto">
          <a:xfrm rot="5400000">
            <a:off x="4407098" y="3329583"/>
            <a:ext cx="539354" cy="323850"/>
          </a:xfrm>
          <a:prstGeom prst="rect">
            <a:avLst/>
          </a:prstGeom>
        </p:spPr>
        <p:txBody>
          <a:bodyPr vert="eaVert" wrap="none" fromWordArt="1">
            <a:prstTxWarp prst="textInflate">
              <a:avLst>
                <a:gd name="adj" fmla="val 0"/>
              </a:avLst>
            </a:prstTxWarp>
            <a:scene3d>
              <a:camera prst="legacyPerspectiveFront">
                <a:rot lat="19799998" lon="19439996" rev="0"/>
              </a:camera>
              <a:lightRig rig="legacyNormal2" dir="t"/>
            </a:scene3d>
            <a:sp3d extrusionH="354000" prstMaterial="legacyMatte">
              <a:extrusionClr>
                <a:srgbClr val="939676"/>
              </a:extrusionClr>
              <a:contourClr>
                <a:schemeClr val="tx2"/>
              </a:contourClr>
            </a:sp3d>
          </a:bodyPr>
          <a:lstStyle/>
          <a:p>
            <a:pPr algn="ctr" fontAlgn="auto"/>
            <a:r>
              <a:rPr lang="zh-TW" altLang="en-US" sz="2700" kern="10" dirty="0">
                <a:ln w="9525">
                  <a:round/>
                  <a:headEnd/>
                  <a:tailEnd/>
                </a:ln>
                <a:gradFill rotWithShape="1">
                  <a:gsLst>
                    <a:gs pos="0">
                      <a:schemeClr val="tx2"/>
                    </a:gs>
                    <a:gs pos="100000">
                      <a:srgbClr val="FFFFFF">
                        <a:alpha val="85999"/>
                      </a:srgbClr>
                    </a:gs>
                  </a:gsLst>
                  <a:lin ang="5400000" scaled="1"/>
                </a:gradFill>
                <a:latin typeface="宋体" panose="02010600030101010101" pitchFamily="2" charset="-122"/>
                <a:ea typeface="宋体" panose="02010600030101010101" pitchFamily="2" charset="-122"/>
              </a:rPr>
              <a:t>？</a:t>
            </a:r>
          </a:p>
        </p:txBody>
      </p:sp>
      <p:sp>
        <p:nvSpPr>
          <p:cNvPr id="6183" name="Rectangle 39"/>
          <p:cNvSpPr>
            <a:spLocks noChangeArrowheads="1"/>
          </p:cNvSpPr>
          <p:nvPr/>
        </p:nvSpPr>
        <p:spPr bwMode="auto">
          <a:xfrm>
            <a:off x="2568178" y="3794523"/>
            <a:ext cx="917972"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TW" altLang="en-US" sz="1500" dirty="0">
                <a:ea typeface="黑体" panose="02010609060101010101" pitchFamily="49" charset="-122"/>
              </a:rPr>
              <a:t>數位</a:t>
            </a:r>
            <a:r>
              <a:rPr lang="zh-CN" altLang="en-US" sz="1500" dirty="0">
                <a:ea typeface="黑体" panose="02010609060101010101" pitchFamily="49" charset="-122"/>
              </a:rPr>
              <a:t>化</a:t>
            </a:r>
          </a:p>
        </p:txBody>
      </p:sp>
      <p:sp>
        <p:nvSpPr>
          <p:cNvPr id="6184" name="Rectangle 40"/>
          <p:cNvSpPr>
            <a:spLocks noChangeArrowheads="1"/>
          </p:cNvSpPr>
          <p:nvPr/>
        </p:nvSpPr>
        <p:spPr bwMode="auto">
          <a:xfrm>
            <a:off x="2368153" y="3038476"/>
            <a:ext cx="917972"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TW" altLang="en-US" sz="1500" dirty="0">
                <a:ea typeface="黑体" panose="02010609060101010101" pitchFamily="49" charset="-122"/>
              </a:rPr>
              <a:t>網路</a:t>
            </a:r>
            <a:r>
              <a:rPr lang="zh-CN" altLang="en-US" sz="1500" dirty="0">
                <a:ea typeface="黑体" panose="02010609060101010101" pitchFamily="49" charset="-122"/>
              </a:rPr>
              <a:t>化</a:t>
            </a:r>
          </a:p>
        </p:txBody>
      </p:sp>
      <p:sp>
        <p:nvSpPr>
          <p:cNvPr id="6185" name="Rectangle 41"/>
          <p:cNvSpPr>
            <a:spLocks noChangeArrowheads="1"/>
          </p:cNvSpPr>
          <p:nvPr/>
        </p:nvSpPr>
        <p:spPr bwMode="auto">
          <a:xfrm>
            <a:off x="3025378" y="2469357"/>
            <a:ext cx="917972"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p>
            <a:pPr algn="ctr" defTabSz="686991">
              <a:defRPr/>
            </a:pPr>
            <a:r>
              <a:rPr lang="zh-TW" altLang="en-US" sz="1500" dirty="0">
                <a:latin typeface="Arial" charset="0"/>
                <a:ea typeface="黑体" pitchFamily="2" charset="-122"/>
              </a:rPr>
              <a:t>資訊</a:t>
            </a:r>
            <a:r>
              <a:rPr lang="zh-CN" altLang="en-US" sz="1500" dirty="0">
                <a:latin typeface="Arial" charset="0"/>
                <a:ea typeface="黑体" pitchFamily="2" charset="-122"/>
              </a:rPr>
              <a:t>化</a:t>
            </a:r>
          </a:p>
        </p:txBody>
      </p:sp>
      <p:sp>
        <p:nvSpPr>
          <p:cNvPr id="6186" name="Rectangle 42"/>
          <p:cNvSpPr>
            <a:spLocks noChangeArrowheads="1"/>
          </p:cNvSpPr>
          <p:nvPr/>
        </p:nvSpPr>
        <p:spPr bwMode="auto">
          <a:xfrm>
            <a:off x="4111228" y="2434830"/>
            <a:ext cx="917972" cy="553998"/>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p>
            <a:pPr algn="ctr" defTabSz="686991">
              <a:defRPr/>
            </a:pPr>
            <a:r>
              <a:rPr lang="zh-CN" altLang="en-US" sz="1500" dirty="0">
                <a:latin typeface="Arial" charset="0"/>
                <a:ea typeface="黑体" pitchFamily="2" charset="-122"/>
              </a:rPr>
              <a:t>交互</a:t>
            </a:r>
            <a:r>
              <a:rPr lang="zh-TW" altLang="en-US" sz="1500" dirty="0">
                <a:latin typeface="Arial" charset="0"/>
                <a:ea typeface="黑体" pitchFamily="2" charset="-122"/>
              </a:rPr>
              <a:t>聯動</a:t>
            </a:r>
            <a:endParaRPr lang="zh-CN" altLang="en-US" sz="1500" dirty="0">
              <a:latin typeface="Arial" charset="0"/>
              <a:ea typeface="黑体" pitchFamily="2" charset="-122"/>
            </a:endParaRPr>
          </a:p>
        </p:txBody>
      </p:sp>
      <p:sp>
        <p:nvSpPr>
          <p:cNvPr id="6165" name="Text Box 5"/>
          <p:cNvSpPr txBox="1">
            <a:spLocks noChangeArrowheads="1"/>
          </p:cNvSpPr>
          <p:nvPr/>
        </p:nvSpPr>
        <p:spPr bwMode="auto">
          <a:xfrm>
            <a:off x="2097883" y="4561286"/>
            <a:ext cx="518398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CN" altLang="en-US" sz="1500" dirty="0">
                <a:solidFill>
                  <a:srgbClr val="008000"/>
                </a:solidFill>
                <a:latin typeface="楷体_GB2312" pitchFamily="49" charset="-122"/>
                <a:ea typeface="黑体" panose="02010609060101010101" pitchFamily="49" charset="-122"/>
              </a:rPr>
              <a:t>安全、舒適、便捷、</a:t>
            </a:r>
            <a:r>
              <a:rPr lang="zh-TW" altLang="en-US" sz="1500" dirty="0">
                <a:solidFill>
                  <a:srgbClr val="008000"/>
                </a:solidFill>
                <a:latin typeface="楷体_GB2312" pitchFamily="49" charset="-122"/>
                <a:ea typeface="黑体" panose="02010609060101010101" pitchFamily="49" charset="-122"/>
              </a:rPr>
              <a:t>節能</a:t>
            </a:r>
            <a:r>
              <a:rPr lang="zh-CN" altLang="en-US" sz="1500" dirty="0">
                <a:solidFill>
                  <a:srgbClr val="008000"/>
                </a:solidFill>
                <a:latin typeface="楷体_GB2312" pitchFamily="49" charset="-122"/>
                <a:ea typeface="黑体" panose="02010609060101010101" pitchFamily="49" charset="-122"/>
              </a:rPr>
              <a:t>、智</a:t>
            </a:r>
            <a:r>
              <a:rPr lang="zh-TW" altLang="en-US" sz="1500" dirty="0">
                <a:solidFill>
                  <a:srgbClr val="008000"/>
                </a:solidFill>
                <a:latin typeface="楷体_GB2312" pitchFamily="49" charset="-122"/>
                <a:ea typeface="黑体" panose="02010609060101010101" pitchFamily="49" charset="-122"/>
              </a:rPr>
              <a:t>慧</a:t>
            </a:r>
            <a:r>
              <a:rPr lang="zh-CN" altLang="en-US" sz="1500" dirty="0">
                <a:solidFill>
                  <a:srgbClr val="008000"/>
                </a:solidFill>
                <a:latin typeface="楷体_GB2312" pitchFamily="49" charset="-122"/>
                <a:ea typeface="黑体" panose="02010609060101010101" pitchFamily="49" charset="-122"/>
              </a:rPr>
              <a:t>、</a:t>
            </a:r>
            <a:r>
              <a:rPr lang="zh-TW" altLang="en-US" sz="1500" dirty="0">
                <a:solidFill>
                  <a:srgbClr val="008000"/>
                </a:solidFill>
                <a:latin typeface="楷体_GB2312" pitchFamily="49" charset="-122"/>
                <a:ea typeface="黑体" panose="02010609060101010101" pitchFamily="49" charset="-122"/>
              </a:rPr>
              <a:t>時</a:t>
            </a:r>
            <a:r>
              <a:rPr lang="zh-CN" altLang="en-US" sz="1500" dirty="0">
                <a:solidFill>
                  <a:srgbClr val="008000"/>
                </a:solidFill>
                <a:latin typeface="楷体_GB2312" pitchFamily="49" charset="-122"/>
                <a:ea typeface="黑体" panose="02010609060101010101" pitchFamily="49" charset="-122"/>
              </a:rPr>
              <a:t>尚的健康生活</a:t>
            </a:r>
            <a:endParaRPr lang="zh-CN" altLang="zh-CN" sz="1500" dirty="0">
              <a:solidFill>
                <a:srgbClr val="008000"/>
              </a:solidFill>
              <a:latin typeface="楷体_GB2312" pitchFamily="49" charset="-122"/>
              <a:ea typeface="黑体" panose="02010609060101010101" pitchFamily="49" charset="-122"/>
            </a:endParaRPr>
          </a:p>
        </p:txBody>
      </p:sp>
      <p:sp>
        <p:nvSpPr>
          <p:cNvPr id="6188" name="Rectangle 44"/>
          <p:cNvSpPr>
            <a:spLocks noChangeArrowheads="1"/>
          </p:cNvSpPr>
          <p:nvPr/>
        </p:nvSpPr>
        <p:spPr bwMode="auto">
          <a:xfrm>
            <a:off x="5013722" y="2471739"/>
            <a:ext cx="1404938"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TW" altLang="en-US" sz="1500" dirty="0">
                <a:ea typeface="黑体" panose="02010609060101010101" pitchFamily="49" charset="-122"/>
              </a:rPr>
              <a:t>能源節約</a:t>
            </a:r>
            <a:endParaRPr lang="zh-CN" altLang="en-US" sz="1500" dirty="0">
              <a:ea typeface="黑体" panose="02010609060101010101" pitchFamily="49" charset="-122"/>
            </a:endParaRPr>
          </a:p>
        </p:txBody>
      </p:sp>
      <p:sp>
        <p:nvSpPr>
          <p:cNvPr id="6189" name="Rectangle 45"/>
          <p:cNvSpPr>
            <a:spLocks noChangeArrowheads="1"/>
          </p:cNvSpPr>
          <p:nvPr/>
        </p:nvSpPr>
        <p:spPr bwMode="auto">
          <a:xfrm>
            <a:off x="5769770" y="3120630"/>
            <a:ext cx="917972" cy="553998"/>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CN" altLang="en-US" sz="1500" dirty="0">
                <a:ea typeface="黑体" panose="02010609060101010101" pitchFamily="49" charset="-122"/>
              </a:rPr>
              <a:t>綠色</a:t>
            </a:r>
            <a:r>
              <a:rPr lang="zh-TW" altLang="en-US" sz="1500" dirty="0">
                <a:ea typeface="黑体" panose="02010609060101010101" pitchFamily="49" charset="-122"/>
              </a:rPr>
              <a:t>環</a:t>
            </a:r>
            <a:r>
              <a:rPr lang="zh-CN" altLang="en-US" sz="1500" dirty="0">
                <a:ea typeface="黑体" panose="02010609060101010101" pitchFamily="49" charset="-122"/>
              </a:rPr>
              <a:t>保</a:t>
            </a:r>
          </a:p>
        </p:txBody>
      </p:sp>
      <p:sp>
        <p:nvSpPr>
          <p:cNvPr id="6190" name="Line 46"/>
          <p:cNvSpPr>
            <a:spLocks noChangeShapeType="1"/>
          </p:cNvSpPr>
          <p:nvPr/>
        </p:nvSpPr>
        <p:spPr bwMode="auto">
          <a:xfrm>
            <a:off x="1720453" y="4446985"/>
            <a:ext cx="5994797" cy="0"/>
          </a:xfrm>
          <a:prstGeom prst="line">
            <a:avLst/>
          </a:prstGeom>
          <a:noFill/>
          <a:ln w="25400">
            <a:solidFill>
              <a:srgbClr val="C0C0C0"/>
            </a:solidFill>
            <a:round/>
            <a:headEnd/>
            <a:tailEnd/>
          </a:ln>
          <a:effectLst>
            <a:outerShdw dist="35921" dir="2700000" algn="ctr" rotWithShape="0">
              <a:srgbClr val="EAEAEA">
                <a:alpha val="50000"/>
              </a:srgbClr>
            </a:outerShdw>
          </a:effectLst>
        </p:spPr>
        <p:txBody>
          <a:bodyPr wrap="none" anchor="ctr"/>
          <a:lstStyle/>
          <a:p>
            <a:pPr>
              <a:defRPr/>
            </a:pPr>
            <a:endParaRPr lang="zh-CN" altLang="en-US" sz="1350">
              <a:latin typeface="Arial" charset="0"/>
            </a:endParaRPr>
          </a:p>
        </p:txBody>
      </p:sp>
      <p:sp>
        <p:nvSpPr>
          <p:cNvPr id="6191" name="AutoShape 47"/>
          <p:cNvSpPr>
            <a:spLocks noChangeArrowheads="1"/>
          </p:cNvSpPr>
          <p:nvPr/>
        </p:nvSpPr>
        <p:spPr bwMode="auto">
          <a:xfrm rot="10800000">
            <a:off x="4419600" y="4307683"/>
            <a:ext cx="485775" cy="270272"/>
          </a:xfrm>
          <a:prstGeom prst="upArrow">
            <a:avLst>
              <a:gd name="adj1" fmla="val 57852"/>
              <a:gd name="adj2" fmla="val 38324"/>
            </a:avLst>
          </a:prstGeom>
          <a:gradFill rotWithShape="1">
            <a:gsLst>
              <a:gs pos="0">
                <a:srgbClr val="3399FF"/>
              </a:gs>
              <a:gs pos="100000">
                <a:srgbClr val="3399FF">
                  <a:gamma/>
                  <a:tint val="10196"/>
                  <a:invGamma/>
                </a:srgbClr>
              </a:gs>
            </a:gsLst>
            <a:lin ang="5400000" scaled="1"/>
          </a:gradFill>
          <a:ln w="3175" algn="ctr">
            <a:solidFill>
              <a:schemeClr val="folHlink"/>
            </a:solidFill>
            <a:miter lim="800000"/>
            <a:headEnd/>
            <a:tailEnd/>
          </a:ln>
          <a:effectLst>
            <a:outerShdw dist="35921" dir="2700000" algn="ctr" rotWithShape="0">
              <a:srgbClr val="EAEAEA">
                <a:alpha val="50000"/>
              </a:srgbClr>
            </a:outerShdw>
          </a:effec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350">
              <a:ea typeface="宋体" panose="02010600030101010101" pitchFamily="2" charset="-122"/>
            </a:endParaRPr>
          </a:p>
        </p:txBody>
      </p:sp>
      <p:sp>
        <p:nvSpPr>
          <p:cNvPr id="6170" name="Text Box 48"/>
          <p:cNvSpPr txBox="1">
            <a:spLocks noChangeArrowheads="1"/>
          </p:cNvSpPr>
          <p:nvPr/>
        </p:nvSpPr>
        <p:spPr bwMode="auto">
          <a:xfrm>
            <a:off x="1892348" y="879872"/>
            <a:ext cx="524500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b="1">
                <a:solidFill>
                  <a:schemeClr val="tx1"/>
                </a:solidFill>
                <a:latin typeface="Arial" panose="020B0604020202020204" pitchFamily="34" charset="0"/>
              </a:defRPr>
            </a:lvl1pPr>
            <a:lvl2pPr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30000"/>
              </a:spcBef>
            </a:pPr>
            <a:r>
              <a:rPr lang="zh-CN" altLang="en-US" sz="3300" dirty="0">
                <a:solidFill>
                  <a:srgbClr val="FF9900"/>
                </a:solidFill>
                <a:ea typeface="宋体" panose="02010600030101010101" pitchFamily="2" charset="-122"/>
              </a:rPr>
              <a:t>智</a:t>
            </a:r>
            <a:r>
              <a:rPr lang="zh-TW" altLang="en-US" sz="3300" dirty="0">
                <a:solidFill>
                  <a:srgbClr val="FF9900"/>
                </a:solidFill>
                <a:ea typeface="宋体" panose="02010600030101010101" pitchFamily="2" charset="-122"/>
              </a:rPr>
              <a:t>慧</a:t>
            </a:r>
            <a:r>
              <a:rPr lang="zh-CN" altLang="en-US" sz="3300" dirty="0">
                <a:solidFill>
                  <a:srgbClr val="FF9900"/>
                </a:solidFill>
                <a:ea typeface="宋体" panose="02010600030101010101" pitchFamily="2" charset="-122"/>
              </a:rPr>
              <a:t>家居能給用戶帶來什</a:t>
            </a:r>
            <a:r>
              <a:rPr lang="zh-TW" altLang="en-US" sz="3300" dirty="0">
                <a:solidFill>
                  <a:srgbClr val="FF9900"/>
                </a:solidFill>
                <a:ea typeface="宋体" panose="02010600030101010101" pitchFamily="2" charset="-122"/>
              </a:rPr>
              <a:t>麼</a:t>
            </a:r>
            <a:r>
              <a:rPr lang="zh-CN" altLang="en-US" sz="3300" dirty="0">
                <a:solidFill>
                  <a:srgbClr val="FF9900"/>
                </a:solidFill>
                <a:ea typeface="宋体" panose="02010600030101010101" pitchFamily="2" charset="-122"/>
              </a:rPr>
              <a:t>？</a:t>
            </a:r>
          </a:p>
          <a:p>
            <a:pPr lvl="1" eaLnBrk="1" hangingPunct="1">
              <a:spcBef>
                <a:spcPct val="30000"/>
              </a:spcBef>
            </a:pPr>
            <a:r>
              <a:rPr lang="zh-CN" altLang="en-US" sz="3300" dirty="0">
                <a:solidFill>
                  <a:srgbClr val="009900"/>
                </a:solidFill>
                <a:ea typeface="宋体" panose="02010600030101010101" pitchFamily="2" charset="-122"/>
              </a:rPr>
              <a:t>一</a:t>
            </a:r>
            <a:r>
              <a:rPr lang="zh-TW" altLang="en-US" sz="3300" dirty="0">
                <a:solidFill>
                  <a:srgbClr val="009900"/>
                </a:solidFill>
                <a:ea typeface="宋体" panose="02010600030101010101" pitchFamily="2" charset="-122"/>
              </a:rPr>
              <a:t>種</a:t>
            </a:r>
            <a:r>
              <a:rPr lang="zh-CN" altLang="en-US" sz="3300" dirty="0">
                <a:solidFill>
                  <a:srgbClr val="009900"/>
                </a:solidFill>
                <a:ea typeface="宋体" panose="02010600030101010101" pitchFamily="2" charset="-122"/>
              </a:rPr>
              <a:t>全新的生活方式。</a:t>
            </a:r>
          </a:p>
        </p:txBody>
      </p:sp>
      <p:sp>
        <p:nvSpPr>
          <p:cNvPr id="6193" name="Text Box 49"/>
          <p:cNvSpPr txBox="1">
            <a:spLocks noChangeArrowheads="1"/>
          </p:cNvSpPr>
          <p:nvPr/>
        </p:nvSpPr>
        <p:spPr bwMode="auto">
          <a:xfrm>
            <a:off x="3943350" y="3875486"/>
            <a:ext cx="1296591" cy="323165"/>
          </a:xfrm>
          <a:prstGeom prst="rect">
            <a:avLst/>
          </a:prstGeom>
          <a:noFill/>
          <a:ln w="25400" algn="ctr">
            <a:noFill/>
            <a:miter lim="800000"/>
            <a:headEnd/>
            <a:tailEnd/>
          </a:ln>
          <a:effectLst>
            <a:outerShdw dist="35921" dir="2700000" algn="ctr" rotWithShape="0">
              <a:srgbClr val="EAEAEA">
                <a:alpha val="50000"/>
              </a:srgbClr>
            </a:outerShdw>
          </a:effectLst>
        </p:spPr>
        <p:txBody>
          <a:bodyPr>
            <a:spAutoFit/>
          </a:bodyPr>
          <a:lstStyle>
            <a:lvl1pPr defTabSz="915988" eaLnBrk="0" hangingPunct="0">
              <a:defRPr b="1">
                <a:solidFill>
                  <a:schemeClr val="tx1"/>
                </a:solidFill>
                <a:latin typeface="Arial" panose="020B0604020202020204" pitchFamily="34" charset="0"/>
              </a:defRPr>
            </a:lvl1pPr>
            <a:lvl2pPr marL="742950" indent="-285750" defTabSz="915988" eaLnBrk="0" hangingPunct="0">
              <a:defRPr b="1">
                <a:solidFill>
                  <a:schemeClr val="tx1"/>
                </a:solidFill>
                <a:latin typeface="Arial" panose="020B0604020202020204" pitchFamily="34" charset="0"/>
              </a:defRPr>
            </a:lvl2pPr>
            <a:lvl3pPr marL="1143000" indent="-228600" defTabSz="915988" eaLnBrk="0" hangingPunct="0">
              <a:defRPr b="1">
                <a:solidFill>
                  <a:schemeClr val="tx1"/>
                </a:solidFill>
                <a:latin typeface="Arial" panose="020B0604020202020204" pitchFamily="34" charset="0"/>
              </a:defRPr>
            </a:lvl3pPr>
            <a:lvl4pPr marL="1600200" indent="-228600" defTabSz="915988" eaLnBrk="0" hangingPunct="0">
              <a:defRPr b="1">
                <a:solidFill>
                  <a:schemeClr val="tx1"/>
                </a:solidFill>
                <a:latin typeface="Arial" panose="020B0604020202020204" pitchFamily="34" charset="0"/>
              </a:defRPr>
            </a:lvl4pPr>
            <a:lvl5pPr marL="2057400" indent="-228600" defTabSz="915988" eaLnBrk="0" hangingPunct="0">
              <a:defRPr b="1">
                <a:solidFill>
                  <a:schemeClr val="tx1"/>
                </a:solidFill>
                <a:latin typeface="Arial" panose="020B0604020202020204" pitchFamily="34" charset="0"/>
              </a:defRPr>
            </a:lvl5pPr>
            <a:lvl6pPr marL="2514600" indent="-228600" defTabSz="915988" eaLnBrk="0" fontAlgn="base" hangingPunct="0">
              <a:spcBef>
                <a:spcPct val="0"/>
              </a:spcBef>
              <a:spcAft>
                <a:spcPct val="0"/>
              </a:spcAft>
              <a:defRPr b="1">
                <a:solidFill>
                  <a:schemeClr val="tx1"/>
                </a:solidFill>
                <a:latin typeface="Arial" panose="020B0604020202020204" pitchFamily="34" charset="0"/>
              </a:defRPr>
            </a:lvl6pPr>
            <a:lvl7pPr marL="2971800" indent="-228600" defTabSz="915988" eaLnBrk="0" fontAlgn="base" hangingPunct="0">
              <a:spcBef>
                <a:spcPct val="0"/>
              </a:spcBef>
              <a:spcAft>
                <a:spcPct val="0"/>
              </a:spcAft>
              <a:defRPr b="1">
                <a:solidFill>
                  <a:schemeClr val="tx1"/>
                </a:solidFill>
                <a:latin typeface="Arial" panose="020B0604020202020204" pitchFamily="34" charset="0"/>
              </a:defRPr>
            </a:lvl7pPr>
            <a:lvl8pPr marL="3429000" indent="-228600" defTabSz="915988" eaLnBrk="0" fontAlgn="base" hangingPunct="0">
              <a:spcBef>
                <a:spcPct val="0"/>
              </a:spcBef>
              <a:spcAft>
                <a:spcPct val="0"/>
              </a:spcAft>
              <a:defRPr b="1">
                <a:solidFill>
                  <a:schemeClr val="tx1"/>
                </a:solidFill>
                <a:latin typeface="Arial" panose="020B0604020202020204" pitchFamily="34" charset="0"/>
              </a:defRPr>
            </a:lvl8pPr>
            <a:lvl9pPr marL="3886200" indent="-228600" defTabSz="9159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zh-CN" altLang="en-US" sz="1500" b="0" dirty="0">
                <a:ea typeface="黑体" panose="02010609060101010101" pitchFamily="49" charset="-122"/>
              </a:rPr>
              <a:t>未來的房屋</a:t>
            </a:r>
          </a:p>
        </p:txBody>
      </p:sp>
    </p:spTree>
    <p:extLst>
      <p:ext uri="{BB962C8B-B14F-4D97-AF65-F5344CB8AC3E}">
        <p14:creationId xmlns:p14="http://schemas.microsoft.com/office/powerpoint/2010/main" val="42123548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73"/>
          <p:cNvSpPr>
            <a:spLocks noChangeArrowheads="1"/>
          </p:cNvSpPr>
          <p:nvPr/>
        </p:nvSpPr>
        <p:spPr bwMode="auto">
          <a:xfrm>
            <a:off x="1685925" y="2476500"/>
            <a:ext cx="7458075" cy="3524250"/>
          </a:xfrm>
          <a:prstGeom prst="upArrow">
            <a:avLst>
              <a:gd name="adj1" fmla="val 86454"/>
              <a:gd name="adj2" fmla="val 33667"/>
            </a:avLst>
          </a:prstGeom>
          <a:gradFill rotWithShape="1">
            <a:gsLst>
              <a:gs pos="0">
                <a:srgbClr val="FFFFFF"/>
              </a:gs>
              <a:gs pos="100000">
                <a:srgbClr val="66FF99"/>
              </a:gs>
            </a:gsLst>
            <a:lin ang="5400000" scaled="1"/>
          </a:gradFill>
          <a:ln w="12700">
            <a:solidFill>
              <a:schemeClr val="bg2"/>
            </a:solidFill>
            <a:miter lim="800000"/>
            <a:headEnd/>
            <a:tailEnd/>
          </a:ln>
        </p:spPr>
        <p:txBody>
          <a:bodyPr vert="eaVert"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350">
              <a:ea typeface="宋体" panose="02010600030101010101" pitchFamily="2" charset="-122"/>
            </a:endParaRPr>
          </a:p>
        </p:txBody>
      </p:sp>
      <p:sp>
        <p:nvSpPr>
          <p:cNvPr id="5" name="Rectangle 16"/>
          <p:cNvSpPr>
            <a:spLocks noChangeArrowheads="1"/>
          </p:cNvSpPr>
          <p:nvPr/>
        </p:nvSpPr>
        <p:spPr bwMode="blackWhite">
          <a:xfrm>
            <a:off x="3835699" y="4828768"/>
            <a:ext cx="1239128" cy="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defTabSz="804863" eaLnBrk="0" hangingPunct="0">
              <a:defRPr b="1">
                <a:solidFill>
                  <a:schemeClr val="tx1"/>
                </a:solidFill>
                <a:latin typeface="Arial" panose="020B0604020202020204" pitchFamily="34" charset="0"/>
              </a:defRPr>
            </a:lvl1pPr>
            <a:lvl2pPr marL="742950" indent="-285750" defTabSz="804863" eaLnBrk="0" hangingPunct="0">
              <a:defRPr b="1">
                <a:solidFill>
                  <a:schemeClr val="tx1"/>
                </a:solidFill>
                <a:latin typeface="Arial" panose="020B0604020202020204" pitchFamily="34" charset="0"/>
              </a:defRPr>
            </a:lvl2pPr>
            <a:lvl3pPr marL="1143000" indent="-228600" defTabSz="804863" eaLnBrk="0" hangingPunct="0">
              <a:defRPr b="1">
                <a:solidFill>
                  <a:schemeClr val="tx1"/>
                </a:solidFill>
                <a:latin typeface="Arial" panose="020B0604020202020204" pitchFamily="34" charset="0"/>
              </a:defRPr>
            </a:lvl3pPr>
            <a:lvl4pPr marL="1600200" indent="-228600" defTabSz="804863" eaLnBrk="0" hangingPunct="0">
              <a:defRPr b="1">
                <a:solidFill>
                  <a:schemeClr val="tx1"/>
                </a:solidFill>
                <a:latin typeface="Arial" panose="020B0604020202020204" pitchFamily="34" charset="0"/>
              </a:defRPr>
            </a:lvl4pPr>
            <a:lvl5pPr marL="2057400" indent="-228600" defTabSz="804863" eaLnBrk="0" hangingPunct="0">
              <a:defRPr b="1">
                <a:solidFill>
                  <a:schemeClr val="tx1"/>
                </a:solidFill>
                <a:latin typeface="Arial" panose="020B0604020202020204" pitchFamily="34" charset="0"/>
              </a:defRPr>
            </a:lvl5pPr>
            <a:lvl6pPr marL="2514600" indent="-228600" defTabSz="804863" eaLnBrk="0" fontAlgn="base" hangingPunct="0">
              <a:spcBef>
                <a:spcPct val="0"/>
              </a:spcBef>
              <a:spcAft>
                <a:spcPct val="0"/>
              </a:spcAft>
              <a:defRPr b="1">
                <a:solidFill>
                  <a:schemeClr val="tx1"/>
                </a:solidFill>
                <a:latin typeface="Arial" panose="020B0604020202020204" pitchFamily="34" charset="0"/>
              </a:defRPr>
            </a:lvl6pPr>
            <a:lvl7pPr marL="2971800" indent="-228600" defTabSz="804863" eaLnBrk="0" fontAlgn="base" hangingPunct="0">
              <a:spcBef>
                <a:spcPct val="0"/>
              </a:spcBef>
              <a:spcAft>
                <a:spcPct val="0"/>
              </a:spcAft>
              <a:defRPr b="1">
                <a:solidFill>
                  <a:schemeClr val="tx1"/>
                </a:solidFill>
                <a:latin typeface="Arial" panose="020B0604020202020204" pitchFamily="34" charset="0"/>
              </a:defRPr>
            </a:lvl7pPr>
            <a:lvl8pPr marL="3429000" indent="-228600" defTabSz="804863" eaLnBrk="0" fontAlgn="base" hangingPunct="0">
              <a:spcBef>
                <a:spcPct val="0"/>
              </a:spcBef>
              <a:spcAft>
                <a:spcPct val="0"/>
              </a:spcAft>
              <a:defRPr b="1">
                <a:solidFill>
                  <a:schemeClr val="tx1"/>
                </a:solidFill>
                <a:latin typeface="Arial" panose="020B0604020202020204" pitchFamily="34" charset="0"/>
              </a:defRPr>
            </a:lvl8pPr>
            <a:lvl9pPr marL="3886200" indent="-228600" defTabSz="804863" eaLnBrk="0" fontAlgn="base" hangingPunct="0">
              <a:spcBef>
                <a:spcPct val="0"/>
              </a:spcBef>
              <a:spcAft>
                <a:spcPct val="0"/>
              </a:spcAft>
              <a:defRPr b="1">
                <a:solidFill>
                  <a:schemeClr val="tx1"/>
                </a:solidFill>
                <a:latin typeface="Arial" panose="020B0604020202020204" pitchFamily="34" charset="0"/>
              </a:defRPr>
            </a:lvl9pPr>
          </a:lstStyle>
          <a:p>
            <a:pPr>
              <a:lnSpc>
                <a:spcPct val="85000"/>
              </a:lnSpc>
            </a:pPr>
            <a:r>
              <a:rPr lang="zh-CN" altLang="en-US" sz="900" dirty="0">
                <a:ea typeface="宋体" panose="02010600030101010101" pitchFamily="2" charset="-122"/>
              </a:rPr>
              <a:t>集中控制器</a:t>
            </a:r>
          </a:p>
        </p:txBody>
      </p:sp>
      <p:sp>
        <p:nvSpPr>
          <p:cNvPr id="6" name="Rectangle 82"/>
          <p:cNvSpPr>
            <a:spLocks noChangeArrowheads="1"/>
          </p:cNvSpPr>
          <p:nvPr/>
        </p:nvSpPr>
        <p:spPr bwMode="auto">
          <a:xfrm>
            <a:off x="5302519" y="3363524"/>
            <a:ext cx="9011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智慧家電</a:t>
            </a:r>
            <a:endParaRPr lang="zh-CN" altLang="en-US" sz="900" dirty="0">
              <a:solidFill>
                <a:srgbClr val="4D4D4D"/>
              </a:solidFill>
              <a:ea typeface="宋体" panose="02010600030101010101" pitchFamily="2" charset="-122"/>
            </a:endParaRPr>
          </a:p>
        </p:txBody>
      </p:sp>
      <p:grpSp>
        <p:nvGrpSpPr>
          <p:cNvPr id="7" name="Group 102"/>
          <p:cNvGrpSpPr>
            <a:grpSpLocks/>
          </p:cNvGrpSpPr>
          <p:nvPr/>
        </p:nvGrpSpPr>
        <p:grpSpPr bwMode="auto">
          <a:xfrm>
            <a:off x="5194171" y="3580218"/>
            <a:ext cx="3346424" cy="416057"/>
            <a:chOff x="3553" y="1814"/>
            <a:chExt cx="1836" cy="391"/>
          </a:xfrm>
        </p:grpSpPr>
        <p:pic>
          <p:nvPicPr>
            <p:cNvPr id="8" name="Picture 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 y="2026"/>
              <a:ext cx="234"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 y="1833"/>
              <a:ext cx="1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 y="1833"/>
              <a:ext cx="15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 y="2037"/>
              <a:ext cx="116"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7" descr="网络微波炉"/>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4" y="2002"/>
              <a:ext cx="23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8" descr="网络冰箱"/>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 y="1839"/>
              <a:ext cx="18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9" descr="网络挂机空调"/>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6" y="1845"/>
              <a:ext cx="27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0" descr="饮水机"/>
            <p:cNvPicPr>
              <a:picLocks noChangeAspect="1" noChangeArrowheads="1"/>
            </p:cNvPicPr>
            <p:nvPr/>
          </p:nvPicPr>
          <p:blipFill>
            <a:blip r:embed="rId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553" y="1880"/>
              <a:ext cx="13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91" descr="取暖器1"/>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9" y="1921"/>
              <a:ext cx="13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92" y="1825"/>
              <a:ext cx="11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9" y="2006"/>
              <a:ext cx="12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9" y="1814"/>
              <a:ext cx="24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87" y="2006"/>
              <a:ext cx="16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8"/>
            <p:cNvPicPr>
              <a:picLocks noChangeAspect="1" noChangeArrowheads="1"/>
            </p:cNvPicPr>
            <p:nvPr/>
          </p:nvPicPr>
          <p:blipFill>
            <a:blip r:embed="rId1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234" y="1825"/>
              <a:ext cx="15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82"/>
          <p:cNvSpPr>
            <a:spLocks noChangeArrowheads="1"/>
          </p:cNvSpPr>
          <p:nvPr/>
        </p:nvSpPr>
        <p:spPr bwMode="auto">
          <a:xfrm>
            <a:off x="5745204" y="4268503"/>
            <a:ext cx="10585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照明子系統</a:t>
            </a:r>
            <a:endParaRPr lang="zh-CN" altLang="en-US" sz="900" dirty="0">
              <a:solidFill>
                <a:srgbClr val="4D4D4D"/>
              </a:solidFill>
              <a:ea typeface="宋体" panose="02010600030101010101" pitchFamily="2" charset="-122"/>
            </a:endParaRPr>
          </a:p>
        </p:txBody>
      </p:sp>
      <p:grpSp>
        <p:nvGrpSpPr>
          <p:cNvPr id="23" name="Group 101"/>
          <p:cNvGrpSpPr>
            <a:grpSpLocks/>
          </p:cNvGrpSpPr>
          <p:nvPr/>
        </p:nvGrpSpPr>
        <p:grpSpPr bwMode="auto">
          <a:xfrm>
            <a:off x="5895438" y="5312746"/>
            <a:ext cx="2113121" cy="347224"/>
            <a:chOff x="4308" y="2931"/>
            <a:chExt cx="1088" cy="227"/>
          </a:xfrm>
        </p:grpSpPr>
        <p:pic>
          <p:nvPicPr>
            <p:cNvPr id="24" name="Picture 27" descr="窗帘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08" y="2931"/>
              <a:ext cx="39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2">
              <a:hlinkClick r:id="rId17"/>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1" y="2931"/>
              <a:ext cx="31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3">
              <a:hlinkClick r:id="rId19"/>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88" y="2931"/>
              <a:ext cx="40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Rectangle 82"/>
          <p:cNvSpPr>
            <a:spLocks noChangeArrowheads="1"/>
          </p:cNvSpPr>
          <p:nvPr/>
        </p:nvSpPr>
        <p:spPr bwMode="auto">
          <a:xfrm>
            <a:off x="5791854" y="5150821"/>
            <a:ext cx="104102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電動窗簾</a:t>
            </a:r>
            <a:endParaRPr lang="zh-CN" altLang="en-US" sz="900" dirty="0">
              <a:solidFill>
                <a:srgbClr val="4D4D4D"/>
              </a:solidFill>
              <a:ea typeface="宋体" panose="02010600030101010101" pitchFamily="2" charset="-122"/>
            </a:endParaRPr>
          </a:p>
        </p:txBody>
      </p:sp>
      <p:sp>
        <p:nvSpPr>
          <p:cNvPr id="28" name="Rectangle 24"/>
          <p:cNvSpPr>
            <a:spLocks noChangeArrowheads="1"/>
          </p:cNvSpPr>
          <p:nvPr/>
        </p:nvSpPr>
        <p:spPr bwMode="auto">
          <a:xfrm>
            <a:off x="5983040" y="5810053"/>
            <a:ext cx="81961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en-US" altLang="zh-CN" sz="900" dirty="0">
                <a:solidFill>
                  <a:srgbClr val="4D4D4D"/>
                </a:solidFill>
                <a:latin typeface="宋体" panose="02010600030101010101" pitchFamily="2" charset="-122"/>
                <a:ea typeface="宋体" panose="02010600030101010101" pitchFamily="2" charset="-122"/>
              </a:rPr>
              <a:t>……</a:t>
            </a:r>
            <a:endParaRPr lang="en-US" altLang="zh-CN" sz="900" dirty="0">
              <a:solidFill>
                <a:srgbClr val="4D4D4D"/>
              </a:solidFill>
              <a:ea typeface="宋体" panose="02010600030101010101" pitchFamily="2" charset="-122"/>
            </a:endParaRPr>
          </a:p>
        </p:txBody>
      </p:sp>
      <p:grpSp>
        <p:nvGrpSpPr>
          <p:cNvPr id="29" name="Group 99"/>
          <p:cNvGrpSpPr>
            <a:grpSpLocks/>
          </p:cNvGrpSpPr>
          <p:nvPr/>
        </p:nvGrpSpPr>
        <p:grpSpPr bwMode="auto">
          <a:xfrm>
            <a:off x="5853551" y="4430427"/>
            <a:ext cx="2305400" cy="347225"/>
            <a:chOff x="3991" y="2296"/>
            <a:chExt cx="1187" cy="227"/>
          </a:xfrm>
        </p:grpSpPr>
        <p:pic>
          <p:nvPicPr>
            <p:cNvPr id="30" name="Picture 25" descr="太阳能灯"/>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91" y="2296"/>
              <a:ext cx="20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8" descr="灯光"/>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5" y="2296"/>
              <a:ext cx="14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descr="蝴蝶灯"/>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32" y="2296"/>
              <a:ext cx="19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0">
              <a:hlinkClick r:id="rId24"/>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13" y="2296"/>
              <a:ext cx="16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1">
              <a:hlinkClick r:id="rId26"/>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49" y="2296"/>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05" descr="u=902954936,1879148253&amp;fm=0&amp;gp=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76" y="2296"/>
              <a:ext cx="30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106"/>
          <p:cNvSpPr>
            <a:spLocks noChangeShapeType="1"/>
          </p:cNvSpPr>
          <p:nvPr/>
        </p:nvSpPr>
        <p:spPr bwMode="auto">
          <a:xfrm flipV="1">
            <a:off x="4585524" y="3443313"/>
            <a:ext cx="892985" cy="949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37" name="Line 107"/>
          <p:cNvSpPr>
            <a:spLocks noChangeShapeType="1"/>
          </p:cNvSpPr>
          <p:nvPr/>
        </p:nvSpPr>
        <p:spPr bwMode="auto">
          <a:xfrm>
            <a:off x="5143675" y="4356996"/>
            <a:ext cx="839365" cy="7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38" name="Line 108"/>
          <p:cNvSpPr>
            <a:spLocks noChangeShapeType="1"/>
          </p:cNvSpPr>
          <p:nvPr/>
        </p:nvSpPr>
        <p:spPr bwMode="auto">
          <a:xfrm flipV="1">
            <a:off x="4893469" y="5220171"/>
            <a:ext cx="1184408" cy="212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TW" altLang="en-US" sz="1350"/>
          </a:p>
        </p:txBody>
      </p:sp>
      <p:pic>
        <p:nvPicPr>
          <p:cNvPr id="40" name="Picture 110"/>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3879" y="4014565"/>
            <a:ext cx="658409" cy="70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Line 111"/>
          <p:cNvSpPr>
            <a:spLocks noChangeShapeType="1"/>
          </p:cNvSpPr>
          <p:nvPr/>
        </p:nvSpPr>
        <p:spPr bwMode="auto">
          <a:xfrm>
            <a:off x="2783681" y="4369594"/>
            <a:ext cx="369020" cy="3059"/>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42" name="Rectangle 82"/>
          <p:cNvSpPr>
            <a:spLocks noChangeArrowheads="1"/>
          </p:cNvSpPr>
          <p:nvPr/>
        </p:nvSpPr>
        <p:spPr bwMode="auto">
          <a:xfrm>
            <a:off x="2424157" y="4228575"/>
            <a:ext cx="10585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en-US" altLang="zh-CN" sz="900" dirty="0">
                <a:solidFill>
                  <a:srgbClr val="4D4D4D"/>
                </a:solidFill>
                <a:ea typeface="宋体" panose="02010600030101010101" pitchFamily="2" charset="-122"/>
              </a:rPr>
              <a:t>802.11</a:t>
            </a:r>
          </a:p>
        </p:txBody>
      </p:sp>
      <p:pic>
        <p:nvPicPr>
          <p:cNvPr id="43" name="Picture 113"/>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8706" y="4156473"/>
            <a:ext cx="668120" cy="703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82"/>
          <p:cNvSpPr>
            <a:spLocks noChangeArrowheads="1"/>
          </p:cNvSpPr>
          <p:nvPr/>
        </p:nvSpPr>
        <p:spPr bwMode="auto">
          <a:xfrm>
            <a:off x="2416190" y="4735940"/>
            <a:ext cx="96721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無線</a:t>
            </a:r>
            <a:r>
              <a:rPr lang="zh-CN" altLang="en-US" sz="900" dirty="0">
                <a:solidFill>
                  <a:srgbClr val="4D4D4D"/>
                </a:solidFill>
                <a:ea typeface="宋体" panose="02010600030101010101" pitchFamily="2" charset="-122"/>
              </a:rPr>
              <a:t>路由器</a:t>
            </a:r>
          </a:p>
        </p:txBody>
      </p:sp>
      <p:sp>
        <p:nvSpPr>
          <p:cNvPr id="45" name="Line 115"/>
          <p:cNvSpPr>
            <a:spLocks noChangeShapeType="1"/>
          </p:cNvSpPr>
          <p:nvPr/>
        </p:nvSpPr>
        <p:spPr bwMode="auto">
          <a:xfrm flipV="1">
            <a:off x="1685925" y="4515455"/>
            <a:ext cx="105656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46" name="Line 116"/>
          <p:cNvSpPr>
            <a:spLocks noChangeShapeType="1"/>
          </p:cNvSpPr>
          <p:nvPr/>
        </p:nvSpPr>
        <p:spPr bwMode="auto">
          <a:xfrm flipH="1">
            <a:off x="3193758" y="4719585"/>
            <a:ext cx="70192" cy="47167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TW" altLang="en-US" sz="1350"/>
          </a:p>
        </p:txBody>
      </p:sp>
      <p:pic>
        <p:nvPicPr>
          <p:cNvPr id="47" name="Picture 34"/>
          <p:cNvPicPr>
            <a:picLocks noChangeAspect="1" noChangeArrowheads="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8022" y="5129250"/>
            <a:ext cx="623448" cy="61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36"/>
          <p:cNvSpPr txBox="1">
            <a:spLocks noChangeArrowheads="1"/>
          </p:cNvSpPr>
          <p:nvPr/>
        </p:nvSpPr>
        <p:spPr bwMode="auto">
          <a:xfrm>
            <a:off x="2751512" y="5742988"/>
            <a:ext cx="668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TW" altLang="en-US" sz="900" dirty="0">
                <a:solidFill>
                  <a:srgbClr val="4D4D4D"/>
                </a:solidFill>
                <a:ea typeface="宋体" panose="02010600030101010101" pitchFamily="2" charset="-122"/>
              </a:rPr>
              <a:t>電腦</a:t>
            </a:r>
            <a:endParaRPr lang="zh-CN" altLang="en-US" sz="900" dirty="0">
              <a:solidFill>
                <a:srgbClr val="4D4D4D"/>
              </a:solidFill>
              <a:ea typeface="宋体" panose="02010600030101010101" pitchFamily="2" charset="-122"/>
            </a:endParaRPr>
          </a:p>
        </p:txBody>
      </p:sp>
      <p:sp>
        <p:nvSpPr>
          <p:cNvPr id="49" name="Text Box 37"/>
          <p:cNvSpPr txBox="1">
            <a:spLocks noChangeArrowheads="1"/>
          </p:cNvSpPr>
          <p:nvPr/>
        </p:nvSpPr>
        <p:spPr bwMode="auto">
          <a:xfrm>
            <a:off x="3283534" y="3835259"/>
            <a:ext cx="6020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手</a:t>
            </a:r>
            <a:r>
              <a:rPr lang="zh-TW" altLang="en-US" sz="900" dirty="0">
                <a:solidFill>
                  <a:srgbClr val="4D4D4D"/>
                </a:solidFill>
                <a:ea typeface="宋体" panose="02010600030101010101" pitchFamily="2" charset="-122"/>
              </a:rPr>
              <a:t>機</a:t>
            </a:r>
            <a:endParaRPr lang="zh-CN" altLang="en-US" sz="900" dirty="0">
              <a:solidFill>
                <a:srgbClr val="4D4D4D"/>
              </a:solidFill>
              <a:ea typeface="宋体" panose="02010600030101010101" pitchFamily="2" charset="-122"/>
            </a:endParaRPr>
          </a:p>
        </p:txBody>
      </p:sp>
      <p:pic>
        <p:nvPicPr>
          <p:cNvPr id="50" name="Picture 62"/>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9642" y="3387202"/>
            <a:ext cx="332117" cy="46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Line 121"/>
          <p:cNvSpPr>
            <a:spLocks noChangeShapeType="1"/>
          </p:cNvSpPr>
          <p:nvPr/>
        </p:nvSpPr>
        <p:spPr bwMode="auto">
          <a:xfrm flipH="1">
            <a:off x="3334774" y="3838990"/>
            <a:ext cx="138657" cy="518006"/>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TW" altLang="en-US" sz="1350"/>
          </a:p>
        </p:txBody>
      </p:sp>
      <p:pic>
        <p:nvPicPr>
          <p:cNvPr id="52" name="Picture 34"/>
          <p:cNvPicPr>
            <a:picLocks noChangeAspect="1" noChangeArrowheads="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181" y="4777979"/>
            <a:ext cx="623449" cy="61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Box 36"/>
          <p:cNvSpPr txBox="1">
            <a:spLocks noChangeArrowheads="1"/>
          </p:cNvSpPr>
          <p:nvPr/>
        </p:nvSpPr>
        <p:spPr bwMode="auto">
          <a:xfrm>
            <a:off x="408385" y="5045869"/>
            <a:ext cx="668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電腦</a:t>
            </a:r>
          </a:p>
        </p:txBody>
      </p:sp>
      <p:sp>
        <p:nvSpPr>
          <p:cNvPr id="54" name="Text Box 37"/>
          <p:cNvSpPr txBox="1">
            <a:spLocks noChangeArrowheads="1"/>
          </p:cNvSpPr>
          <p:nvPr/>
        </p:nvSpPr>
        <p:spPr bwMode="auto">
          <a:xfrm>
            <a:off x="363142" y="4697016"/>
            <a:ext cx="6020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手機</a:t>
            </a:r>
          </a:p>
        </p:txBody>
      </p:sp>
      <p:pic>
        <p:nvPicPr>
          <p:cNvPr id="55" name="Picture 6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7910" y="4371975"/>
            <a:ext cx="332117" cy="46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3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12032" y="3237310"/>
            <a:ext cx="666178" cy="7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 Box 36"/>
          <p:cNvSpPr txBox="1">
            <a:spLocks noChangeArrowheads="1"/>
          </p:cNvSpPr>
          <p:nvPr/>
        </p:nvSpPr>
        <p:spPr bwMode="auto">
          <a:xfrm>
            <a:off x="1023937" y="3748088"/>
            <a:ext cx="668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伺服器</a:t>
            </a:r>
          </a:p>
        </p:txBody>
      </p:sp>
      <p:sp>
        <p:nvSpPr>
          <p:cNvPr id="58" name="Line 128"/>
          <p:cNvSpPr>
            <a:spLocks noChangeShapeType="1"/>
          </p:cNvSpPr>
          <p:nvPr/>
        </p:nvSpPr>
        <p:spPr bwMode="auto">
          <a:xfrm flipH="1">
            <a:off x="1281113" y="3886200"/>
            <a:ext cx="0" cy="34569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59" name="Line 129"/>
          <p:cNvSpPr>
            <a:spLocks noChangeShapeType="1"/>
          </p:cNvSpPr>
          <p:nvPr/>
        </p:nvSpPr>
        <p:spPr bwMode="auto">
          <a:xfrm flipV="1">
            <a:off x="677466" y="4536281"/>
            <a:ext cx="543818" cy="67304"/>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60" name="Line 130"/>
          <p:cNvSpPr>
            <a:spLocks noChangeShapeType="1"/>
          </p:cNvSpPr>
          <p:nvPr/>
        </p:nvSpPr>
        <p:spPr bwMode="auto">
          <a:xfrm flipH="1">
            <a:off x="1002506" y="4643438"/>
            <a:ext cx="87400" cy="208029"/>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61" name="AutoShape 131"/>
          <p:cNvSpPr>
            <a:spLocks noChangeArrowheads="1"/>
          </p:cNvSpPr>
          <p:nvPr/>
        </p:nvSpPr>
        <p:spPr bwMode="auto">
          <a:xfrm>
            <a:off x="2335562" y="3753147"/>
            <a:ext cx="440882" cy="208029"/>
          </a:xfrm>
          <a:prstGeom prst="roundRect">
            <a:avLst>
              <a:gd name="adj" fmla="val 16667"/>
            </a:avLst>
          </a:prstGeom>
          <a:gradFill rotWithShape="1">
            <a:gsLst>
              <a:gs pos="0">
                <a:srgbClr val="DDDDDD"/>
              </a:gs>
              <a:gs pos="100000">
                <a:schemeClr val="bg1"/>
              </a:gs>
            </a:gsLst>
            <a:lin ang="2700000" scaled="1"/>
          </a:gradFill>
          <a:ln w="28575" algn="ctr">
            <a:solidFill>
              <a:srgbClr val="4D4D4D"/>
            </a:solidFill>
            <a:round/>
            <a:headEnd/>
            <a:tailEnd/>
          </a:ln>
          <a:effectLst>
            <a:outerShdw sy="50000" kx="-2453608" algn="br" rotWithShape="0">
              <a:srgbClr val="EAEAEA">
                <a:alpha val="50000"/>
              </a:srgbClr>
            </a:outerShdw>
          </a:effec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zh-CN" altLang="en-US" sz="1350">
              <a:ea typeface="宋体" panose="02010600030101010101" pitchFamily="2" charset="-122"/>
            </a:endParaRPr>
          </a:p>
        </p:txBody>
      </p:sp>
      <p:sp>
        <p:nvSpPr>
          <p:cNvPr id="62" name="Line 132"/>
          <p:cNvSpPr>
            <a:spLocks noChangeShapeType="1"/>
          </p:cNvSpPr>
          <p:nvPr/>
        </p:nvSpPr>
        <p:spPr bwMode="auto">
          <a:xfrm>
            <a:off x="2624897" y="3984569"/>
            <a:ext cx="158783" cy="445857"/>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TW" altLang="en-US" sz="1350"/>
          </a:p>
        </p:txBody>
      </p:sp>
      <p:sp>
        <p:nvSpPr>
          <p:cNvPr id="63" name="Text Box 37"/>
          <p:cNvSpPr txBox="1">
            <a:spLocks noChangeArrowheads="1"/>
          </p:cNvSpPr>
          <p:nvPr/>
        </p:nvSpPr>
        <p:spPr bwMode="auto">
          <a:xfrm>
            <a:off x="2174324" y="3594245"/>
            <a:ext cx="7788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lang="zh-CN" altLang="en-US" sz="900" dirty="0">
                <a:solidFill>
                  <a:srgbClr val="4D4D4D"/>
                </a:solidFill>
                <a:ea typeface="宋体" panose="02010600030101010101" pitchFamily="2" charset="-122"/>
              </a:rPr>
              <a:t>平板</a:t>
            </a:r>
            <a:r>
              <a:rPr lang="zh-TW" altLang="en-US" sz="900" dirty="0">
                <a:solidFill>
                  <a:srgbClr val="4D4D4D"/>
                </a:solidFill>
                <a:ea typeface="宋体" panose="02010600030101010101" pitchFamily="2" charset="-122"/>
              </a:rPr>
              <a:t>電腦</a:t>
            </a:r>
            <a:endParaRPr lang="zh-CN" altLang="en-US" sz="900" dirty="0">
              <a:solidFill>
                <a:srgbClr val="4D4D4D"/>
              </a:solidFill>
              <a:ea typeface="宋体" panose="02010600030101010101" pitchFamily="2" charset="-122"/>
            </a:endParaRPr>
          </a:p>
        </p:txBody>
      </p:sp>
      <p:pic>
        <p:nvPicPr>
          <p:cNvPr id="64" name="Picture 134" descr="1282778893566443708"/>
          <p:cNvPicPr>
            <a:picLocks noChangeAspect="1" noChangeArrowheads="1"/>
          </p:cNvPicPr>
          <p:nvPr/>
        </p:nvPicPr>
        <p:blipFill>
          <a:blip r:embed="rId34">
            <a:extLst>
              <a:ext uri="{28A0092B-C50C-407E-A947-70E740481C1C}">
                <a14:useLocalDpi xmlns:a14="http://schemas.microsoft.com/office/drawing/2010/main" val="0"/>
              </a:ext>
            </a:extLst>
          </a:blip>
          <a:srcRect l="15349" t="15741" r="23824" b="24176"/>
          <a:stretch>
            <a:fillRect/>
          </a:stretch>
        </p:blipFill>
        <p:spPr bwMode="auto">
          <a:xfrm>
            <a:off x="4118189" y="4128893"/>
            <a:ext cx="1025486" cy="65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65" name="Rectangle 103"/>
          <p:cNvSpPr>
            <a:spLocks noChangeArrowheads="1"/>
          </p:cNvSpPr>
          <p:nvPr/>
        </p:nvSpPr>
        <p:spPr bwMode="auto">
          <a:xfrm>
            <a:off x="1" y="1669967"/>
            <a:ext cx="9068937" cy="553998"/>
          </a:xfrm>
          <a:prstGeom prst="rect">
            <a:avLst/>
          </a:prstGeom>
          <a:noFill/>
          <a:ln w="25400" algn="ctr">
            <a:noFill/>
            <a:miter lim="800000"/>
            <a:headEnd/>
            <a:tailEnd/>
          </a:ln>
          <a:effectLst>
            <a:outerShdw dist="35921" dir="2700000" algn="ctr" rotWithShape="0">
              <a:srgbClr val="EAEAEA">
                <a:alpha val="50000"/>
              </a:srgbClr>
            </a:outerShdw>
          </a:effectLst>
        </p:spPr>
        <p:txBody>
          <a:bodyPr wrap="square" anchor="ct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zh-CN" altLang="en-US" sz="1500" b="0" dirty="0">
                <a:ea typeface="SimHei" panose="02010609060101010101" pitchFamily="49" charset="-122"/>
              </a:rPr>
              <a:t> </a:t>
            </a:r>
            <a:r>
              <a:rPr lang="zh-TW" altLang="en-US" sz="1500" b="0" dirty="0">
                <a:ea typeface="SimHei" panose="02010609060101010101" pitchFamily="49" charset="-122"/>
              </a:rPr>
              <a:t>以住宅為平臺</a:t>
            </a:r>
            <a:r>
              <a:rPr lang="zh-CN" altLang="en-US" sz="1500" b="0" dirty="0">
                <a:ea typeface="SimHei" panose="02010609060101010101" pitchFamily="49" charset="-122"/>
              </a:rPr>
              <a:t>，</a:t>
            </a:r>
            <a:r>
              <a:rPr lang="zh-TW" altLang="en-US" sz="1500" b="0" dirty="0">
                <a:ea typeface="SimHei" panose="02010609060101010101" pitchFamily="49" charset="-122"/>
              </a:rPr>
              <a:t>以網路為基礎</a:t>
            </a:r>
            <a:r>
              <a:rPr lang="zh-CN" altLang="en-US" sz="1500" b="0" dirty="0">
                <a:ea typeface="SimHei" panose="02010609060101010101" pitchFamily="49" charset="-122"/>
              </a:rPr>
              <a:t>，</a:t>
            </a:r>
            <a:r>
              <a:rPr lang="zh-TW" altLang="en-US" sz="1500" b="0" dirty="0">
                <a:ea typeface="SimHei" panose="02010609060101010101" pitchFamily="49" charset="-122"/>
              </a:rPr>
              <a:t>綜合通信</a:t>
            </a:r>
            <a:r>
              <a:rPr lang="zh-CN" altLang="en-US" sz="1500" b="0" dirty="0">
                <a:ea typeface="SimHei" panose="02010609060101010101" pitchFamily="49" charset="-122"/>
              </a:rPr>
              <a:t>、</a:t>
            </a:r>
            <a:r>
              <a:rPr lang="zh-TW" altLang="en-US" sz="1500" b="0" dirty="0">
                <a:ea typeface="SimHei" panose="02010609060101010101" pitchFamily="49" charset="-122"/>
              </a:rPr>
              <a:t>資訊</a:t>
            </a:r>
            <a:r>
              <a:rPr lang="zh-CN" altLang="en-US" sz="1500" b="0" dirty="0">
                <a:ea typeface="SimHei" panose="02010609060101010101" pitchFamily="49" charset="-122"/>
              </a:rPr>
              <a:t>等技</a:t>
            </a:r>
            <a:r>
              <a:rPr lang="zh-TW" altLang="en-US" sz="1500" b="0" dirty="0">
                <a:ea typeface="SimHei" panose="02010609060101010101" pitchFamily="49" charset="-122"/>
              </a:rPr>
              <a:t>術</a:t>
            </a:r>
            <a:r>
              <a:rPr lang="zh-CN" altLang="en-US" sz="1500" b="0" dirty="0">
                <a:ea typeface="SimHei" panose="02010609060101010101" pitchFamily="49" charset="-122"/>
              </a:rPr>
              <a:t>，</a:t>
            </a:r>
            <a:r>
              <a:rPr lang="zh-TW" altLang="en-US" sz="1500" b="0" dirty="0">
                <a:ea typeface="SimHei" panose="02010609060101010101" pitchFamily="49" charset="-122"/>
              </a:rPr>
              <a:t>實現對家居設備</a:t>
            </a:r>
            <a:r>
              <a:rPr lang="zh-CN" altLang="en-US" sz="1500" b="0" dirty="0">
                <a:ea typeface="SimHei" panose="02010609060101010101" pitchFamily="49" charset="-122"/>
              </a:rPr>
              <a:t>的控制和管理，</a:t>
            </a:r>
            <a:r>
              <a:rPr lang="zh-TW" altLang="en-US" sz="1500" b="0" dirty="0">
                <a:ea typeface="SimHei" panose="02010609060101010101" pitchFamily="49" charset="-122"/>
              </a:rPr>
              <a:t>並構成與</a:t>
            </a:r>
            <a:r>
              <a:rPr lang="zh-CN" altLang="en-US" sz="1500" b="0" dirty="0">
                <a:ea typeface="SimHei" panose="02010609060101010101" pitchFamily="49" charset="-122"/>
              </a:rPr>
              <a:t>外界交互的</a:t>
            </a:r>
            <a:r>
              <a:rPr lang="zh-TW" altLang="en-US" sz="1500" b="0" dirty="0">
                <a:ea typeface="SimHei" panose="02010609060101010101" pitchFamily="49" charset="-122"/>
              </a:rPr>
              <a:t>溝通的管</a:t>
            </a:r>
            <a:r>
              <a:rPr lang="zh-CN" altLang="en-US" sz="1500" b="0" dirty="0">
                <a:ea typeface="SimHei" panose="02010609060101010101" pitchFamily="49" charset="-122"/>
              </a:rPr>
              <a:t>道，</a:t>
            </a:r>
            <a:r>
              <a:rPr lang="zh-TW" altLang="en-US" sz="1500" b="0" dirty="0">
                <a:ea typeface="SimHei" panose="02010609060101010101" pitchFamily="49" charset="-122"/>
              </a:rPr>
              <a:t>滿足人對家的依賴</a:t>
            </a:r>
            <a:r>
              <a:rPr lang="zh-CN" altLang="en-US" sz="1500" b="0" dirty="0">
                <a:ea typeface="SimHei" panose="02010609060101010101" pitchFamily="49" charset="-122"/>
              </a:rPr>
              <a:t>、</a:t>
            </a:r>
            <a:r>
              <a:rPr lang="zh-TW" altLang="en-US" sz="1500" b="0" dirty="0">
                <a:ea typeface="SimHei" panose="02010609060101010101" pitchFamily="49" charset="-122"/>
              </a:rPr>
              <a:t>安全舒適</a:t>
            </a:r>
            <a:r>
              <a:rPr lang="zh-CN" altLang="en-US" sz="1500" b="0" dirty="0">
                <a:ea typeface="SimHei" panose="02010609060101010101" pitchFamily="49" charset="-122"/>
              </a:rPr>
              <a:t>、</a:t>
            </a:r>
            <a:r>
              <a:rPr lang="zh-TW" altLang="en-US" sz="1500" b="0" dirty="0">
                <a:ea typeface="SimHei" panose="02010609060101010101" pitchFamily="49" charset="-122"/>
              </a:rPr>
              <a:t>方便</a:t>
            </a:r>
            <a:r>
              <a:rPr lang="zh-CN" altLang="en-US" sz="1500" b="0" dirty="0">
                <a:ea typeface="SimHei" panose="02010609060101010101" pitchFamily="49" charset="-122"/>
              </a:rPr>
              <a:t>的生活需求。</a:t>
            </a:r>
          </a:p>
        </p:txBody>
      </p:sp>
      <p:cxnSp>
        <p:nvCxnSpPr>
          <p:cNvPr id="67" name="直線接點 66"/>
          <p:cNvCxnSpPr>
            <a:stCxn id="38" idx="0"/>
          </p:cNvCxnSpPr>
          <p:nvPr/>
        </p:nvCxnSpPr>
        <p:spPr>
          <a:xfrm flipH="1" flipV="1">
            <a:off x="4886325" y="4776570"/>
            <a:ext cx="7144" cy="46481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69" name="直線接點 68"/>
          <p:cNvCxnSpPr/>
          <p:nvPr/>
        </p:nvCxnSpPr>
        <p:spPr>
          <a:xfrm>
            <a:off x="4585523" y="3452812"/>
            <a:ext cx="0" cy="648891"/>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3419632" y="4508012"/>
            <a:ext cx="698558" cy="744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2384" y="892066"/>
            <a:ext cx="9071617" cy="600164"/>
          </a:xfrm>
          <a:prstGeom prst="rect">
            <a:avLst/>
          </a:prstGeom>
        </p:spPr>
        <p:txBody>
          <a:bodyPr wrap="square">
            <a:spAutoFit/>
          </a:bodyPr>
          <a:lstStyle/>
          <a:p>
            <a:pPr lvl="0" algn="ctr"/>
            <a:r>
              <a:rPr lang="zh-CN" altLang="en-US" sz="3300" b="1" dirty="0">
                <a:latin typeface="黑体" panose="02010609060101010101" pitchFamily="49" charset="-122"/>
                <a:ea typeface="黑体" panose="02010609060101010101" pitchFamily="49" charset="-122"/>
              </a:rPr>
              <a:t>智</a:t>
            </a:r>
            <a:r>
              <a:rPr lang="zh-TW" altLang="en-US" sz="3300" b="1" dirty="0">
                <a:latin typeface="黑体" panose="02010609060101010101" pitchFamily="49" charset="-122"/>
                <a:ea typeface="黑体" panose="02010609060101010101" pitchFamily="49" charset="-122"/>
              </a:rPr>
              <a:t>慧型</a:t>
            </a:r>
            <a:r>
              <a:rPr lang="zh-CN" altLang="en-US" sz="3300" b="1" dirty="0">
                <a:latin typeface="黑体" panose="02010609060101010101" pitchFamily="49" charset="-122"/>
                <a:ea typeface="黑体" panose="02010609060101010101" pitchFamily="49" charset="-122"/>
              </a:rPr>
              <a:t>家居</a:t>
            </a:r>
            <a:r>
              <a:rPr lang="zh-TW" altLang="en-US" sz="3300" b="1" dirty="0">
                <a:latin typeface="黑体" panose="02010609060101010101" pitchFamily="49" charset="-122"/>
                <a:ea typeface="黑体" panose="02010609060101010101" pitchFamily="49" charset="-122"/>
              </a:rPr>
              <a:t>的構想</a:t>
            </a:r>
            <a:endParaRPr lang="zh-TW" altLang="en-US" sz="3300" b="1" dirty="0"/>
          </a:p>
        </p:txBody>
      </p:sp>
    </p:spTree>
    <p:extLst>
      <p:ext uri="{BB962C8B-B14F-4D97-AF65-F5344CB8AC3E}">
        <p14:creationId xmlns:p14="http://schemas.microsoft.com/office/powerpoint/2010/main" val="26689943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a:xfrm>
            <a:off x="2419350" y="4683919"/>
            <a:ext cx="2882075" cy="4347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213" indent="-214313"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0000"/>
                </a:solidFill>
                <a:latin typeface="微软雅黑" panose="020B0503020204020204" pitchFamily="34" charset="-122"/>
                <a:ea typeface="微软雅黑" panose="020B0503020204020204" pitchFamily="34" charset="-122"/>
              </a:rPr>
              <a:t>網路化集控研發中心</a:t>
            </a:r>
          </a:p>
        </p:txBody>
      </p:sp>
      <p:sp>
        <p:nvSpPr>
          <p:cNvPr id="5" name="灯片编号占位符 5"/>
          <p:cNvSpPr>
            <a:spLocks noGrp="1"/>
          </p:cNvSpPr>
          <p:nvPr>
            <p:ph type="sldNum" sz="quarter" idx="12"/>
          </p:nvPr>
        </p:nvSpPr>
        <p:spPr>
          <a:xfrm>
            <a:off x="4991100" y="4683919"/>
            <a:ext cx="2123634" cy="4347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213" indent="-214313"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011BDB-21C3-4D6B-9CB9-192E95FD3212}" type="slidenum">
              <a:rPr lang="zh-CN" altLang="en-US">
                <a:solidFill>
                  <a:srgbClr val="000000"/>
                </a:solidFill>
                <a:latin typeface="微软雅黑" panose="020B0503020204020204" pitchFamily="34" charset="-122"/>
                <a:ea typeface="微软雅黑" panose="020B0503020204020204" pitchFamily="34" charset="-122"/>
              </a:rPr>
              <a:pPr eaLnBrk="1" hangingPunct="1"/>
              <a:t>223</a:t>
            </a:fld>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6" name="组合 6"/>
          <p:cNvGrpSpPr>
            <a:grpSpLocks/>
          </p:cNvGrpSpPr>
          <p:nvPr/>
        </p:nvGrpSpPr>
        <p:grpSpPr bwMode="auto">
          <a:xfrm>
            <a:off x="185676" y="1237059"/>
            <a:ext cx="8958324" cy="4630341"/>
            <a:chOff x="301562" y="214290"/>
            <a:chExt cx="8842438" cy="6429420"/>
          </a:xfrm>
        </p:grpSpPr>
        <p:cxnSp>
          <p:nvCxnSpPr>
            <p:cNvPr id="7" name="直接连接符 7"/>
            <p:cNvCxnSpPr/>
            <p:nvPr/>
          </p:nvCxnSpPr>
          <p:spPr>
            <a:xfrm>
              <a:off x="2571657" y="3715758"/>
              <a:ext cx="107147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圆角矩形 8"/>
            <p:cNvSpPr/>
            <p:nvPr/>
          </p:nvSpPr>
          <p:spPr>
            <a:xfrm>
              <a:off x="3571390" y="2214554"/>
              <a:ext cx="5071965" cy="242889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350"/>
            </a:p>
          </p:txBody>
        </p:sp>
        <p:sp>
          <p:nvSpPr>
            <p:cNvPr id="9" name="圆角矩形 9"/>
            <p:cNvSpPr/>
            <p:nvPr/>
          </p:nvSpPr>
          <p:spPr>
            <a:xfrm>
              <a:off x="3643133" y="214290"/>
              <a:ext cx="5000221" cy="1929833"/>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350"/>
            </a:p>
          </p:txBody>
        </p:sp>
        <p:sp>
          <p:nvSpPr>
            <p:cNvPr id="10" name="TextBox 10"/>
            <p:cNvSpPr txBox="1">
              <a:spLocks noChangeArrowheads="1"/>
            </p:cNvSpPr>
            <p:nvPr/>
          </p:nvSpPr>
          <p:spPr bwMode="auto">
            <a:xfrm>
              <a:off x="4338453" y="271020"/>
              <a:ext cx="448097"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1" dirty="0"/>
                <a:t>照明</a:t>
              </a:r>
            </a:p>
          </p:txBody>
        </p:sp>
        <p:pic>
          <p:nvPicPr>
            <p:cNvPr id="11" name="图片 11" descr="智能开关(2路)副本.png"/>
            <p:cNvPicPr>
              <a:picLocks noChangeAspect="1"/>
            </p:cNvPicPr>
            <p:nvPr/>
          </p:nvPicPr>
          <p:blipFill>
            <a:blip r:embed="rId2"/>
            <a:stretch>
              <a:fillRect/>
            </a:stretch>
          </p:blipFill>
          <p:spPr>
            <a:xfrm>
              <a:off x="3959741" y="610721"/>
              <a:ext cx="399269" cy="358196"/>
            </a:xfrm>
            <a:prstGeom prst="rect">
              <a:avLst/>
            </a:prstGeom>
            <a:ln>
              <a:noFill/>
            </a:ln>
            <a:effectLst>
              <a:outerShdw blurRad="292100" dist="139700" dir="2700000" algn="tl" rotWithShape="0">
                <a:srgbClr val="333333">
                  <a:alpha val="65000"/>
                </a:srgbClr>
              </a:outerShdw>
            </a:effectLst>
          </p:spPr>
        </p:pic>
        <p:pic>
          <p:nvPicPr>
            <p:cNvPr id="12" name="图片 12" descr="1调光开关副本.png"/>
            <p:cNvPicPr>
              <a:picLocks noChangeAspect="1"/>
            </p:cNvPicPr>
            <p:nvPr/>
          </p:nvPicPr>
          <p:blipFill>
            <a:blip r:embed="rId3"/>
            <a:stretch>
              <a:fillRect/>
            </a:stretch>
          </p:blipFill>
          <p:spPr>
            <a:xfrm>
              <a:off x="4653783" y="610721"/>
              <a:ext cx="400828" cy="358196"/>
            </a:xfrm>
            <a:prstGeom prst="rect">
              <a:avLst/>
            </a:prstGeom>
            <a:ln>
              <a:noFill/>
            </a:ln>
            <a:effectLst>
              <a:outerShdw blurRad="292100" dist="139700" dir="2700000" algn="tl" rotWithShape="0">
                <a:srgbClr val="333333">
                  <a:alpha val="65000"/>
                </a:srgbClr>
              </a:outerShdw>
            </a:effectLst>
          </p:spPr>
        </p:pic>
        <p:pic>
          <p:nvPicPr>
            <p:cNvPr id="13" name="Picture 1" descr="C:\Documents and Settings\智能家居\Application Data\Tencent\Users\283004073\QQ\WinTemp\RichOle\H3]H{FZ_BQD2`A~E(1{GG@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6087" y="1065242"/>
              <a:ext cx="539262" cy="17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Documents and Settings\智能家居\Application Data\Tencent\Users\283004073\QQ\WinTemp\RichOle\@()[)3$SA270]94@43A4WH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477" y="1519084"/>
              <a:ext cx="252781" cy="3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C:\Documents and Settings\智能家居\Application Data\Tencent\Users\283004073\QQ\WinTemp\RichOle\]M7]7%R1`809W)J`_~PJ@%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1233" y="1065242"/>
              <a:ext cx="547688" cy="1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C:\Documents and Settings\智能家居\Application Data\Tencent\Users\283004073\QQ\WinTemp\RichOle\~QM60[A~AD5]FG`VHPP{($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4428" y="1575814"/>
              <a:ext cx="442366" cy="29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1" descr="2窗帘控制器副本.png"/>
            <p:cNvPicPr>
              <a:picLocks noChangeAspect="1"/>
            </p:cNvPicPr>
            <p:nvPr/>
          </p:nvPicPr>
          <p:blipFill>
            <a:blip r:embed="rId8"/>
            <a:stretch>
              <a:fillRect/>
            </a:stretch>
          </p:blipFill>
          <p:spPr>
            <a:xfrm>
              <a:off x="5899939" y="610721"/>
              <a:ext cx="397710" cy="358196"/>
            </a:xfrm>
            <a:prstGeom prst="rect">
              <a:avLst/>
            </a:prstGeom>
            <a:ln>
              <a:noFill/>
            </a:ln>
            <a:effectLst>
              <a:outerShdw blurRad="292100" dist="139700" dir="2700000" algn="tl" rotWithShape="0">
                <a:srgbClr val="333333">
                  <a:alpha val="65000"/>
                </a:srgbClr>
              </a:outerShdw>
            </a:effectLst>
          </p:spPr>
        </p:pic>
        <p:sp>
          <p:nvSpPr>
            <p:cNvPr id="18" name="TextBox 22"/>
            <p:cNvSpPr txBox="1">
              <a:spLocks noChangeArrowheads="1"/>
            </p:cNvSpPr>
            <p:nvPr/>
          </p:nvSpPr>
          <p:spPr bwMode="auto">
            <a:xfrm>
              <a:off x="5592100" y="27102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電動窗簾</a:t>
              </a:r>
              <a:endParaRPr lang="zh-CN" altLang="en-US" sz="1050" b="1" dirty="0"/>
            </a:p>
          </p:txBody>
        </p:sp>
        <p:pic>
          <p:nvPicPr>
            <p:cNvPr id="19" name="Picture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941" y="1008512"/>
              <a:ext cx="656616" cy="5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C:\Documents and Settings\智能家居\Application Data\Tencent\Users\283004073\QQ\WinTemp\RichOle\E(FPCM8D0S$901FU(%@L09I.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18332" y="1575814"/>
              <a:ext cx="379171"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5"/>
            <p:cNvSpPr txBox="1">
              <a:spLocks noChangeArrowheads="1"/>
            </p:cNvSpPr>
            <p:nvPr/>
          </p:nvSpPr>
          <p:spPr bwMode="auto">
            <a:xfrm>
              <a:off x="5779202" y="1859464"/>
              <a:ext cx="637970"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dirty="0"/>
                <a:t>電動窗簾</a:t>
              </a:r>
            </a:p>
          </p:txBody>
        </p:sp>
        <p:sp>
          <p:nvSpPr>
            <p:cNvPr id="22" name="TextBox 26"/>
            <p:cNvSpPr txBox="1">
              <a:spLocks noChangeArrowheads="1"/>
            </p:cNvSpPr>
            <p:nvPr/>
          </p:nvSpPr>
          <p:spPr bwMode="auto">
            <a:xfrm>
              <a:off x="7245430" y="27102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1" dirty="0"/>
                <a:t>家用</a:t>
              </a:r>
              <a:r>
                <a:rPr lang="zh-TW" altLang="en-US" sz="1050" b="1" dirty="0"/>
                <a:t>電</a:t>
              </a:r>
              <a:r>
                <a:rPr lang="zh-CN" altLang="en-US" sz="1050" b="1" dirty="0"/>
                <a:t>器</a:t>
              </a:r>
            </a:p>
          </p:txBody>
        </p:sp>
        <p:pic>
          <p:nvPicPr>
            <p:cNvPr id="23" name="Picture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6967" y="1008512"/>
              <a:ext cx="252781" cy="381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2235" y="1689274"/>
              <a:ext cx="379171" cy="25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03063" y="1121973"/>
              <a:ext cx="340896" cy="28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8"/>
            <p:cNvPicPr>
              <a:picLocks noChangeAspect="1" noChangeArrowheads="1"/>
            </p:cNvPicPr>
            <p:nvPr/>
          </p:nvPicPr>
          <p:blipFill>
            <a:blip r:embed="rId14">
              <a:extLst>
                <a:ext uri="{28A0092B-C50C-407E-A947-70E740481C1C}">
                  <a14:useLocalDpi xmlns:a14="http://schemas.microsoft.com/office/drawing/2010/main" val="0"/>
                </a:ext>
              </a:extLst>
            </a:blip>
            <a:srcRect b="23216"/>
            <a:stretch>
              <a:fillRect/>
            </a:stretch>
          </p:blipFill>
          <p:spPr bwMode="auto">
            <a:xfrm>
              <a:off x="7308625" y="951781"/>
              <a:ext cx="631952" cy="43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1"/>
            <p:cNvSpPr txBox="1"/>
            <p:nvPr/>
          </p:nvSpPr>
          <p:spPr>
            <a:xfrm>
              <a:off x="8003900" y="1405595"/>
              <a:ext cx="569270" cy="288468"/>
            </a:xfrm>
            <a:prstGeom prst="rect">
              <a:avLst/>
            </a:prstGeom>
            <a:noFill/>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750" dirty="0"/>
                <a:t>空調</a:t>
              </a:r>
            </a:p>
          </p:txBody>
        </p:sp>
        <p:sp>
          <p:nvSpPr>
            <p:cNvPr id="28" name="TextBox 32"/>
            <p:cNvSpPr txBox="1"/>
            <p:nvPr/>
          </p:nvSpPr>
          <p:spPr>
            <a:xfrm>
              <a:off x="7118022" y="1916728"/>
              <a:ext cx="569270" cy="296572"/>
            </a:xfrm>
            <a:prstGeom prst="rect">
              <a:avLst/>
            </a:prstGeom>
            <a:noFill/>
          </p:spPr>
          <p:txBody>
            <a:bodyPr>
              <a:spAutoFit/>
            </a:bodyPr>
            <a:lstStyle/>
            <a:p>
              <a:pPr>
                <a:defRPr/>
              </a:pPr>
              <a:r>
                <a:rPr lang="zh-CN" altLang="en-US" sz="788" dirty="0">
                  <a:latin typeface="Arial" charset="0"/>
                </a:rPr>
                <a:t>電視</a:t>
              </a:r>
            </a:p>
          </p:txBody>
        </p:sp>
        <p:sp>
          <p:nvSpPr>
            <p:cNvPr id="29" name="TextBox 33"/>
            <p:cNvSpPr txBox="1">
              <a:spLocks noChangeArrowheads="1"/>
            </p:cNvSpPr>
            <p:nvPr/>
          </p:nvSpPr>
          <p:spPr bwMode="auto">
            <a:xfrm>
              <a:off x="6676673" y="1405622"/>
              <a:ext cx="683750" cy="28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750" dirty="0"/>
                <a:t>電飯煲</a:t>
              </a:r>
            </a:p>
          </p:txBody>
        </p:sp>
        <p:sp>
          <p:nvSpPr>
            <p:cNvPr id="30" name="TextBox 34"/>
            <p:cNvSpPr txBox="1"/>
            <p:nvPr/>
          </p:nvSpPr>
          <p:spPr>
            <a:xfrm>
              <a:off x="7308299" y="1405595"/>
              <a:ext cx="698721" cy="296572"/>
            </a:xfrm>
            <a:prstGeom prst="rect">
              <a:avLst/>
            </a:prstGeom>
            <a:noFill/>
          </p:spPr>
          <p:txBody>
            <a:bodyPr>
              <a:spAutoFit/>
            </a:bodyPr>
            <a:lstStyle/>
            <a:p>
              <a:pPr>
                <a:defRPr/>
              </a:pPr>
              <a:r>
                <a:rPr lang="zh-CN" altLang="en-US" sz="788" dirty="0">
                  <a:latin typeface="Arial" charset="0"/>
                </a:rPr>
                <a:t>洗衣機</a:t>
              </a:r>
            </a:p>
          </p:txBody>
        </p:sp>
        <p:pic>
          <p:nvPicPr>
            <p:cNvPr id="31" name="Picture 9" descr="C:\Documents and Settings\智能家居\Application Data\Tencent\Users\283004073\QQ\WinTemp\RichOle\B3TE}6U93Z}QFI3}G@(2T_I.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14186" y="1689274"/>
              <a:ext cx="459218" cy="22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6"/>
            <p:cNvSpPr txBox="1"/>
            <p:nvPr/>
          </p:nvSpPr>
          <p:spPr>
            <a:xfrm>
              <a:off x="7813623" y="1916728"/>
              <a:ext cx="569270" cy="288468"/>
            </a:xfrm>
            <a:prstGeom prst="rect">
              <a:avLst/>
            </a:prstGeom>
            <a:noFill/>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750" dirty="0"/>
                <a:t>音響</a:t>
              </a:r>
            </a:p>
          </p:txBody>
        </p:sp>
        <p:pic>
          <p:nvPicPr>
            <p:cNvPr id="33" name="图片 37" descr="16A受控插座副本.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992649" y="611401"/>
              <a:ext cx="400734" cy="35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8" descr="红外控制器副本.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750991" y="611401"/>
              <a:ext cx="397541" cy="357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 descr="C:\Documents and Settings\智能家居\Application Data\Tencent\Users\283004073\QQ\WinTemp\RichOle\HB_)BGN(1T7I6738P6OMQLV.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7268" y="2786058"/>
              <a:ext cx="567266"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40"/>
            <p:cNvSpPr txBox="1">
              <a:spLocks noChangeArrowheads="1"/>
            </p:cNvSpPr>
            <p:nvPr/>
          </p:nvSpPr>
          <p:spPr bwMode="auto">
            <a:xfrm>
              <a:off x="7254059" y="235743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環控系統</a:t>
              </a:r>
              <a:endParaRPr lang="zh-CN" altLang="en-US" sz="1050" b="1" dirty="0"/>
            </a:p>
          </p:txBody>
        </p:sp>
        <p:pic>
          <p:nvPicPr>
            <p:cNvPr id="37" name="Picture 6" descr="C:\Documents and Settings\智能家居\Application Data\Tencent\Users\283004073\QQ\WinTemp\RichOle\NXGVW1}BCV[IYE6`$7DMIIQ.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35940" y="278605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 descr="C:\Documents and Settings\智能家居\Application Data\Tencent\Users\283004073\QQ\WinTemp\RichOle\A_C5DL5Q2XQ2~(]AXGAF`F1.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07268" y="3714752"/>
              <a:ext cx="592666"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1" descr="C:\Documents and Settings\智能家居\Application Data\Tencent\Users\283004073\QQ\WinTemp\RichOle\0TB]EFZH8OI4F({D{ZKL{SY.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02074" y="3714752"/>
              <a:ext cx="567266"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8"/>
            <p:cNvSpPr txBox="1">
              <a:spLocks noChangeArrowheads="1"/>
            </p:cNvSpPr>
            <p:nvPr/>
          </p:nvSpPr>
          <p:spPr bwMode="auto">
            <a:xfrm>
              <a:off x="3958916" y="235743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資料收集</a:t>
              </a:r>
              <a:endParaRPr lang="zh-CN" altLang="en-US" sz="1050" b="1" dirty="0"/>
            </a:p>
          </p:txBody>
        </p:sp>
        <p:pic>
          <p:nvPicPr>
            <p:cNvPr id="41" name="Picture 12" descr="C:\Documents and Settings\智能家居\Application Data\Tencent\Users\283004073\QQ\WinTemp\RichOle\FL2]8~6C]ER[`D7(6R0Z}C0.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40184" y="2714620"/>
              <a:ext cx="4960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3" descr="C:\Documents and Settings\智能家居\Application Data\Tencent\Users\283004073\QQ\WinTemp\RichOle\PI60$)BQ%MK(3BR%T)~@V_F.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92916" y="3643314"/>
              <a:ext cx="1522026"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圆角矩形 52"/>
            <p:cNvSpPr/>
            <p:nvPr/>
          </p:nvSpPr>
          <p:spPr>
            <a:xfrm>
              <a:off x="3669647" y="5858898"/>
              <a:ext cx="4983066" cy="78481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350"/>
            </a:p>
          </p:txBody>
        </p:sp>
        <p:sp>
          <p:nvSpPr>
            <p:cNvPr id="44" name="TextBox 53"/>
            <p:cNvSpPr txBox="1">
              <a:spLocks noChangeArrowheads="1"/>
            </p:cNvSpPr>
            <p:nvPr/>
          </p:nvSpPr>
          <p:spPr bwMode="auto">
            <a:xfrm>
              <a:off x="5585555" y="5873424"/>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遠端</a:t>
              </a:r>
              <a:r>
                <a:rPr lang="zh-CN" altLang="en-US" sz="1050" b="1" dirty="0"/>
                <a:t>控制</a:t>
              </a:r>
            </a:p>
          </p:txBody>
        </p:sp>
        <p:sp>
          <p:nvSpPr>
            <p:cNvPr id="45" name="AutoShape 7" descr="C:\Documents and Settings\智能家居\Application Data\Tencent\Users\283004073\QQ\WinTemp\RichOle\O0ZNT3_TZ;YI~JYP2$SN5.jpg"/>
            <p:cNvSpPr>
              <a:spLocks noChangeAspect="1" noChangeArrowheads="1"/>
            </p:cNvSpPr>
            <p:nvPr/>
          </p:nvSpPr>
          <p:spPr bwMode="auto">
            <a:xfrm>
              <a:off x="1861918" y="3643314"/>
              <a:ext cx="281190" cy="22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46" name="AutoShape 8" descr="C:\Documents and Settings\智能家居\Application Data\Tencent\Users\283004073\QQ\WinTemp\RichOle\O0ZNT3_TZ;YI~JYP2$SN5.jpg"/>
            <p:cNvSpPr>
              <a:spLocks noChangeAspect="1" noChangeArrowheads="1"/>
            </p:cNvSpPr>
            <p:nvPr/>
          </p:nvSpPr>
          <p:spPr bwMode="auto">
            <a:xfrm>
              <a:off x="1861918" y="3643314"/>
              <a:ext cx="281190" cy="22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47" name="AutoShape 9" descr="C:\Documents and Settings\智能家居\Application Data\Tencent\Users\283004073\QQ\WinTemp\RichOle\O0ZNT3_TZ;YI~JYP2$SN5.jpg"/>
            <p:cNvSpPr>
              <a:spLocks noChangeAspect="1" noChangeArrowheads="1"/>
            </p:cNvSpPr>
            <p:nvPr/>
          </p:nvSpPr>
          <p:spPr bwMode="auto">
            <a:xfrm>
              <a:off x="1861918" y="3643314"/>
              <a:ext cx="281190" cy="22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cxnSp>
          <p:nvCxnSpPr>
            <p:cNvPr id="48" name="直接连接符 68"/>
            <p:cNvCxnSpPr/>
            <p:nvPr/>
          </p:nvCxnSpPr>
          <p:spPr>
            <a:xfrm rot="5400000">
              <a:off x="1321769" y="2464310"/>
              <a:ext cx="2501335" cy="15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69"/>
            <p:cNvCxnSpPr/>
            <p:nvPr/>
          </p:nvCxnSpPr>
          <p:spPr>
            <a:xfrm>
              <a:off x="1428438" y="2572750"/>
              <a:ext cx="11432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圆角矩形 70"/>
            <p:cNvSpPr/>
            <p:nvPr/>
          </p:nvSpPr>
          <p:spPr>
            <a:xfrm>
              <a:off x="3663408" y="4786322"/>
              <a:ext cx="4989304" cy="1000133"/>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350"/>
            </a:p>
          </p:txBody>
        </p:sp>
        <p:sp>
          <p:nvSpPr>
            <p:cNvPr id="51" name="TextBox 71"/>
            <p:cNvSpPr txBox="1">
              <a:spLocks noChangeArrowheads="1"/>
            </p:cNvSpPr>
            <p:nvPr/>
          </p:nvSpPr>
          <p:spPr bwMode="auto">
            <a:xfrm>
              <a:off x="5542755" y="4786322"/>
              <a:ext cx="84682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1050" b="1" dirty="0"/>
                <a:t>對講子系統</a:t>
              </a:r>
              <a:endParaRPr lang="zh-CN" altLang="en-US" sz="1050" b="1" dirty="0"/>
            </a:p>
          </p:txBody>
        </p:sp>
        <p:cxnSp>
          <p:nvCxnSpPr>
            <p:cNvPr id="52" name="直接连接符 72"/>
            <p:cNvCxnSpPr/>
            <p:nvPr/>
          </p:nvCxnSpPr>
          <p:spPr>
            <a:xfrm rot="10800000">
              <a:off x="2357986" y="5357825"/>
              <a:ext cx="1285147" cy="201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53" name="Picture 14" descr="C:\Documents and Settings\智能家居\Application Data\Tencent\Users\283004073\QQ\WinTemp\RichOle\[QIJU0NNUTV1ZPCYD[}$5T1.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27662" y="5080827"/>
              <a:ext cx="872613" cy="43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 descr="C:\Documents and Settings\智能家居\Application Data\Tencent\Users\283004073\QQ\WinTemp\RichOle\})K2)S)[_P)4$3G)199FA9U.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35261" y="5080827"/>
              <a:ext cx="1037003" cy="43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直接连接符 78"/>
            <p:cNvCxnSpPr/>
            <p:nvPr/>
          </p:nvCxnSpPr>
          <p:spPr>
            <a:xfrm rot="5400000">
              <a:off x="1036886" y="4036727"/>
              <a:ext cx="2642199" cy="0"/>
            </a:xfrm>
            <a:prstGeom prst="line">
              <a:avLst/>
            </a:prstGeom>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56" name="Picture 16" descr="C:\Documents and Settings\智能家居\Application Data\Tencent\Users\283004073\QQ\WinTemp\RichOle\IN7$PHH}48L)F{9{O9ESI0A.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00298" y="5286388"/>
              <a:ext cx="7048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80"/>
            <p:cNvSpPr txBox="1">
              <a:spLocks noChangeArrowheads="1"/>
            </p:cNvSpPr>
            <p:nvPr/>
          </p:nvSpPr>
          <p:spPr bwMode="auto">
            <a:xfrm>
              <a:off x="2393102" y="5417592"/>
              <a:ext cx="1000132"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TW" sz="900" dirty="0"/>
                <a:t>POE</a:t>
              </a:r>
              <a:r>
                <a:rPr lang="zh-TW" altLang="en-US" sz="900" dirty="0"/>
                <a:t>交換機</a:t>
              </a:r>
              <a:endParaRPr lang="zh-CN" altLang="en-US" sz="900" dirty="0"/>
            </a:p>
          </p:txBody>
        </p:sp>
        <p:sp>
          <p:nvSpPr>
            <p:cNvPr id="58" name="TextBox 81"/>
            <p:cNvSpPr txBox="1">
              <a:spLocks noChangeArrowheads="1"/>
            </p:cNvSpPr>
            <p:nvPr/>
          </p:nvSpPr>
          <p:spPr bwMode="auto">
            <a:xfrm>
              <a:off x="2643174" y="5072074"/>
              <a:ext cx="1000132"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t>TCP/IP</a:t>
              </a:r>
              <a:endParaRPr lang="zh-CN" altLang="en-US" sz="900" dirty="0"/>
            </a:p>
          </p:txBody>
        </p:sp>
        <p:pic>
          <p:nvPicPr>
            <p:cNvPr id="59" name="Picture 17" descr="C:\Documents and Settings\智能家居\Application Data\Tencent\Users\283004073\QQ\WinTemp\RichOle\WCRU678D5JB]5F{3X$PJNF6.jp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57422" y="2357430"/>
              <a:ext cx="375095" cy="54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 name="直接连接符 83"/>
            <p:cNvCxnSpPr/>
            <p:nvPr/>
          </p:nvCxnSpPr>
          <p:spPr>
            <a:xfrm>
              <a:off x="2214499" y="6215081"/>
              <a:ext cx="1356891" cy="201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84"/>
            <p:cNvCxnSpPr/>
            <p:nvPr/>
          </p:nvCxnSpPr>
          <p:spPr>
            <a:xfrm rot="5400000">
              <a:off x="536989" y="4536011"/>
              <a:ext cx="3356580" cy="155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85"/>
            <p:cNvSpPr txBox="1">
              <a:spLocks noChangeArrowheads="1"/>
            </p:cNvSpPr>
            <p:nvPr/>
          </p:nvSpPr>
          <p:spPr bwMode="auto">
            <a:xfrm>
              <a:off x="2571736" y="5929329"/>
              <a:ext cx="1000132"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t>Intranet</a:t>
              </a:r>
              <a:endParaRPr lang="zh-CN" altLang="en-US" sz="900" dirty="0"/>
            </a:p>
          </p:txBody>
        </p:sp>
        <p:pic>
          <p:nvPicPr>
            <p:cNvPr id="63" name="Picture 19" descr="C:\Documents and Settings\智能家居\Application Data\Tencent\Users\283004073\QQ\WinTemp\RichOle\0M8}YD3)5L%`[_KCL_}VGCM.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349083">
              <a:off x="7636968" y="6134594"/>
              <a:ext cx="4095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87"/>
            <p:cNvSpPr txBox="1">
              <a:spLocks noChangeArrowheads="1"/>
            </p:cNvSpPr>
            <p:nvPr/>
          </p:nvSpPr>
          <p:spPr bwMode="auto">
            <a:xfrm>
              <a:off x="8143868" y="6286520"/>
              <a:ext cx="1000132"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t>GSM</a:t>
              </a:r>
              <a:endParaRPr lang="zh-CN" altLang="en-US" sz="900" dirty="0"/>
            </a:p>
          </p:txBody>
        </p:sp>
        <p:sp>
          <p:nvSpPr>
            <p:cNvPr id="65" name="TextBox 88"/>
            <p:cNvSpPr txBox="1">
              <a:spLocks noChangeArrowheads="1"/>
            </p:cNvSpPr>
            <p:nvPr/>
          </p:nvSpPr>
          <p:spPr bwMode="auto">
            <a:xfrm>
              <a:off x="1000100" y="1928803"/>
              <a:ext cx="1571636"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1" dirty="0"/>
                <a:t>主控制器</a:t>
              </a:r>
            </a:p>
          </p:txBody>
        </p:sp>
        <p:sp>
          <p:nvSpPr>
            <p:cNvPr id="66" name="矩形 65"/>
            <p:cNvSpPr/>
            <p:nvPr/>
          </p:nvSpPr>
          <p:spPr>
            <a:xfrm>
              <a:off x="301562" y="4430138"/>
              <a:ext cx="1785793" cy="149919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sz="900" dirty="0"/>
            </a:p>
          </p:txBody>
        </p:sp>
        <p:sp>
          <p:nvSpPr>
            <p:cNvPr id="67" name="TextBox 90"/>
            <p:cNvSpPr txBox="1"/>
            <p:nvPr/>
          </p:nvSpPr>
          <p:spPr>
            <a:xfrm>
              <a:off x="441930" y="4484471"/>
              <a:ext cx="581008" cy="296572"/>
            </a:xfrm>
            <a:prstGeom prst="rect">
              <a:avLst/>
            </a:prstGeom>
            <a:noFill/>
          </p:spPr>
          <p:txBody>
            <a:bodyPr wrap="none">
              <a:spAutoFit/>
            </a:bodyPr>
            <a:lstStyle/>
            <a:p>
              <a:pPr>
                <a:defRPr/>
              </a:pPr>
              <a:r>
                <a:rPr lang="zh-CN" altLang="en-US" sz="788" b="1" dirty="0">
                  <a:latin typeface="Arial" charset="0"/>
                </a:rPr>
                <a:t>本地控制</a:t>
              </a:r>
            </a:p>
          </p:txBody>
        </p:sp>
        <p:sp>
          <p:nvSpPr>
            <p:cNvPr id="68" name="TextBox 91"/>
            <p:cNvSpPr txBox="1"/>
            <p:nvPr/>
          </p:nvSpPr>
          <p:spPr>
            <a:xfrm>
              <a:off x="441930" y="4818520"/>
              <a:ext cx="562021" cy="288468"/>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750" b="1" dirty="0"/>
                <a:t>遠端</a:t>
              </a:r>
              <a:r>
                <a:rPr lang="zh-CN" altLang="en-US" sz="750" b="1" dirty="0"/>
                <a:t>控制</a:t>
              </a:r>
            </a:p>
          </p:txBody>
        </p:sp>
        <p:sp>
          <p:nvSpPr>
            <p:cNvPr id="69" name="TextBox 92"/>
            <p:cNvSpPr txBox="1"/>
            <p:nvPr/>
          </p:nvSpPr>
          <p:spPr>
            <a:xfrm>
              <a:off x="441930" y="5206902"/>
              <a:ext cx="562021" cy="288468"/>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750" b="1" dirty="0"/>
                <a:t>手機</a:t>
              </a:r>
              <a:r>
                <a:rPr lang="zh-CN" altLang="en-US" sz="750" b="1" dirty="0"/>
                <a:t>控制</a:t>
              </a:r>
            </a:p>
          </p:txBody>
        </p:sp>
        <p:pic>
          <p:nvPicPr>
            <p:cNvPr id="70" name="图片 93" descr="C:\Documents and Settings\PLC\My Documents\My Pictures\智能电网框图\iphone.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1345554">
              <a:off x="1144105" y="4774827"/>
              <a:ext cx="361276" cy="359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94" descr="00011202.jpg"/>
            <p:cNvPicPr>
              <a:picLocks noChangeAspect="1"/>
            </p:cNvPicPr>
            <p:nvPr/>
          </p:nvPicPr>
          <p:blipFill>
            <a:blip r:embed="rId30" cstate="print"/>
            <a:srcRect b="7792"/>
            <a:stretch>
              <a:fillRect/>
            </a:stretch>
          </p:blipFill>
          <p:spPr>
            <a:xfrm>
              <a:off x="1427450" y="5126818"/>
              <a:ext cx="475724" cy="388940"/>
            </a:xfrm>
            <a:prstGeom prst="rect">
              <a:avLst/>
            </a:prstGeom>
            <a:ln>
              <a:noFill/>
            </a:ln>
            <a:effectLst>
              <a:softEdge rad="112500"/>
            </a:effectLst>
          </p:spPr>
        </p:pic>
        <p:pic>
          <p:nvPicPr>
            <p:cNvPr id="72" name="图片 95" descr="主控制器.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443495" y="4507574"/>
              <a:ext cx="353648" cy="27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图片 96" descr="人体光照度探头.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1153647" y="5540390"/>
              <a:ext cx="275130" cy="33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97"/>
            <p:cNvSpPr txBox="1"/>
            <p:nvPr/>
          </p:nvSpPr>
          <p:spPr>
            <a:xfrm>
              <a:off x="441930" y="5579183"/>
              <a:ext cx="562021" cy="288468"/>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750" b="1" dirty="0"/>
                <a:t>自動</a:t>
              </a:r>
              <a:r>
                <a:rPr lang="zh-CN" altLang="en-US" sz="750" b="1" dirty="0"/>
                <a:t>控制</a:t>
              </a:r>
            </a:p>
          </p:txBody>
        </p:sp>
        <p:sp>
          <p:nvSpPr>
            <p:cNvPr id="75" name="TextBox 99"/>
            <p:cNvSpPr txBox="1">
              <a:spLocks noChangeArrowheads="1"/>
            </p:cNvSpPr>
            <p:nvPr/>
          </p:nvSpPr>
          <p:spPr bwMode="auto">
            <a:xfrm>
              <a:off x="5684663" y="2357430"/>
              <a:ext cx="713919" cy="35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b="1" dirty="0"/>
                <a:t>安</a:t>
              </a:r>
              <a:r>
                <a:rPr lang="zh-TW" altLang="en-US" sz="1050" b="1" dirty="0"/>
                <a:t>防系統</a:t>
              </a:r>
              <a:endParaRPr lang="zh-CN" altLang="en-US" sz="1050" b="1" dirty="0"/>
            </a:p>
          </p:txBody>
        </p:sp>
        <p:pic>
          <p:nvPicPr>
            <p:cNvPr id="76" name="图片 100" descr="紧急按钮.png"/>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950184" y="2857496"/>
              <a:ext cx="522081" cy="4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图片 101" descr="烟雾探测器.png"/>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286380" y="2857496"/>
              <a:ext cx="549172" cy="4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图片 102" descr="红外光栅.png"/>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613989" y="2857496"/>
              <a:ext cx="429520" cy="4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图片 106" descr="人体光照度探头.png"/>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409457" y="3714752"/>
              <a:ext cx="407967" cy="4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6" descr="C:\Documents and Settings\智能家居\Application Data\Tencent\Users\283004073\QQ\WinTemp\RichOle\KH8F%4SU[O69~X{[Y~D24VK.jpg"/>
            <p:cNvPicPr>
              <a:picLocks noChangeAspect="1" noChangeArrowheads="1"/>
            </p:cNvPicPr>
            <p:nvPr/>
          </p:nvPicPr>
          <p:blipFill>
            <a:blip r:embed="rId37" cstate="print"/>
            <a:srcRect/>
            <a:stretch>
              <a:fillRect/>
            </a:stretch>
          </p:blipFill>
          <p:spPr bwMode="auto">
            <a:xfrm>
              <a:off x="6149326" y="3786190"/>
              <a:ext cx="685700" cy="357190"/>
            </a:xfrm>
            <a:prstGeom prst="ellipse">
              <a:avLst/>
            </a:prstGeom>
            <a:ln>
              <a:noFill/>
            </a:ln>
            <a:effectLst>
              <a:softEdge rad="112500"/>
            </a:effectLst>
          </p:spPr>
        </p:pic>
        <p:cxnSp>
          <p:nvCxnSpPr>
            <p:cNvPr id="81" name="直接连接符 111"/>
            <p:cNvCxnSpPr/>
            <p:nvPr/>
          </p:nvCxnSpPr>
          <p:spPr>
            <a:xfrm>
              <a:off x="2571657" y="1214423"/>
              <a:ext cx="1071476" cy="20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2" name="Picture 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358082" y="5080827"/>
              <a:ext cx="660768"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5" descr="C:\Documents and Settings\智能家居\Application Data\Tencent\Users\283004073\QQ\WinTemp\RichOle\}HXJ}O2JTZI~_XD[@6%FR8P.jpg"/>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143372" y="5929330"/>
              <a:ext cx="616295" cy="43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15" descr="C:\Documents and Settings\PLC\My Documents\My Pictures\智能电网框图\iphone.png"/>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072330" y="5929330"/>
              <a:ext cx="642942" cy="5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5" name="直接连接符 117"/>
            <p:cNvCxnSpPr/>
            <p:nvPr/>
          </p:nvCxnSpPr>
          <p:spPr>
            <a:xfrm rot="10800000">
              <a:off x="1857340" y="2715627"/>
              <a:ext cx="500646"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直接连接符 118"/>
            <p:cNvCxnSpPr/>
            <p:nvPr/>
          </p:nvCxnSpPr>
          <p:spPr>
            <a:xfrm>
              <a:off x="1687339" y="2858502"/>
              <a:ext cx="52716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7" name="TextBox 119"/>
            <p:cNvSpPr txBox="1">
              <a:spLocks noChangeArrowheads="1"/>
            </p:cNvSpPr>
            <p:nvPr/>
          </p:nvSpPr>
          <p:spPr bwMode="auto">
            <a:xfrm>
              <a:off x="2577770" y="2714620"/>
              <a:ext cx="922660" cy="32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dirty="0"/>
                <a:t>Intranet</a:t>
              </a:r>
              <a:endParaRPr lang="zh-CN" altLang="en-US" sz="900" dirty="0"/>
            </a:p>
          </p:txBody>
        </p:sp>
        <p:pic>
          <p:nvPicPr>
            <p:cNvPr id="88" name="图片 110" descr="主控制器.png"/>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928662" y="2285992"/>
              <a:ext cx="1104541" cy="7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816419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8698" y="1071203"/>
            <a:ext cx="8723817" cy="4682340"/>
          </a:xfrm>
          <a:prstGeom prst="rect">
            <a:avLst/>
          </a:prstGeom>
        </p:spPr>
      </p:pic>
    </p:spTree>
    <p:extLst>
      <p:ext uri="{BB962C8B-B14F-4D97-AF65-F5344CB8AC3E}">
        <p14:creationId xmlns:p14="http://schemas.microsoft.com/office/powerpoint/2010/main" val="24955247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資料庫圖表 5"/>
          <p:cNvGraphicFramePr/>
          <p:nvPr/>
        </p:nvGraphicFramePr>
        <p:xfrm>
          <a:off x="704335" y="1512159"/>
          <a:ext cx="7785503" cy="4063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07460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23875" y="857251"/>
            <a:ext cx="7886700" cy="994172"/>
          </a:xfrm>
        </p:spPr>
        <p:txBody>
          <a:bodyPr/>
          <a:lstStyle/>
          <a:p>
            <a:pPr algn="ctr" eaLnBrk="1" hangingPunct="1"/>
            <a:r>
              <a:rPr lang="zh-TW" altLang="en-US" sz="3600" b="1" dirty="0">
                <a:latin typeface="Times New Roman" panose="02020603050405020304" pitchFamily="18" charset="0"/>
                <a:ea typeface="標楷體" panose="03000509000000000000" pitchFamily="65" charset="-120"/>
              </a:rPr>
              <a:t>智慧家庭</a:t>
            </a:r>
            <a:r>
              <a:rPr lang="en-US" altLang="zh-TW" sz="3600" b="1" dirty="0">
                <a:latin typeface="Times New Roman" panose="02020603050405020304" pitchFamily="18" charset="0"/>
                <a:ea typeface="標楷體" panose="03000509000000000000" pitchFamily="65" charset="-120"/>
              </a:rPr>
              <a:t>(e-Home)</a:t>
            </a:r>
          </a:p>
        </p:txBody>
      </p:sp>
      <p:sp>
        <p:nvSpPr>
          <p:cNvPr id="22531" name="Rectangle 3"/>
          <p:cNvSpPr>
            <a:spLocks noGrp="1" noChangeArrowheads="1"/>
          </p:cNvSpPr>
          <p:nvPr>
            <p:ph type="body" idx="4294967295"/>
          </p:nvPr>
        </p:nvSpPr>
        <p:spPr>
          <a:xfrm>
            <a:off x="257175" y="1851423"/>
            <a:ext cx="8705850" cy="3921919"/>
          </a:xfrm>
          <a:prstGeom prst="rect">
            <a:avLst/>
          </a:prstGeom>
        </p:spPr>
        <p:txBody>
          <a:bodyPr>
            <a:normAutofit fontScale="92500"/>
          </a:bodyPr>
          <a:lstStyle/>
          <a:p>
            <a:pPr marL="414338" indent="-414338"/>
            <a:r>
              <a:rPr lang="zh-TW" altLang="en-US" dirty="0">
                <a:latin typeface="Times New Roman" panose="02020603050405020304" pitchFamily="18" charset="0"/>
                <a:ea typeface="標楷體" panose="03000509000000000000" pitchFamily="65" charset="-120"/>
              </a:rPr>
              <a:t>智慧家庭也可稱為家庭自動化，主要以自動控制為基礎，並結合物聯網的應用，讓智慧家庭生活除了舒適方便外，還包含有環保節能、安全監控、健康照護、影音娛樂等生活大小事。</a:t>
            </a:r>
          </a:p>
          <a:p>
            <a:pPr marL="700088" lvl="1" indent="-357188">
              <a:buClr>
                <a:srgbClr val="2F605F"/>
              </a:buClr>
              <a:buFont typeface="Wingdings" panose="05000000000000000000" pitchFamily="2" charset="2"/>
              <a:buAutoNum type="arabicPeriod"/>
            </a:pPr>
            <a:r>
              <a:rPr lang="zh-TW" altLang="en-US" dirty="0">
                <a:ea typeface="標楷體" panose="03000509000000000000" pitchFamily="65" charset="-120"/>
              </a:rPr>
              <a:t>住戶可以透過節能環控主機</a:t>
            </a:r>
            <a:r>
              <a:rPr lang="zh-TW" altLang="en-US" b="1" dirty="0">
                <a:solidFill>
                  <a:srgbClr val="0000FF"/>
                </a:solidFill>
                <a:ea typeface="標楷體" panose="03000509000000000000" pitchFamily="65" charset="-120"/>
              </a:rPr>
              <a:t>控制燈光、窗簾、冷氣、瓦斯開關、空調及各種家電設備</a:t>
            </a:r>
            <a:r>
              <a:rPr lang="zh-TW" altLang="en-US" dirty="0">
                <a:ea typeface="標楷體" panose="03000509000000000000" pitchFamily="65" charset="-120"/>
              </a:rPr>
              <a:t>，或者利用現今最夯的行動裝置，如智慧型手機或平板電腦作遠端／無線控制。</a:t>
            </a:r>
            <a:endParaRPr lang="en-US" altLang="zh-TW" dirty="0">
              <a:ea typeface="標楷體" panose="03000509000000000000" pitchFamily="65" charset="-120"/>
            </a:endParaRPr>
          </a:p>
          <a:p>
            <a:pPr marL="700088" lvl="1" indent="-357188">
              <a:buClr>
                <a:srgbClr val="2F605F"/>
              </a:buClr>
              <a:buFont typeface="Wingdings" panose="05000000000000000000" pitchFamily="2" charset="2"/>
              <a:buAutoNum type="arabicPeriod" startAt="2"/>
            </a:pPr>
            <a:r>
              <a:rPr lang="zh-TW" altLang="en-US" dirty="0">
                <a:ea typeface="標楷體" panose="03000509000000000000" pitchFamily="65" charset="-120"/>
              </a:rPr>
              <a:t>節能環控主機提供多種</a:t>
            </a:r>
            <a:r>
              <a:rPr lang="zh-TW" altLang="en-US" b="1" dirty="0">
                <a:solidFill>
                  <a:srgbClr val="0000FF"/>
                </a:solidFill>
                <a:ea typeface="標楷體" panose="03000509000000000000" pitchFamily="65" charset="-120"/>
              </a:rPr>
              <a:t>情境介面設計</a:t>
            </a:r>
            <a:r>
              <a:rPr lang="zh-TW" altLang="en-US" dirty="0">
                <a:ea typeface="標楷體" panose="03000509000000000000" pitchFamily="65" charset="-120"/>
              </a:rPr>
              <a:t>，住戶可以配合生活情境，像是視聽饗宴、沉思閱讀、宴客聚會、促膝談心等，預先設定好燈光、窗簾、空調或家電設備等的開關狀態，藉由</a:t>
            </a:r>
            <a:r>
              <a:rPr lang="en-US" altLang="zh-TW" dirty="0">
                <a:ea typeface="標楷體" panose="03000509000000000000" pitchFamily="65" charset="-120"/>
              </a:rPr>
              <a:t>one touch</a:t>
            </a:r>
            <a:r>
              <a:rPr lang="zh-TW" altLang="en-US" dirty="0">
                <a:ea typeface="標楷體" panose="03000509000000000000" pitchFamily="65" charset="-120"/>
              </a:rPr>
              <a:t>自由切換各種不同情境，創造生活的舒適與便利性。</a:t>
            </a:r>
          </a:p>
          <a:p>
            <a:pPr marL="700088" lvl="1" indent="-357188">
              <a:buClr>
                <a:srgbClr val="2F605F"/>
              </a:buClr>
              <a:buNone/>
            </a:pPr>
            <a:endParaRPr lang="zh-TW" altLang="en-US" sz="900" dirty="0">
              <a:ea typeface="標楷體" panose="03000509000000000000" pitchFamily="65" charset="-120"/>
            </a:endParaRPr>
          </a:p>
          <a:p>
            <a:pPr marL="700088" lvl="1" indent="-357188">
              <a:buClr>
                <a:srgbClr val="2F605F"/>
              </a:buClr>
              <a:buFont typeface="Wingdings" panose="05000000000000000000" pitchFamily="2" charset="2"/>
              <a:buAutoNum type="arabicPeriod" startAt="3"/>
            </a:pPr>
            <a:r>
              <a:rPr lang="zh-TW" altLang="en-US" dirty="0">
                <a:ea typeface="標楷體" panose="03000509000000000000" pitchFamily="65" charset="-120"/>
              </a:rPr>
              <a:t>基於</a:t>
            </a:r>
            <a:r>
              <a:rPr lang="zh-TW" altLang="en-US" b="1" dirty="0">
                <a:solidFill>
                  <a:srgbClr val="0000FF"/>
                </a:solidFill>
                <a:ea typeface="標楷體" panose="03000509000000000000" pitchFamily="65" charset="-120"/>
              </a:rPr>
              <a:t>安全考量</a:t>
            </a:r>
            <a:r>
              <a:rPr lang="zh-TW" altLang="en-US" dirty="0">
                <a:ea typeface="標楷體" panose="03000509000000000000" pitchFamily="65" charset="-120"/>
              </a:rPr>
              <a:t>，藉由節能環控主機內建的乙太網路，只要整合無線路由器傳輸訊號，住戶便可透過觸控面板觀看</a:t>
            </a:r>
            <a:r>
              <a:rPr lang="en-US" altLang="zh-TW" dirty="0">
                <a:ea typeface="標楷體" panose="03000509000000000000" pitchFamily="65" charset="-120"/>
              </a:rPr>
              <a:t>IP</a:t>
            </a:r>
            <a:r>
              <a:rPr lang="zh-TW" altLang="en-US" dirty="0">
                <a:ea typeface="標楷體" panose="03000509000000000000" pitchFamily="65" charset="-120"/>
              </a:rPr>
              <a:t>攝影機，或是經由電腦或手機觀看居家動態影像，確保居家安全。</a:t>
            </a:r>
          </a:p>
          <a:p>
            <a:pPr marL="342900" lvl="1" indent="0">
              <a:buClr>
                <a:srgbClr val="2F605F"/>
              </a:buClr>
              <a:buNone/>
            </a:pPr>
            <a:endParaRPr lang="zh-TW" altLang="en-US" dirty="0">
              <a:ea typeface="標楷體" panose="03000509000000000000" pitchFamily="65" charset="-120"/>
            </a:endParaRPr>
          </a:p>
        </p:txBody>
      </p:sp>
    </p:spTree>
    <p:extLst>
      <p:ext uri="{BB962C8B-B14F-4D97-AF65-F5344CB8AC3E}">
        <p14:creationId xmlns:p14="http://schemas.microsoft.com/office/powerpoint/2010/main" val="119389627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0" y="857250"/>
            <a:ext cx="9249276" cy="5070507"/>
          </a:xfrm>
          <a:prstGeom prst="rect">
            <a:avLst/>
          </a:prstGeom>
        </p:spPr>
      </p:pic>
    </p:spTree>
    <p:extLst>
      <p:ext uri="{BB962C8B-B14F-4D97-AF65-F5344CB8AC3E}">
        <p14:creationId xmlns:p14="http://schemas.microsoft.com/office/powerpoint/2010/main" val="10969191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物聯網應用 </a:t>
            </a:r>
            <a:r>
              <a:rPr lang="en-US" altLang="zh-TW" dirty="0"/>
              <a:t>– </a:t>
            </a:r>
            <a:r>
              <a:rPr lang="zh-TW" altLang="en-US" dirty="0"/>
              <a:t>智慧電網</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038021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43000" y="857250"/>
            <a:ext cx="6172200" cy="857250"/>
          </a:xfrm>
        </p:spPr>
        <p:txBody>
          <a:bodyPr>
            <a:normAutofit fontScale="90000"/>
          </a:bodyPr>
          <a:lstStyle/>
          <a:p>
            <a:r>
              <a:rPr lang="zh-TW" altLang="en-US"/>
              <a:t>智慧電網（</a:t>
            </a:r>
            <a:r>
              <a:rPr lang="en-US" altLang="zh-TW"/>
              <a:t>Smart Grid</a:t>
            </a:r>
            <a:r>
              <a:rPr lang="zh-TW" altLang="en-US"/>
              <a:t>）</a:t>
            </a:r>
          </a:p>
        </p:txBody>
      </p:sp>
      <p:sp>
        <p:nvSpPr>
          <p:cNvPr id="17411" name="Rectangle 3"/>
          <p:cNvSpPr>
            <a:spLocks noGrp="1" noChangeArrowheads="1"/>
          </p:cNvSpPr>
          <p:nvPr>
            <p:ph type="body" idx="1"/>
          </p:nvPr>
        </p:nvSpPr>
        <p:spPr>
          <a:xfrm>
            <a:off x="1277540" y="2204864"/>
            <a:ext cx="6588919" cy="3693319"/>
          </a:xfrm>
        </p:spPr>
        <p:txBody>
          <a:bodyPr/>
          <a:lstStyle/>
          <a:p>
            <a:r>
              <a:rPr lang="en-US" altLang="zh-TW" dirty="0"/>
              <a:t>『</a:t>
            </a:r>
            <a:r>
              <a:rPr lang="zh-TW" altLang="en-US" dirty="0">
                <a:solidFill>
                  <a:srgbClr val="FF3300"/>
                </a:solidFill>
              </a:rPr>
              <a:t>智慧電網</a:t>
            </a:r>
            <a:r>
              <a:rPr lang="en-US" altLang="zh-TW" dirty="0"/>
              <a:t>』</a:t>
            </a:r>
            <a:r>
              <a:rPr lang="zh-TW" altLang="en-US" dirty="0"/>
              <a:t>（</a:t>
            </a:r>
            <a:r>
              <a:rPr lang="en-US" altLang="zh-TW" dirty="0"/>
              <a:t>Smart Grid</a:t>
            </a:r>
            <a:r>
              <a:rPr lang="zh-TW" altLang="en-US" dirty="0"/>
              <a:t>），顧名思義</a:t>
            </a:r>
            <a:r>
              <a:rPr lang="en-US" altLang="zh-TW" dirty="0"/>
              <a:t>,</a:t>
            </a:r>
            <a:r>
              <a:rPr lang="zh-TW" altLang="en-US" dirty="0"/>
              <a:t>就是電網的智慧化，它是建立在整合技術上、</a:t>
            </a:r>
            <a:r>
              <a:rPr lang="en-US" altLang="zh-TW" dirty="0"/>
              <a:t>『</a:t>
            </a:r>
            <a:r>
              <a:rPr lang="zh-TW" altLang="en-US" dirty="0"/>
              <a:t>高速雙向</a:t>
            </a:r>
            <a:r>
              <a:rPr lang="en-US" altLang="zh-TW" dirty="0"/>
              <a:t>』(high speed and dual way)</a:t>
            </a:r>
            <a:r>
              <a:rPr lang="zh-TW" altLang="en-US" dirty="0"/>
              <a:t>通訊</a:t>
            </a:r>
            <a:r>
              <a:rPr lang="zh-TW" altLang="en-US" dirty="0">
                <a:solidFill>
                  <a:srgbClr val="FF3300"/>
                </a:solidFill>
              </a:rPr>
              <a:t>電力線網路</a:t>
            </a:r>
            <a:r>
              <a:rPr lang="zh-TW" altLang="en-US" dirty="0"/>
              <a:t>的基礎上，通過先進的</a:t>
            </a:r>
            <a:r>
              <a:rPr lang="zh-TW" altLang="en-US" dirty="0">
                <a:solidFill>
                  <a:srgbClr val="FF3300"/>
                </a:solidFill>
              </a:rPr>
              <a:t>感測技術</a:t>
            </a:r>
            <a:r>
              <a:rPr lang="en-US" altLang="zh-TW" dirty="0"/>
              <a:t>(sensing technology)</a:t>
            </a:r>
            <a:r>
              <a:rPr lang="zh-TW" altLang="en-US" dirty="0"/>
              <a:t>和</a:t>
            </a:r>
            <a:r>
              <a:rPr lang="zh-TW" altLang="en-US" dirty="0">
                <a:solidFill>
                  <a:srgbClr val="FF3300"/>
                </a:solidFill>
              </a:rPr>
              <a:t>遠端測量</a:t>
            </a:r>
            <a:r>
              <a:rPr lang="en-US" altLang="zh-TW" dirty="0"/>
              <a:t>(remote measurements)</a:t>
            </a:r>
            <a:r>
              <a:rPr lang="zh-TW" altLang="en-US" dirty="0"/>
              <a:t>技術、先進的設備技術、先進的控制方法以及先進的決策支援系統技術的應用，實現電網的可靠、安全、經濟、高效、環境友好和使用安全的目標。 </a:t>
            </a:r>
          </a:p>
        </p:txBody>
      </p:sp>
      <p:pic>
        <p:nvPicPr>
          <p:cNvPr id="17412" name="Picture 4" descr="Sm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4760119"/>
            <a:ext cx="3429000"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79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B781914F-24BD-4101-8D28-EDF3F5268BE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85932" y="943732"/>
            <a:ext cx="7241045" cy="4987295"/>
          </a:xfrm>
        </p:spPr>
      </p:pic>
    </p:spTree>
    <p:extLst>
      <p:ext uri="{BB962C8B-B14F-4D97-AF65-F5344CB8AC3E}">
        <p14:creationId xmlns:p14="http://schemas.microsoft.com/office/powerpoint/2010/main" val="303094600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07490" y="951311"/>
            <a:ext cx="6512511" cy="857250"/>
          </a:xfrm>
        </p:spPr>
        <p:txBody>
          <a:bodyPr>
            <a:normAutofit fontScale="90000"/>
          </a:bodyPr>
          <a:lstStyle/>
          <a:p>
            <a:r>
              <a:rPr lang="zh-TW" altLang="en-US" dirty="0"/>
              <a:t>智慧電網（</a:t>
            </a:r>
            <a:r>
              <a:rPr lang="en-US" altLang="zh-TW" dirty="0"/>
              <a:t>Smart Grid</a:t>
            </a:r>
            <a:r>
              <a:rPr lang="zh-TW" altLang="en-US" dirty="0"/>
              <a:t>）</a:t>
            </a:r>
          </a:p>
        </p:txBody>
      </p:sp>
      <p:sp>
        <p:nvSpPr>
          <p:cNvPr id="18435" name="Rectangle 3"/>
          <p:cNvSpPr>
            <a:spLocks noGrp="1" noChangeArrowheads="1"/>
          </p:cNvSpPr>
          <p:nvPr>
            <p:ph type="body" idx="1"/>
          </p:nvPr>
        </p:nvSpPr>
        <p:spPr>
          <a:xfrm>
            <a:off x="888208" y="1808560"/>
            <a:ext cx="4779169" cy="4137422"/>
          </a:xfrm>
        </p:spPr>
        <p:txBody>
          <a:bodyPr/>
          <a:lstStyle/>
          <a:p>
            <a:pPr marL="400050" indent="-400050"/>
            <a:r>
              <a:rPr lang="zh-TW" altLang="en-US" dirty="0">
                <a:latin typeface="華康仿宋體W2" pitchFamily="49" charset="-120"/>
              </a:rPr>
              <a:t>建構</a:t>
            </a:r>
            <a:r>
              <a:rPr lang="en-US" altLang="zh-TW" dirty="0">
                <a:latin typeface="華康仿宋體W2" pitchFamily="49" charset="-120"/>
              </a:rPr>
              <a:t>『</a:t>
            </a:r>
            <a:r>
              <a:rPr lang="zh-TW" altLang="en-US" dirty="0">
                <a:solidFill>
                  <a:srgbClr val="CC3300"/>
                </a:solidFill>
                <a:latin typeface="華康仿宋體W2" pitchFamily="49" charset="-120"/>
              </a:rPr>
              <a:t>智慧電網</a:t>
            </a:r>
            <a:r>
              <a:rPr lang="en-US" altLang="zh-TW" dirty="0">
                <a:latin typeface="華康仿宋體W2" pitchFamily="49" charset="-120"/>
              </a:rPr>
              <a:t>』</a:t>
            </a:r>
            <a:r>
              <a:rPr lang="zh-TW" altLang="en-US" dirty="0">
                <a:latin typeface="華康仿宋體W2" pitchFamily="49" charset="-120"/>
              </a:rPr>
              <a:t>（</a:t>
            </a:r>
            <a:r>
              <a:rPr lang="en-US" altLang="zh-TW" dirty="0">
                <a:latin typeface="華康仿宋體W2" pitchFamily="49" charset="-120"/>
              </a:rPr>
              <a:t>Smart Grid</a:t>
            </a:r>
            <a:r>
              <a:rPr lang="zh-TW" altLang="en-US" dirty="0">
                <a:latin typeface="華康仿宋體W2" pitchFamily="49" charset="-120"/>
              </a:rPr>
              <a:t>）之關鍵設施元件與技術 </a:t>
            </a:r>
          </a:p>
          <a:p>
            <a:pPr lvl="1" indent="-342900">
              <a:buClr>
                <a:schemeClr val="tx1"/>
              </a:buClr>
              <a:buFont typeface="Wingdings" panose="05000000000000000000" pitchFamily="2" charset="2"/>
              <a:buAutoNum type="circleNumWdWhitePlain"/>
            </a:pPr>
            <a:r>
              <a:rPr lang="en-US" altLang="zh-TW" b="1" u="sng" dirty="0">
                <a:solidFill>
                  <a:srgbClr val="FF0000"/>
                </a:solidFill>
                <a:latin typeface="華康仿宋體W2" pitchFamily="49" charset="-120"/>
              </a:rPr>
              <a:t>AMI『</a:t>
            </a:r>
            <a:r>
              <a:rPr lang="zh-TW" altLang="en-US" b="1" u="sng" dirty="0">
                <a:solidFill>
                  <a:srgbClr val="FF0000"/>
                </a:solidFill>
                <a:latin typeface="華康仿宋體W2" pitchFamily="49" charset="-120"/>
              </a:rPr>
              <a:t>智慧型電表基礎建設</a:t>
            </a:r>
            <a:r>
              <a:rPr lang="en-US" altLang="zh-TW" b="1" u="sng" dirty="0">
                <a:solidFill>
                  <a:srgbClr val="FF0000"/>
                </a:solidFill>
                <a:latin typeface="華康仿宋體W2" pitchFamily="49" charset="-120"/>
              </a:rPr>
              <a:t>』</a:t>
            </a:r>
            <a:r>
              <a:rPr lang="zh-TW" altLang="en-US" b="1" dirty="0">
                <a:latin typeface="華康仿宋體W2" pitchFamily="49" charset="-120"/>
              </a:rPr>
              <a:t>主要是由</a:t>
            </a:r>
            <a:r>
              <a:rPr lang="en-US" altLang="zh-TW" b="1" dirty="0">
                <a:latin typeface="華康仿宋體W2" pitchFamily="49" charset="-120"/>
              </a:rPr>
              <a:t>『</a:t>
            </a:r>
            <a:r>
              <a:rPr lang="zh-TW" altLang="en-US" b="1" dirty="0">
                <a:solidFill>
                  <a:srgbClr val="800000"/>
                </a:solidFill>
                <a:latin typeface="華康仿宋體W2" pitchFamily="49" charset="-120"/>
              </a:rPr>
              <a:t>智慧電表</a:t>
            </a:r>
            <a:r>
              <a:rPr lang="en-US" altLang="zh-TW" b="1" dirty="0">
                <a:latin typeface="華康仿宋體W2" pitchFamily="49" charset="-120"/>
              </a:rPr>
              <a:t>』</a:t>
            </a:r>
            <a:r>
              <a:rPr lang="zh-TW" altLang="en-US" b="1" dirty="0">
                <a:latin typeface="華康仿宋體W2" pitchFamily="49" charset="-120"/>
              </a:rPr>
              <a:t>（</a:t>
            </a:r>
            <a:r>
              <a:rPr lang="en-US" altLang="zh-TW" b="1" dirty="0">
                <a:latin typeface="華康仿宋體W2" pitchFamily="49" charset="-120"/>
              </a:rPr>
              <a:t>Smart Meter</a:t>
            </a:r>
            <a:r>
              <a:rPr lang="zh-TW" altLang="en-US" b="1" dirty="0">
                <a:latin typeface="華康仿宋體W2" pitchFamily="49" charset="-120"/>
              </a:rPr>
              <a:t>）可量測傳輸</a:t>
            </a:r>
            <a:r>
              <a:rPr lang="zh-TW" altLang="en-US" b="1" dirty="0">
                <a:solidFill>
                  <a:srgbClr val="0000CC"/>
                </a:solidFill>
                <a:latin typeface="華康仿宋體W2" pitchFamily="49" charset="-120"/>
              </a:rPr>
              <a:t>用電狀態資料</a:t>
            </a:r>
            <a:r>
              <a:rPr lang="zh-TW" altLang="en-US" b="1" dirty="0">
                <a:latin typeface="華康仿宋體W2" pitchFamily="49" charset="-120"/>
              </a:rPr>
              <a:t>、</a:t>
            </a:r>
            <a:r>
              <a:rPr lang="zh-TW" altLang="en-US" b="1" dirty="0">
                <a:solidFill>
                  <a:srgbClr val="0000CC"/>
                </a:solidFill>
                <a:latin typeface="華康仿宋體W2" pitchFamily="49" charset="-120"/>
              </a:rPr>
              <a:t>通訊系統</a:t>
            </a:r>
            <a:r>
              <a:rPr lang="zh-TW" altLang="en-US" b="1" dirty="0">
                <a:latin typeface="華康仿宋體W2" pitchFamily="49" charset="-120"/>
              </a:rPr>
              <a:t>、</a:t>
            </a:r>
            <a:r>
              <a:rPr lang="zh-TW" altLang="en-US" b="1" dirty="0">
                <a:solidFill>
                  <a:srgbClr val="0000CC"/>
                </a:solidFill>
                <a:latin typeface="華康仿宋體W2" pitchFamily="49" charset="-120"/>
              </a:rPr>
              <a:t>電表資訊管理系統</a:t>
            </a:r>
            <a:r>
              <a:rPr lang="zh-TW" altLang="en-US" b="1" dirty="0">
                <a:latin typeface="華康仿宋體W2" pitchFamily="49" charset="-120"/>
              </a:rPr>
              <a:t>（</a:t>
            </a:r>
            <a:r>
              <a:rPr lang="en-US" altLang="zh-TW" b="1" dirty="0">
                <a:latin typeface="華康仿宋體W2" pitchFamily="49" charset="-120"/>
              </a:rPr>
              <a:t>MDMS</a:t>
            </a:r>
            <a:r>
              <a:rPr lang="zh-TW" altLang="en-US" b="1" dirty="0">
                <a:latin typeface="華康仿宋體W2" pitchFamily="49" charset="-120"/>
              </a:rPr>
              <a:t>，</a:t>
            </a:r>
            <a:r>
              <a:rPr lang="en-US" altLang="zh-TW" b="1" dirty="0">
                <a:latin typeface="華康仿宋體W2" pitchFamily="49" charset="-120"/>
              </a:rPr>
              <a:t>Meter Database Management</a:t>
            </a:r>
            <a:r>
              <a:rPr lang="zh-TW" altLang="en-US" b="1" dirty="0">
                <a:latin typeface="華康仿宋體W2" pitchFamily="49" charset="-120"/>
              </a:rPr>
              <a:t>）等設備與系統所組成。</a:t>
            </a:r>
          </a:p>
          <a:p>
            <a:pPr lvl="1" indent="-342900">
              <a:buClr>
                <a:schemeClr val="tx1"/>
              </a:buClr>
              <a:buFont typeface="Wingdings" panose="05000000000000000000" pitchFamily="2" charset="2"/>
              <a:buAutoNum type="circleNumWdWhitePlain"/>
            </a:pPr>
            <a:r>
              <a:rPr lang="en-US" altLang="zh-TW" b="1" u="sng" dirty="0">
                <a:solidFill>
                  <a:srgbClr val="FF0000"/>
                </a:solidFill>
                <a:latin typeface="華康仿宋體W2" pitchFamily="49" charset="-120"/>
              </a:rPr>
              <a:t>PLC</a:t>
            </a:r>
            <a:r>
              <a:rPr lang="zh-TW" altLang="en-US" b="1" u="sng" dirty="0">
                <a:solidFill>
                  <a:srgbClr val="FF0000"/>
                </a:solidFill>
                <a:latin typeface="華康仿宋體W2" pitchFamily="49" charset="-120"/>
              </a:rPr>
              <a:t>電力線通訊技術</a:t>
            </a:r>
            <a:r>
              <a:rPr lang="en-US" altLang="zh-TW" b="1" dirty="0">
                <a:latin typeface="華康仿宋體W2" pitchFamily="49" charset="-120"/>
              </a:rPr>
              <a:t>(Power Line Communication , PLC)</a:t>
            </a:r>
            <a:r>
              <a:rPr lang="zh-TW" altLang="en-US" b="1" dirty="0">
                <a:latin typeface="華康仿宋體W2" pitchFamily="49" charset="-120"/>
              </a:rPr>
              <a:t>、一種採用</a:t>
            </a:r>
            <a:r>
              <a:rPr lang="en-US" altLang="zh-TW" b="1" dirty="0">
                <a:latin typeface="華康仿宋體W2" pitchFamily="49" charset="-120"/>
              </a:rPr>
              <a:t>『</a:t>
            </a:r>
            <a:r>
              <a:rPr lang="zh-TW" altLang="en-US" b="1" dirty="0">
                <a:solidFill>
                  <a:srgbClr val="0000CC"/>
                </a:solidFill>
                <a:latin typeface="華康仿宋體W2" pitchFamily="49" charset="-120"/>
              </a:rPr>
              <a:t>電力線傳輸資料</a:t>
            </a:r>
            <a:r>
              <a:rPr lang="en-US" altLang="zh-TW" b="1" dirty="0">
                <a:latin typeface="華康仿宋體W2" pitchFamily="49" charset="-120"/>
              </a:rPr>
              <a:t>』</a:t>
            </a:r>
            <a:r>
              <a:rPr lang="zh-TW" altLang="en-US" b="1" dirty="0">
                <a:latin typeface="華康仿宋體W2" pitchFamily="49" charset="-120"/>
              </a:rPr>
              <a:t>的</a:t>
            </a:r>
            <a:r>
              <a:rPr lang="en-US" altLang="zh-TW" b="1" dirty="0">
                <a:latin typeface="華康仿宋體W2" pitchFamily="49" charset="-120"/>
              </a:rPr>
              <a:t>『</a:t>
            </a:r>
            <a:r>
              <a:rPr lang="zh-TW" altLang="en-US" b="1" dirty="0">
                <a:solidFill>
                  <a:srgbClr val="0000CC"/>
                </a:solidFill>
                <a:latin typeface="華康仿宋體W2" pitchFamily="49" charset="-120"/>
              </a:rPr>
              <a:t>有線式</a:t>
            </a:r>
            <a:r>
              <a:rPr lang="en-US" altLang="zh-TW" b="1" dirty="0">
                <a:latin typeface="華康仿宋體W2" pitchFamily="49" charset="-120"/>
              </a:rPr>
              <a:t>』</a:t>
            </a:r>
            <a:r>
              <a:rPr lang="zh-TW" altLang="en-US" b="1" dirty="0">
                <a:latin typeface="華康仿宋體W2" pitchFamily="49" charset="-120"/>
              </a:rPr>
              <a:t>遠端量測傳輸技術來將提供更多的資料，包括例如</a:t>
            </a:r>
            <a:r>
              <a:rPr lang="zh-TW" altLang="en-US" b="1" dirty="0">
                <a:solidFill>
                  <a:srgbClr val="0000CC"/>
                </a:solidFill>
                <a:latin typeface="華康仿宋體W2" pitchFamily="49" charset="-120"/>
              </a:rPr>
              <a:t>用電狀態資料</a:t>
            </a:r>
            <a:r>
              <a:rPr lang="zh-TW" altLang="en-US" b="1" dirty="0">
                <a:latin typeface="華康仿宋體W2" pitchFamily="49" charset="-120"/>
              </a:rPr>
              <a:t>、</a:t>
            </a:r>
            <a:r>
              <a:rPr lang="zh-TW" altLang="en-US" b="1" dirty="0">
                <a:solidFill>
                  <a:srgbClr val="0000CC"/>
                </a:solidFill>
                <a:latin typeface="華康仿宋體W2" pitchFamily="49" charset="-120"/>
              </a:rPr>
              <a:t>家電網路控制指令</a:t>
            </a:r>
            <a:r>
              <a:rPr lang="zh-TW" altLang="en-US" b="1" dirty="0">
                <a:latin typeface="華康仿宋體W2" pitchFamily="49" charset="-120"/>
              </a:rPr>
              <a:t>及</a:t>
            </a:r>
            <a:r>
              <a:rPr lang="zh-TW" altLang="en-US" b="1" dirty="0">
                <a:solidFill>
                  <a:srgbClr val="0000CC"/>
                </a:solidFill>
                <a:latin typeface="華康仿宋體W2" pitchFamily="49" charset="-120"/>
              </a:rPr>
              <a:t>家電感測資料</a:t>
            </a:r>
            <a:r>
              <a:rPr lang="zh-TW" altLang="en-US" b="1" dirty="0">
                <a:latin typeface="華康仿宋體W2" pitchFamily="49" charset="-120"/>
              </a:rPr>
              <a:t>等資訊。</a:t>
            </a:r>
            <a:r>
              <a:rPr lang="zh-TW" altLang="en-US" dirty="0">
                <a:latin typeface="華康仿宋體W2" pitchFamily="49" charset="-120"/>
              </a:rPr>
              <a:t> </a:t>
            </a:r>
          </a:p>
        </p:txBody>
      </p:sp>
      <p:grpSp>
        <p:nvGrpSpPr>
          <p:cNvPr id="18438" name="Group 6"/>
          <p:cNvGrpSpPr>
            <a:grpSpLocks/>
          </p:cNvGrpSpPr>
          <p:nvPr/>
        </p:nvGrpSpPr>
        <p:grpSpPr bwMode="auto">
          <a:xfrm>
            <a:off x="5813823" y="1808561"/>
            <a:ext cx="2187178" cy="3477815"/>
            <a:chOff x="3923" y="799"/>
            <a:chExt cx="1837" cy="2921"/>
          </a:xfrm>
        </p:grpSpPr>
        <p:pic>
          <p:nvPicPr>
            <p:cNvPr id="18436" name="Picture 4" descr="AMI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 y="799"/>
              <a:ext cx="1837" cy="1449"/>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grid-meter3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 y="2387"/>
              <a:ext cx="1588" cy="13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0875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52928"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7055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5292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9778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4508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3850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08912"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64983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8446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08912"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4371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218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591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455C42BE-FF8A-4526-ADC6-0813EEF5652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62826" y="1042447"/>
            <a:ext cx="8046042" cy="4771268"/>
          </a:xfrm>
        </p:spPr>
      </p:pic>
    </p:spTree>
    <p:extLst>
      <p:ext uri="{BB962C8B-B14F-4D97-AF65-F5344CB8AC3E}">
        <p14:creationId xmlns:p14="http://schemas.microsoft.com/office/powerpoint/2010/main" val="3175967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物聯網應用 </a:t>
            </a:r>
            <a:r>
              <a:rPr lang="en-US" altLang="zh-TW" dirty="0"/>
              <a:t>– </a:t>
            </a:r>
            <a:r>
              <a:rPr lang="zh-TW" altLang="en-US" dirty="0"/>
              <a:t>智慧運輸</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26442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352928"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05799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424936"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004974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52928"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08777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08912"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5177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F085BD0-0E75-491A-A802-2B71F027979E}"/>
              </a:ext>
            </a:extLst>
          </p:cNvPr>
          <p:cNvSpPr>
            <a:spLocks noGrp="1"/>
          </p:cNvSpPr>
          <p:nvPr>
            <p:ph type="title"/>
          </p:nvPr>
        </p:nvSpPr>
        <p:spPr/>
        <p:txBody>
          <a:bodyPr/>
          <a:lstStyle/>
          <a:p>
            <a:r>
              <a:rPr lang="zh-TW" altLang="en-US" dirty="0"/>
              <a:t>物聯網應用於健康照護</a:t>
            </a:r>
          </a:p>
        </p:txBody>
      </p:sp>
      <p:sp>
        <p:nvSpPr>
          <p:cNvPr id="5" name="文字版面配置區 4">
            <a:extLst>
              <a:ext uri="{FF2B5EF4-FFF2-40B4-BE49-F238E27FC236}">
                <a16:creationId xmlns:a16="http://schemas.microsoft.com/office/drawing/2014/main" id="{E12ED18C-A5BA-4688-937E-240F4E6BE60B}"/>
              </a:ext>
            </a:extLst>
          </p:cNvPr>
          <p:cNvSpPr>
            <a:spLocks noGrp="1"/>
          </p:cNvSpPr>
          <p:nvPr>
            <p:ph type="body" idx="1"/>
          </p:nvPr>
        </p:nvSpPr>
        <p:spPr/>
        <p:txBody>
          <a:bodyPr/>
          <a:lstStyle/>
          <a:p>
            <a:r>
              <a:rPr lang="en-US" altLang="zh-TW" dirty="0"/>
              <a:t>IOT in healthcare</a:t>
            </a:r>
            <a:endParaRPr lang="zh-TW" altLang="en-US" dirty="0"/>
          </a:p>
        </p:txBody>
      </p:sp>
    </p:spTree>
    <p:extLst>
      <p:ext uri="{BB962C8B-B14F-4D97-AF65-F5344CB8AC3E}">
        <p14:creationId xmlns:p14="http://schemas.microsoft.com/office/powerpoint/2010/main" val="8921671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5836"/>
            <a:ext cx="8640000" cy="588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50431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31860"/>
            <a:ext cx="8640000" cy="588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24974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08236"/>
            <a:ext cx="8640000" cy="588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1362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8500"/>
            <a:ext cx="8640000" cy="591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63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5104639-E13A-4BBC-A17F-A5044D1A170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0483" y="1042447"/>
            <a:ext cx="8322799" cy="4833612"/>
          </a:xfrm>
        </p:spPr>
      </p:pic>
    </p:spTree>
    <p:extLst>
      <p:ext uri="{BB962C8B-B14F-4D97-AF65-F5344CB8AC3E}">
        <p14:creationId xmlns:p14="http://schemas.microsoft.com/office/powerpoint/2010/main" val="36133308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05180"/>
            <a:ext cx="8640000" cy="591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982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1292"/>
            <a:ext cx="8640000" cy="5853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9703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標題 1"/>
          <p:cNvSpPr>
            <a:spLocks noGrp="1"/>
          </p:cNvSpPr>
          <p:nvPr>
            <p:ph type="title"/>
          </p:nvPr>
        </p:nvSpPr>
        <p:spPr>
          <a:xfrm>
            <a:off x="899592" y="274638"/>
            <a:ext cx="7787208" cy="490066"/>
          </a:xfrm>
        </p:spPr>
        <p:txBody>
          <a:bodyPr>
            <a:normAutofit fontScale="90000"/>
          </a:bodyPr>
          <a:lstStyle/>
          <a:p>
            <a:r>
              <a:rPr lang="en-US" altLang="zh-TW" sz="2000" b="1" dirty="0">
                <a:solidFill>
                  <a:srgbClr val="00B050"/>
                </a:solidFill>
                <a:latin typeface="Arial" panose="020B0604020202020204" pitchFamily="34" charset="0"/>
                <a:cs typeface="Arial" panose="020B0604020202020204" pitchFamily="34" charset="0"/>
              </a:rPr>
              <a:t>A List of Technologies Used for Medical Devices</a:t>
            </a:r>
            <a:endParaRPr lang="zh-TW" altLang="en-US" sz="2000" b="1" dirty="0">
              <a:solidFill>
                <a:srgbClr val="00B050"/>
              </a:solidFill>
              <a:latin typeface="Arial" panose="020B0604020202020204" pitchFamily="34" charset="0"/>
              <a:cs typeface="Arial" panose="020B0604020202020204" pitchFamily="34" charset="0"/>
            </a:endParaRPr>
          </a:p>
        </p:txBody>
      </p:sp>
      <p:sp>
        <p:nvSpPr>
          <p:cNvPr id="6" name="矩形 5"/>
          <p:cNvSpPr/>
          <p:nvPr/>
        </p:nvSpPr>
        <p:spPr>
          <a:xfrm>
            <a:off x="1236400" y="764704"/>
            <a:ext cx="6768752" cy="5909310"/>
          </a:xfrm>
          <a:prstGeom prst="rect">
            <a:avLst/>
          </a:prstGeom>
        </p:spPr>
        <p:txBody>
          <a:bodyPr wrap="square">
            <a:spAutoFit/>
          </a:bodyPr>
          <a:lstStyle/>
          <a:p>
            <a:r>
              <a:rPr lang="zh-TW" altLang="zh-TW" b="1" dirty="0">
                <a:solidFill>
                  <a:srgbClr val="C00000"/>
                </a:solidFill>
              </a:rPr>
              <a:t>General</a:t>
            </a:r>
          </a:p>
          <a:p>
            <a:r>
              <a:rPr lang="zh-TW" altLang="zh-TW" b="1" dirty="0">
                <a:solidFill>
                  <a:srgbClr val="002060"/>
                </a:solidFill>
              </a:rPr>
              <a:t>• WLAN- 802.11 a/b/g/n</a:t>
            </a:r>
          </a:p>
          <a:p>
            <a:r>
              <a:rPr lang="zh-TW" altLang="zh-TW" b="1" dirty="0">
                <a:solidFill>
                  <a:srgbClr val="002060"/>
                </a:solidFill>
              </a:rPr>
              <a:t>• Bluetooth- 802.15.1, Low Energy</a:t>
            </a:r>
          </a:p>
          <a:p>
            <a:r>
              <a:rPr lang="zh-TW" altLang="zh-TW" b="1" dirty="0">
                <a:solidFill>
                  <a:srgbClr val="002060"/>
                </a:solidFill>
              </a:rPr>
              <a:t>• ZigBee - 802.15.4</a:t>
            </a:r>
          </a:p>
          <a:p>
            <a:r>
              <a:rPr lang="zh-TW" altLang="zh-TW" b="1" dirty="0">
                <a:solidFill>
                  <a:srgbClr val="002060"/>
                </a:solidFill>
              </a:rPr>
              <a:t>• RFID / NFC</a:t>
            </a:r>
          </a:p>
          <a:p>
            <a:r>
              <a:rPr lang="zh-TW" altLang="zh-TW" b="1" dirty="0">
                <a:solidFill>
                  <a:srgbClr val="002060"/>
                </a:solidFill>
              </a:rPr>
              <a:t>• Cellular- HSPA, HPSA+, LTE</a:t>
            </a:r>
          </a:p>
          <a:p>
            <a:r>
              <a:rPr lang="zh-TW" altLang="zh-TW" b="1" dirty="0">
                <a:solidFill>
                  <a:srgbClr val="002060"/>
                </a:solidFill>
              </a:rPr>
              <a:t>• Mobile WiMAX- 802.16e</a:t>
            </a:r>
          </a:p>
          <a:p>
            <a:endParaRPr lang="en-US" altLang="zh-TW" b="1" dirty="0">
              <a:solidFill>
                <a:srgbClr val="C00000"/>
              </a:solidFill>
            </a:endParaRPr>
          </a:p>
          <a:p>
            <a:r>
              <a:rPr lang="en-US" altLang="zh-TW" b="1" dirty="0">
                <a:solidFill>
                  <a:srgbClr val="C00000"/>
                </a:solidFill>
              </a:rPr>
              <a:t>M</a:t>
            </a:r>
            <a:r>
              <a:rPr lang="zh-TW" altLang="zh-TW" b="1" dirty="0">
                <a:solidFill>
                  <a:srgbClr val="C00000"/>
                </a:solidFill>
              </a:rPr>
              <a:t>edical</a:t>
            </a:r>
          </a:p>
          <a:p>
            <a:r>
              <a:rPr lang="zh-TW" altLang="zh-TW" b="1" dirty="0">
                <a:solidFill>
                  <a:srgbClr val="002060"/>
                </a:solidFill>
              </a:rPr>
              <a:t>• Inductive coupling implants</a:t>
            </a:r>
          </a:p>
          <a:p>
            <a:r>
              <a:rPr lang="zh-TW" altLang="zh-TW" b="1" dirty="0">
                <a:solidFill>
                  <a:srgbClr val="002060"/>
                </a:solidFill>
              </a:rPr>
              <a:t>• Medical-device radio communication service</a:t>
            </a:r>
          </a:p>
          <a:p>
            <a:r>
              <a:rPr lang="zh-TW" altLang="zh-TW" b="1" dirty="0">
                <a:solidFill>
                  <a:srgbClr val="002060"/>
                </a:solidFill>
              </a:rPr>
              <a:t>• Medical micropower networks</a:t>
            </a:r>
          </a:p>
          <a:p>
            <a:r>
              <a:rPr lang="zh-TW" altLang="zh-TW" b="1" dirty="0">
                <a:solidFill>
                  <a:srgbClr val="002060"/>
                </a:solidFill>
              </a:rPr>
              <a:t>• Medical body area networks (MBANs)</a:t>
            </a:r>
          </a:p>
          <a:p>
            <a:r>
              <a:rPr lang="zh-TW" altLang="zh-TW" b="1" dirty="0">
                <a:solidFill>
                  <a:srgbClr val="002060"/>
                </a:solidFill>
              </a:rPr>
              <a:t>• Wireless medical telemetry (WMTS)</a:t>
            </a:r>
          </a:p>
          <a:p>
            <a:endParaRPr lang="en-US" altLang="zh-TW" b="1" dirty="0">
              <a:solidFill>
                <a:srgbClr val="C00000"/>
              </a:solidFill>
            </a:endParaRPr>
          </a:p>
          <a:p>
            <a:r>
              <a:rPr lang="zh-TW" altLang="zh-TW" b="1" dirty="0">
                <a:solidFill>
                  <a:srgbClr val="C00000"/>
                </a:solidFill>
              </a:rPr>
              <a:t>RF </a:t>
            </a:r>
          </a:p>
          <a:p>
            <a:r>
              <a:rPr lang="zh-TW" altLang="zh-TW" b="1" dirty="0">
                <a:solidFill>
                  <a:srgbClr val="002060"/>
                </a:solidFill>
              </a:rPr>
              <a:t>• Coverage range or sensitivity</a:t>
            </a:r>
          </a:p>
          <a:p>
            <a:r>
              <a:rPr lang="zh-TW" altLang="zh-TW" b="1" dirty="0">
                <a:solidFill>
                  <a:srgbClr val="002060"/>
                </a:solidFill>
              </a:rPr>
              <a:t>• Radio spectrum/frequency</a:t>
            </a:r>
          </a:p>
          <a:p>
            <a:r>
              <a:rPr lang="zh-TW" altLang="zh-TW" b="1" dirty="0">
                <a:solidFill>
                  <a:srgbClr val="002060"/>
                </a:solidFill>
              </a:rPr>
              <a:t>• Data rate</a:t>
            </a:r>
          </a:p>
          <a:p>
            <a:r>
              <a:rPr lang="zh-TW" altLang="zh-TW" b="1" dirty="0">
                <a:solidFill>
                  <a:srgbClr val="002060"/>
                </a:solidFill>
              </a:rPr>
              <a:t>• Interoperability</a:t>
            </a:r>
          </a:p>
          <a:p>
            <a:r>
              <a:rPr lang="zh-TW" altLang="zh-TW" b="1" dirty="0">
                <a:solidFill>
                  <a:srgbClr val="002060"/>
                </a:solidFill>
              </a:rPr>
              <a:t>• Power</a:t>
            </a:r>
          </a:p>
        </p:txBody>
      </p:sp>
    </p:spTree>
    <p:extLst>
      <p:ext uri="{BB962C8B-B14F-4D97-AF65-F5344CB8AC3E}">
        <p14:creationId xmlns:p14="http://schemas.microsoft.com/office/powerpoint/2010/main" val="194442911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5484"/>
            <a:ext cx="8640000" cy="588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102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物聯網應用 </a:t>
            </a:r>
            <a:r>
              <a:rPr lang="en-US" altLang="zh-TW" dirty="0"/>
              <a:t>– </a:t>
            </a:r>
            <a:r>
              <a:rPr lang="zh-TW" altLang="en-US" dirty="0"/>
              <a:t>智慧生活</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2301007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60648"/>
            <a:ext cx="8208912"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4877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3801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5916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6653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2F5B856-AC4E-4FD6-A24C-ADEE61962DA3}"/>
              </a:ext>
            </a:extLst>
          </p:cNvPr>
          <p:cNvSpPr>
            <a:spLocks noGrp="1" noChangeArrowheads="1"/>
          </p:cNvSpPr>
          <p:nvPr>
            <p:ph type="ctrTitle"/>
          </p:nvPr>
        </p:nvSpPr>
        <p:spPr/>
        <p:txBody>
          <a:bodyPr/>
          <a:lstStyle/>
          <a:p>
            <a:pPr eaLnBrk="1" hangingPunct="1"/>
            <a:r>
              <a:rPr lang="en-US" altLang="zh-TW" sz="4400">
                <a:ea typeface="新細明體" panose="02020500000000000000" pitchFamily="18" charset="-120"/>
              </a:rPr>
              <a:t>Zigbee</a:t>
            </a:r>
            <a:r>
              <a:rPr lang="zh-TW" altLang="en-US" sz="4400">
                <a:ea typeface="新細明體" panose="02020500000000000000" pitchFamily="18" charset="-120"/>
              </a:rPr>
              <a:t>其它應用案例參考</a:t>
            </a:r>
          </a:p>
        </p:txBody>
      </p:sp>
      <p:sp>
        <p:nvSpPr>
          <p:cNvPr id="44035" name="Rectangle 3">
            <a:extLst>
              <a:ext uri="{FF2B5EF4-FFF2-40B4-BE49-F238E27FC236}">
                <a16:creationId xmlns:a16="http://schemas.microsoft.com/office/drawing/2014/main" id="{B1F7C7F0-DA0D-455D-AD3C-DFBE4F42127A}"/>
              </a:ext>
            </a:extLst>
          </p:cNvPr>
          <p:cNvSpPr>
            <a:spLocks noGrp="1" noChangeArrowheads="1"/>
          </p:cNvSpPr>
          <p:nvPr>
            <p:ph type="subTitle" idx="1"/>
          </p:nvPr>
        </p:nvSpPr>
        <p:spPr/>
        <p:txBody>
          <a:bodyPr/>
          <a:lstStyle/>
          <a:p>
            <a:pPr marL="0" indent="0" algn="r" eaLnBrk="1" hangingPunct="1">
              <a:buFont typeface="Wingdings" panose="05000000000000000000" pitchFamily="2" charset="2"/>
              <a:buNone/>
            </a:pPr>
            <a:r>
              <a:rPr lang="en-US" altLang="zh-TW" sz="2000"/>
              <a:t>Source: Korea Samsung U-City</a:t>
            </a:r>
          </a:p>
        </p:txBody>
      </p:sp>
      <p:pic>
        <p:nvPicPr>
          <p:cNvPr id="44036" name="Picture 4">
            <a:extLst>
              <a:ext uri="{FF2B5EF4-FFF2-40B4-BE49-F238E27FC236}">
                <a16:creationId xmlns:a16="http://schemas.microsoft.com/office/drawing/2014/main" id="{1FA0855B-5C1E-4493-94C5-8D3B77A61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81915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A768B36-0EC0-4DF6-9570-81D4A0F032E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90426" y="1094402"/>
            <a:ext cx="7962579" cy="4625794"/>
          </a:xfrm>
        </p:spPr>
      </p:pic>
    </p:spTree>
    <p:extLst>
      <p:ext uri="{BB962C8B-B14F-4D97-AF65-F5344CB8AC3E}">
        <p14:creationId xmlns:p14="http://schemas.microsoft.com/office/powerpoint/2010/main" val="40303673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6DF2FAA-47FE-4A6C-AD41-43661B88EC46}"/>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5059" name="Rectangle 3">
            <a:extLst>
              <a:ext uri="{FF2B5EF4-FFF2-40B4-BE49-F238E27FC236}">
                <a16:creationId xmlns:a16="http://schemas.microsoft.com/office/drawing/2014/main" id="{501FCF8C-5531-48EB-8815-F5205E625220}"/>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5060" name="Picture 4">
            <a:extLst>
              <a:ext uri="{FF2B5EF4-FFF2-40B4-BE49-F238E27FC236}">
                <a16:creationId xmlns:a16="http://schemas.microsoft.com/office/drawing/2014/main" id="{986330AE-E193-4B4E-A757-D4E0DB5D6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F266A70-5CC2-499D-98C1-B08188137940}"/>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6083" name="Rectangle 3">
            <a:extLst>
              <a:ext uri="{FF2B5EF4-FFF2-40B4-BE49-F238E27FC236}">
                <a16:creationId xmlns:a16="http://schemas.microsoft.com/office/drawing/2014/main" id="{DD5A99CB-D66B-4A99-8395-51BE2A541D0C}"/>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6084" name="Picture 4">
            <a:extLst>
              <a:ext uri="{FF2B5EF4-FFF2-40B4-BE49-F238E27FC236}">
                <a16:creationId xmlns:a16="http://schemas.microsoft.com/office/drawing/2014/main" id="{73EEADB2-D11D-4977-A19A-06565F708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1AA0DB3-5811-4956-9E46-FFAC8D090B55}"/>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7107" name="Rectangle 3">
            <a:extLst>
              <a:ext uri="{FF2B5EF4-FFF2-40B4-BE49-F238E27FC236}">
                <a16:creationId xmlns:a16="http://schemas.microsoft.com/office/drawing/2014/main" id="{251B680E-6B48-4413-BB8C-2C7D3DA96E1E}"/>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7108" name="Picture 4">
            <a:extLst>
              <a:ext uri="{FF2B5EF4-FFF2-40B4-BE49-F238E27FC236}">
                <a16:creationId xmlns:a16="http://schemas.microsoft.com/office/drawing/2014/main" id="{00FCB1A8-C5F4-44A6-A383-CF15104EE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AB7AFA4-A2A9-4DE1-9425-3F94CB2069B9}"/>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8131" name="Rectangle 3">
            <a:extLst>
              <a:ext uri="{FF2B5EF4-FFF2-40B4-BE49-F238E27FC236}">
                <a16:creationId xmlns:a16="http://schemas.microsoft.com/office/drawing/2014/main" id="{FF75DD9E-A523-4F4E-A384-1FEDB7122CAF}"/>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8132" name="Picture 4">
            <a:extLst>
              <a:ext uri="{FF2B5EF4-FFF2-40B4-BE49-F238E27FC236}">
                <a16:creationId xmlns:a16="http://schemas.microsoft.com/office/drawing/2014/main" id="{0F833CC0-C001-4CAE-9F81-A363922EB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86D65F0-E45F-4EF7-9442-B98E44D1307D}"/>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49155" name="Rectangle 3">
            <a:extLst>
              <a:ext uri="{FF2B5EF4-FFF2-40B4-BE49-F238E27FC236}">
                <a16:creationId xmlns:a16="http://schemas.microsoft.com/office/drawing/2014/main" id="{1382DC99-F816-4D52-9D3D-8886DD8CF00D}"/>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49156" name="Picture 4">
            <a:extLst>
              <a:ext uri="{FF2B5EF4-FFF2-40B4-BE49-F238E27FC236}">
                <a16:creationId xmlns:a16="http://schemas.microsoft.com/office/drawing/2014/main" id="{991D12FD-2CE4-42CF-8226-99992A8F7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033833B-5488-4718-A9EF-47E6ED0834CB}"/>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0179" name="Rectangle 3">
            <a:extLst>
              <a:ext uri="{FF2B5EF4-FFF2-40B4-BE49-F238E27FC236}">
                <a16:creationId xmlns:a16="http://schemas.microsoft.com/office/drawing/2014/main" id="{B176698B-D55C-4067-8FED-7969F2E9ED03}"/>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0180" name="Picture 4">
            <a:extLst>
              <a:ext uri="{FF2B5EF4-FFF2-40B4-BE49-F238E27FC236}">
                <a16:creationId xmlns:a16="http://schemas.microsoft.com/office/drawing/2014/main" id="{A66A2DED-2F32-42F7-A63E-7EA2D2A55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a:extLst>
              <a:ext uri="{FF2B5EF4-FFF2-40B4-BE49-F238E27FC236}">
                <a16:creationId xmlns:a16="http://schemas.microsoft.com/office/drawing/2014/main" id="{CBD91116-0111-4980-B58C-B6BCAFB33E10}"/>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1203" name="Rectangle 1027">
            <a:extLst>
              <a:ext uri="{FF2B5EF4-FFF2-40B4-BE49-F238E27FC236}">
                <a16:creationId xmlns:a16="http://schemas.microsoft.com/office/drawing/2014/main" id="{10C01ABE-1FB6-42B1-A68B-8C88FF16258C}"/>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1204" name="Picture 1028">
            <a:extLst>
              <a:ext uri="{FF2B5EF4-FFF2-40B4-BE49-F238E27FC236}">
                <a16:creationId xmlns:a16="http://schemas.microsoft.com/office/drawing/2014/main" id="{3ADDA99B-8043-4170-A333-BD9589D61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9720263" cy="684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FB1A212-0104-482A-A793-C4054DAD6995}"/>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2227" name="Rectangle 3">
            <a:extLst>
              <a:ext uri="{FF2B5EF4-FFF2-40B4-BE49-F238E27FC236}">
                <a16:creationId xmlns:a16="http://schemas.microsoft.com/office/drawing/2014/main" id="{3DBC698C-68CD-4573-954A-7CD5DAD665DD}"/>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2228" name="Picture 4">
            <a:extLst>
              <a:ext uri="{FF2B5EF4-FFF2-40B4-BE49-F238E27FC236}">
                <a16:creationId xmlns:a16="http://schemas.microsoft.com/office/drawing/2014/main" id="{92CAA495-AF8D-4B63-9A1B-E6337A6C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61AB5B49-7F91-4122-96EC-515D4E2E8F96}"/>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3251" name="Rectangle 3">
            <a:extLst>
              <a:ext uri="{FF2B5EF4-FFF2-40B4-BE49-F238E27FC236}">
                <a16:creationId xmlns:a16="http://schemas.microsoft.com/office/drawing/2014/main" id="{4E5CF5E1-5ADC-438E-83B8-8E3F13860DBB}"/>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3252" name="Picture 4">
            <a:extLst>
              <a:ext uri="{FF2B5EF4-FFF2-40B4-BE49-F238E27FC236}">
                <a16:creationId xmlns:a16="http://schemas.microsoft.com/office/drawing/2014/main" id="{35418174-B2D2-4A18-B73A-B0516FA06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189DF96-A96E-4293-88B5-D7CC9CC30D39}"/>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4275" name="Rectangle 3">
            <a:extLst>
              <a:ext uri="{FF2B5EF4-FFF2-40B4-BE49-F238E27FC236}">
                <a16:creationId xmlns:a16="http://schemas.microsoft.com/office/drawing/2014/main" id="{24A48009-74B7-41C7-B6E6-BB9C3FECF562}"/>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4276" name="Picture 4">
            <a:extLst>
              <a:ext uri="{FF2B5EF4-FFF2-40B4-BE49-F238E27FC236}">
                <a16:creationId xmlns:a16="http://schemas.microsoft.com/office/drawing/2014/main" id="{8A58D98E-AB7C-46C7-952F-F28399028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BE2DE5E6-A84C-4B26-8F37-F73B55CDCEB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26325" y="1187919"/>
            <a:ext cx="7626680" cy="4506299"/>
          </a:xfrm>
        </p:spPr>
      </p:pic>
    </p:spTree>
    <p:extLst>
      <p:ext uri="{BB962C8B-B14F-4D97-AF65-F5344CB8AC3E}">
        <p14:creationId xmlns:p14="http://schemas.microsoft.com/office/powerpoint/2010/main" val="22434421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A8A0798C-FFBF-48EA-B2F8-6686FB868547}"/>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5299" name="Rectangle 3">
            <a:extLst>
              <a:ext uri="{FF2B5EF4-FFF2-40B4-BE49-F238E27FC236}">
                <a16:creationId xmlns:a16="http://schemas.microsoft.com/office/drawing/2014/main" id="{454CC844-BC45-48F0-83B6-59950656BF14}"/>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5300" name="Picture 4">
            <a:extLst>
              <a:ext uri="{FF2B5EF4-FFF2-40B4-BE49-F238E27FC236}">
                <a16:creationId xmlns:a16="http://schemas.microsoft.com/office/drawing/2014/main" id="{33D086B2-F620-436D-8918-79D185E3B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3A217DD-7153-4B5F-A0DD-4FC1B246FF58}"/>
              </a:ext>
            </a:extLst>
          </p:cNvPr>
          <p:cNvSpPr>
            <a:spLocks noGrp="1" noChangeArrowheads="1"/>
          </p:cNvSpPr>
          <p:nvPr>
            <p:ph type="title"/>
          </p:nvPr>
        </p:nvSpPr>
        <p:spPr/>
        <p:txBody>
          <a:bodyPr/>
          <a:lstStyle/>
          <a:p>
            <a:pPr eaLnBrk="1" hangingPunct="1"/>
            <a:endParaRPr lang="zh-TW" altLang="en-US">
              <a:ea typeface="新細明體" panose="02020500000000000000" pitchFamily="18" charset="-120"/>
            </a:endParaRPr>
          </a:p>
        </p:txBody>
      </p:sp>
      <p:sp>
        <p:nvSpPr>
          <p:cNvPr id="56323" name="Rectangle 3">
            <a:extLst>
              <a:ext uri="{FF2B5EF4-FFF2-40B4-BE49-F238E27FC236}">
                <a16:creationId xmlns:a16="http://schemas.microsoft.com/office/drawing/2014/main" id="{24EA6F35-8514-4B85-9403-BD235AD54A66}"/>
              </a:ext>
            </a:extLst>
          </p:cNvPr>
          <p:cNvSpPr>
            <a:spLocks noGrp="1" noChangeArrowheads="1"/>
          </p:cNvSpPr>
          <p:nvPr>
            <p:ph type="body" idx="1"/>
          </p:nvPr>
        </p:nvSpPr>
        <p:spPr/>
        <p:txBody>
          <a:bodyPr/>
          <a:lstStyle/>
          <a:p>
            <a:pPr marL="0" indent="0" eaLnBrk="1" hangingPunct="1">
              <a:buFont typeface="Wingdings" panose="05000000000000000000" pitchFamily="2" charset="2"/>
              <a:buNone/>
            </a:pPr>
            <a:endParaRPr lang="zh-TW" altLang="en-US"/>
          </a:p>
        </p:txBody>
      </p:sp>
      <p:pic>
        <p:nvPicPr>
          <p:cNvPr id="56324" name="Picture 4">
            <a:extLst>
              <a:ext uri="{FF2B5EF4-FFF2-40B4-BE49-F238E27FC236}">
                <a16:creationId xmlns:a16="http://schemas.microsoft.com/office/drawing/2014/main" id="{084BCB62-A5F3-4547-A544-E13D1040B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物聯網未來的挑戰</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3380678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23514"/>
            <a:ext cx="8280920" cy="6013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64981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2656"/>
            <a:ext cx="8424936"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1898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4864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9111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8917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1898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42493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1417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2645B9FD-B546-47C2-98DE-E5B0B3BE045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09028" y="1109988"/>
            <a:ext cx="8214140" cy="4766071"/>
          </a:xfrm>
        </p:spPr>
      </p:pic>
    </p:spTree>
    <p:extLst>
      <p:ext uri="{BB962C8B-B14F-4D97-AF65-F5344CB8AC3E}">
        <p14:creationId xmlns:p14="http://schemas.microsoft.com/office/powerpoint/2010/main" val="38626259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37924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8352928"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2900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27163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496944"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6061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7769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8280920"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0677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4515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08912"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383644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736" y="332656"/>
            <a:ext cx="8147719"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9087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233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4421813-B7EA-4507-BCA1-C4F870FEE74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5347" y="1058033"/>
            <a:ext cx="8531339" cy="4833612"/>
          </a:xfrm>
        </p:spPr>
      </p:pic>
    </p:spTree>
    <p:extLst>
      <p:ext uri="{BB962C8B-B14F-4D97-AF65-F5344CB8AC3E}">
        <p14:creationId xmlns:p14="http://schemas.microsoft.com/office/powerpoint/2010/main" val="130269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2830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496944"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21935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en-US" altLang="zh-TW" sz="7200" dirty="0">
                <a:latin typeface="Tempus Sans ITC" pitchFamily="82" charset="0"/>
              </a:rPr>
              <a:t>The</a:t>
            </a:r>
            <a:r>
              <a:rPr lang="zh-TW" altLang="en-US" sz="7200" dirty="0">
                <a:latin typeface="Tempus Sans ITC" pitchFamily="82" charset="0"/>
              </a:rPr>
              <a:t> </a:t>
            </a:r>
            <a:r>
              <a:rPr lang="en-US" altLang="zh-TW" sz="7200" dirty="0" err="1">
                <a:latin typeface="Tempus Sans ITC" pitchFamily="82" charset="0"/>
              </a:rPr>
              <a:t>End,Thank</a:t>
            </a:r>
            <a:r>
              <a:rPr lang="en-US" altLang="zh-TW" sz="7200" dirty="0">
                <a:latin typeface="Tempus Sans ITC" pitchFamily="82" charset="0"/>
              </a:rPr>
              <a:t> You</a:t>
            </a:r>
            <a:endParaRPr lang="zh-TW" altLang="en-US" sz="7200" dirty="0">
              <a:latin typeface="Tempus Sans ITC" pitchFamily="82" charset="0"/>
            </a:endParaRPr>
          </a:p>
        </p:txBody>
      </p:sp>
      <p:pic>
        <p:nvPicPr>
          <p:cNvPr id="7170" name="Picture 2"/>
          <p:cNvPicPr>
            <a:picLocks noGrp="1" noChangeAspect="1" noChangeArrowheads="1"/>
          </p:cNvPicPr>
          <p:nvPr>
            <p:ph idx="1"/>
          </p:nvPr>
        </p:nvPicPr>
        <p:blipFill>
          <a:blip r:embed="rId2" cstate="print"/>
          <a:srcRect/>
          <a:stretch>
            <a:fillRect/>
          </a:stretch>
        </p:blipFill>
        <p:spPr bwMode="auto">
          <a:xfrm>
            <a:off x="2267745" y="548681"/>
            <a:ext cx="4176464" cy="4176464"/>
          </a:xfrm>
          <a:prstGeom prst="rect">
            <a:avLst/>
          </a:prstGeom>
          <a:noFill/>
          <a:ln w="9525">
            <a:noFill/>
            <a:miter lim="800000"/>
            <a:headEnd/>
            <a:tailEnd/>
          </a:ln>
        </p:spPr>
      </p:pic>
    </p:spTree>
    <p:extLst>
      <p:ext uri="{BB962C8B-B14F-4D97-AF65-F5344CB8AC3E}">
        <p14:creationId xmlns:p14="http://schemas.microsoft.com/office/powerpoint/2010/main" val="274718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物聯網的定義</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234822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3314531-5188-4B3A-8F51-9EAB82CEFDF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5756" y="1099597"/>
            <a:ext cx="8369872" cy="4740095"/>
          </a:xfrm>
        </p:spPr>
      </p:pic>
    </p:spTree>
    <p:extLst>
      <p:ext uri="{BB962C8B-B14F-4D97-AF65-F5344CB8AC3E}">
        <p14:creationId xmlns:p14="http://schemas.microsoft.com/office/powerpoint/2010/main" val="1600771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F1323BD1-B3CA-4D3B-8713-01481CF83EA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9407" y="1156747"/>
            <a:ext cx="8363762" cy="4641380"/>
          </a:xfrm>
        </p:spPr>
      </p:pic>
    </p:spTree>
    <p:extLst>
      <p:ext uri="{BB962C8B-B14F-4D97-AF65-F5344CB8AC3E}">
        <p14:creationId xmlns:p14="http://schemas.microsoft.com/office/powerpoint/2010/main" val="287452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7DB5E1C4-D2AC-41DA-B19A-E1CF0A55FB9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21715" y="1109987"/>
            <a:ext cx="8301453" cy="4682945"/>
          </a:xfrm>
        </p:spPr>
      </p:pic>
    </p:spTree>
    <p:extLst>
      <p:ext uri="{BB962C8B-B14F-4D97-AF65-F5344CB8AC3E}">
        <p14:creationId xmlns:p14="http://schemas.microsoft.com/office/powerpoint/2010/main" val="2081643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1F8F9079-EE94-4247-94D2-D8539356C41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00544" y="1156747"/>
            <a:ext cx="8307038" cy="4620599"/>
          </a:xfrm>
        </p:spPr>
      </p:pic>
    </p:spTree>
    <p:extLst>
      <p:ext uri="{BB962C8B-B14F-4D97-AF65-F5344CB8AC3E}">
        <p14:creationId xmlns:p14="http://schemas.microsoft.com/office/powerpoint/2010/main" val="1491573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F74F28D5-2793-4C38-A4C0-DCAE4248DB9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4957" y="1115183"/>
            <a:ext cx="8369498" cy="4651772"/>
          </a:xfrm>
        </p:spPr>
      </p:pic>
    </p:spTree>
    <p:extLst>
      <p:ext uri="{BB962C8B-B14F-4D97-AF65-F5344CB8AC3E}">
        <p14:creationId xmlns:p14="http://schemas.microsoft.com/office/powerpoint/2010/main" val="1732845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26805D6C-49E1-4C9A-A10A-883927FB142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84946" y="1094402"/>
            <a:ext cx="8217440" cy="4662162"/>
          </a:xfrm>
        </p:spPr>
      </p:pic>
    </p:spTree>
    <p:extLst>
      <p:ext uri="{BB962C8B-B14F-4D97-AF65-F5344CB8AC3E}">
        <p14:creationId xmlns:p14="http://schemas.microsoft.com/office/powerpoint/2010/main" val="1893355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AC2C44F-A8CC-4AF5-862B-EB3FA230DDB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2670" y="1125575"/>
            <a:ext cx="8404912" cy="4599817"/>
          </a:xfrm>
        </p:spPr>
      </p:pic>
    </p:spTree>
    <p:extLst>
      <p:ext uri="{BB962C8B-B14F-4D97-AF65-F5344CB8AC3E}">
        <p14:creationId xmlns:p14="http://schemas.microsoft.com/office/powerpoint/2010/main" val="1902531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F8BE0C10-759A-436A-B002-D468B2F57FF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12886" y="1135965"/>
            <a:ext cx="8436260" cy="4740094"/>
          </a:xfrm>
        </p:spPr>
      </p:pic>
    </p:spTree>
    <p:extLst>
      <p:ext uri="{BB962C8B-B14F-4D97-AF65-F5344CB8AC3E}">
        <p14:creationId xmlns:p14="http://schemas.microsoft.com/office/powerpoint/2010/main" val="1691927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B44BE6D-793D-4089-80F6-1B8E4843CEA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0326" y="1068425"/>
            <a:ext cx="8343737" cy="4693334"/>
          </a:xfrm>
        </p:spPr>
      </p:pic>
    </p:spTree>
    <p:extLst>
      <p:ext uri="{BB962C8B-B14F-4D97-AF65-F5344CB8AC3E}">
        <p14:creationId xmlns:p14="http://schemas.microsoft.com/office/powerpoint/2010/main" val="4049388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8C92A49-C0AD-4FD7-B32C-0C0BD93AED6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61605" y="1078816"/>
            <a:ext cx="8539495" cy="4729775"/>
          </a:xfrm>
        </p:spPr>
      </p:pic>
    </p:spTree>
    <p:extLst>
      <p:ext uri="{BB962C8B-B14F-4D97-AF65-F5344CB8AC3E}">
        <p14:creationId xmlns:p14="http://schemas.microsoft.com/office/powerpoint/2010/main" val="349789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2F2BA30-F68A-4698-B5C8-CED7FEF1549C}"/>
              </a:ext>
            </a:extLst>
          </p:cNvPr>
          <p:cNvSpPr>
            <a:spLocks noGrp="1"/>
          </p:cNvSpPr>
          <p:nvPr>
            <p:ph type="title"/>
          </p:nvPr>
        </p:nvSpPr>
        <p:spPr/>
        <p:txBody>
          <a:bodyPr/>
          <a:lstStyle/>
          <a:p>
            <a:endParaRPr lang="zh-TW" altLang="en-US"/>
          </a:p>
        </p:txBody>
      </p:sp>
      <p:pic>
        <p:nvPicPr>
          <p:cNvPr id="7" name="內容版面配置區 6">
            <a:extLst>
              <a:ext uri="{FF2B5EF4-FFF2-40B4-BE49-F238E27FC236}">
                <a16:creationId xmlns:a16="http://schemas.microsoft.com/office/drawing/2014/main" id="{74BDF710-0A23-4DBF-A385-BC433FA33BF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9192" y="476672"/>
            <a:ext cx="7872874" cy="5904656"/>
          </a:xfrm>
        </p:spPr>
      </p:pic>
    </p:spTree>
    <p:extLst>
      <p:ext uri="{BB962C8B-B14F-4D97-AF65-F5344CB8AC3E}">
        <p14:creationId xmlns:p14="http://schemas.microsoft.com/office/powerpoint/2010/main" val="2297002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A492302-16AF-4224-890F-E67D57EE319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7465" y="1130770"/>
            <a:ext cx="8346990" cy="4667357"/>
          </a:xfrm>
        </p:spPr>
      </p:pic>
    </p:spTree>
    <p:extLst>
      <p:ext uri="{BB962C8B-B14F-4D97-AF65-F5344CB8AC3E}">
        <p14:creationId xmlns:p14="http://schemas.microsoft.com/office/powerpoint/2010/main" val="3522941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物聯網的目的及重要性</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07588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物聯網的目的</a:t>
            </a:r>
          </a:p>
        </p:txBody>
      </p:sp>
      <p:sp>
        <p:nvSpPr>
          <p:cNvPr id="5" name="內容版面配置區 4"/>
          <p:cNvSpPr>
            <a:spLocks noGrp="1"/>
          </p:cNvSpPr>
          <p:nvPr>
            <p:ph idx="1"/>
          </p:nvPr>
        </p:nvSpPr>
        <p:spPr/>
        <p:txBody>
          <a:bodyPr/>
          <a:lstStyle/>
          <a:p>
            <a:endParaRPr lang="zh-TW" alt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208912"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902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20891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96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28800"/>
            <a:ext cx="828092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5963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26231"/>
            <a:ext cx="8640000" cy="591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188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8"/>
          <p:cNvSpPr>
            <a:spLocks noChangeArrowheads="1"/>
          </p:cNvSpPr>
          <p:nvPr/>
        </p:nvSpPr>
        <p:spPr bwMode="auto">
          <a:xfrm>
            <a:off x="0" y="0"/>
            <a:ext cx="9143999" cy="685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99" y="616620"/>
            <a:ext cx="8640000" cy="586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77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640959"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212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28092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9338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95078"/>
            <a:ext cx="8280920" cy="503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433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物聯網的定義</a:t>
            </a:r>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6"/>
            <a:ext cx="8249188"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923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8092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054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13359"/>
            <a:ext cx="8280920" cy="486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55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80920"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083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49" y="1498501"/>
            <a:ext cx="8303715" cy="517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485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近似於物聯網的科技</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5864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4784"/>
            <a:ext cx="828092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815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35292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6896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感測元件</a:t>
            </a:r>
          </a:p>
        </p:txBody>
      </p:sp>
      <p:sp>
        <p:nvSpPr>
          <p:cNvPr id="3" name="內容版面配置區 2"/>
          <p:cNvSpPr>
            <a:spLocks noGrp="1"/>
          </p:cNvSpPr>
          <p:nvPr>
            <p:ph idx="1"/>
          </p:nvPr>
        </p:nvSpPr>
        <p:spPr/>
        <p:txBody>
          <a:bodyPr/>
          <a:lstStyle/>
          <a:p>
            <a:endParaRPr lang="zh-TW" alt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28092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509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氣體感測器</a:t>
            </a:r>
          </a:p>
        </p:txBody>
      </p:sp>
      <p:sp>
        <p:nvSpPr>
          <p:cNvPr id="3" name="內容版面配置區 2"/>
          <p:cNvSpPr>
            <a:spLocks noGrp="1"/>
          </p:cNvSpPr>
          <p:nvPr>
            <p:ph idx="1"/>
          </p:nvPr>
        </p:nvSpPr>
        <p:spPr/>
        <p:txBody>
          <a:bodyPr/>
          <a:lstStyle/>
          <a:p>
            <a:endParaRPr lang="zh-TW" alt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80920"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850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感測器</a:t>
            </a:r>
          </a:p>
        </p:txBody>
      </p:sp>
      <p:sp>
        <p:nvSpPr>
          <p:cNvPr id="3" name="內容版面配置區 2"/>
          <p:cNvSpPr>
            <a:spLocks noGrp="1"/>
          </p:cNvSpPr>
          <p:nvPr>
            <p:ph idx="1"/>
          </p:nvPr>
        </p:nvSpPr>
        <p:spPr/>
        <p:txBody>
          <a:bodyPr/>
          <a:lstStyle/>
          <a:p>
            <a:endParaRPr lang="zh-TW" alt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8092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60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C2C121AD-2BCE-498B-AC73-0BFAA7DA0CE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55905" y="1187920"/>
            <a:ext cx="6529125" cy="4812830"/>
          </a:xfrm>
        </p:spPr>
      </p:pic>
    </p:spTree>
    <p:extLst>
      <p:ext uri="{BB962C8B-B14F-4D97-AF65-F5344CB8AC3E}">
        <p14:creationId xmlns:p14="http://schemas.microsoft.com/office/powerpoint/2010/main" val="2850016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280920"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240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8136904"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500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35292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636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20891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501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傳統感測器應用</a:t>
            </a:r>
          </a:p>
        </p:txBody>
      </p:sp>
      <p:sp>
        <p:nvSpPr>
          <p:cNvPr id="3" name="內容版面配置區 2"/>
          <p:cNvSpPr>
            <a:spLocks noGrp="1"/>
          </p:cNvSpPr>
          <p:nvPr>
            <p:ph idx="1"/>
          </p:nvPr>
        </p:nvSpPr>
        <p:spPr/>
        <p:txBody>
          <a:bodyPr/>
          <a:lstStyle/>
          <a:p>
            <a:endParaRPr lang="zh-TW" altLang="en-US"/>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20891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578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無線感測網路</a:t>
            </a:r>
            <a:r>
              <a:rPr lang="en-US" altLang="zh-TW" dirty="0"/>
              <a:t>—</a:t>
            </a:r>
            <a:r>
              <a:rPr lang="zh-TW" altLang="en-US" dirty="0"/>
              <a:t>火山監控</a:t>
            </a:r>
          </a:p>
        </p:txBody>
      </p:sp>
      <p:sp>
        <p:nvSpPr>
          <p:cNvPr id="3" name="內容版面配置區 2"/>
          <p:cNvSpPr>
            <a:spLocks noGrp="1"/>
          </p:cNvSpPr>
          <p:nvPr>
            <p:ph idx="1"/>
          </p:nvPr>
        </p:nvSpPr>
        <p:spPr/>
        <p:txBody>
          <a:bodyPr/>
          <a:lstStyle/>
          <a:p>
            <a:endParaRPr lang="zh-TW" altLang="en-US"/>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20891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589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森林火警監控</a:t>
            </a:r>
          </a:p>
        </p:txBody>
      </p:sp>
      <p:sp>
        <p:nvSpPr>
          <p:cNvPr id="3" name="內容版面配置區 2"/>
          <p:cNvSpPr>
            <a:spLocks noGrp="1"/>
          </p:cNvSpPr>
          <p:nvPr>
            <p:ph idx="1"/>
          </p:nvPr>
        </p:nvSpPr>
        <p:spPr/>
        <p:txBody>
          <a:bodyPr/>
          <a:lstStyle/>
          <a:p>
            <a:endParaRPr lang="zh-TW" altLang="en-US"/>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352928"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825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352928"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88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642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99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物聯網的定義</a:t>
            </a:r>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97943"/>
            <a:ext cx="8280920"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7138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424936"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984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352928"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756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56" y="2212504"/>
            <a:ext cx="8572500" cy="431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30" y="260648"/>
            <a:ext cx="8369126" cy="1879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4574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4476750"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501008"/>
            <a:ext cx="3353742" cy="251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8743" y="403374"/>
            <a:ext cx="3257079" cy="288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1641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280920"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252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42493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0938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98" y="260648"/>
            <a:ext cx="8496944"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705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3496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355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352928"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266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857251"/>
            <a:ext cx="9144000" cy="994172"/>
          </a:xfrm>
        </p:spPr>
        <p:txBody>
          <a:bodyPr/>
          <a:lstStyle/>
          <a:p>
            <a:pPr algn="ctr"/>
            <a:r>
              <a:rPr lang="zh-TW" altLang="en-US" dirty="0"/>
              <a:t>何謂物聯網</a:t>
            </a:r>
            <a:r>
              <a:rPr lang="en-US" altLang="zh-TW" dirty="0"/>
              <a:t>?</a:t>
            </a:r>
          </a:p>
        </p:txBody>
      </p:sp>
      <p:sp>
        <p:nvSpPr>
          <p:cNvPr id="21507" name="Rectangle 3"/>
          <p:cNvSpPr>
            <a:spLocks noGrp="1" noChangeArrowheads="1"/>
          </p:cNvSpPr>
          <p:nvPr>
            <p:ph sz="quarter" idx="13"/>
          </p:nvPr>
        </p:nvSpPr>
        <p:spPr>
          <a:xfrm>
            <a:off x="0" y="1664237"/>
            <a:ext cx="9144000" cy="3984346"/>
          </a:xfrm>
        </p:spPr>
        <p:txBody>
          <a:bodyPr/>
          <a:lstStyle/>
          <a:p>
            <a:r>
              <a:rPr lang="zh-TW" altLang="en-US" dirty="0"/>
              <a:t>目前為止，</a:t>
            </a:r>
            <a:r>
              <a:rPr lang="zh-TW" altLang="en-US" dirty="0">
                <a:latin typeface="新細明體" panose="02020500000000000000" pitchFamily="18" charset="-120"/>
              </a:rPr>
              <a:t>”</a:t>
            </a:r>
            <a:r>
              <a:rPr lang="zh-TW" altLang="en-US" dirty="0"/>
              <a:t>物聯網</a:t>
            </a:r>
            <a:r>
              <a:rPr lang="zh-TW" altLang="en-US" dirty="0">
                <a:latin typeface="新細明體" panose="02020500000000000000" pitchFamily="18" charset="-120"/>
              </a:rPr>
              <a:t>”</a:t>
            </a:r>
            <a:r>
              <a:rPr lang="zh-TW" altLang="en-US" dirty="0"/>
              <a:t>並沒有一個大家都認同的明確定義。</a:t>
            </a:r>
          </a:p>
          <a:p>
            <a:r>
              <a:rPr lang="zh-TW" altLang="en-US" dirty="0"/>
              <a:t>不過可以簡單的說</a:t>
            </a:r>
            <a:r>
              <a:rPr lang="zh-TW" altLang="en-US" dirty="0">
                <a:ea typeface="標楷體" panose="03000509000000000000" pitchFamily="65" charset="-120"/>
              </a:rPr>
              <a:t>，</a:t>
            </a:r>
            <a:r>
              <a:rPr lang="zh-TW" altLang="en-US" dirty="0"/>
              <a:t>物聯網就是</a:t>
            </a:r>
            <a:r>
              <a:rPr lang="zh-TW" altLang="en-US" dirty="0">
                <a:latin typeface="新細明體" panose="02020500000000000000" pitchFamily="18" charset="-120"/>
              </a:rPr>
              <a:t>”</a:t>
            </a:r>
            <a:r>
              <a:rPr lang="zh-TW" altLang="en-US" dirty="0"/>
              <a:t>物物相聯的網際網路</a:t>
            </a:r>
            <a:r>
              <a:rPr lang="zh-TW" altLang="en-US" dirty="0">
                <a:latin typeface="新細明體" panose="02020500000000000000" pitchFamily="18" charset="-120"/>
              </a:rPr>
              <a:t>”</a:t>
            </a:r>
            <a:r>
              <a:rPr lang="zh-TW" altLang="en-US" dirty="0"/>
              <a:t> 。</a:t>
            </a:r>
          </a:p>
          <a:p>
            <a:r>
              <a:rPr lang="zh-TW" altLang="en-US" dirty="0"/>
              <a:t>物聯網的一大特色是物與物的溝通。</a:t>
            </a:r>
          </a:p>
        </p:txBody>
      </p:sp>
      <p:sp>
        <p:nvSpPr>
          <p:cNvPr id="4" name="Rectangle 6"/>
          <p:cNvSpPr txBox="1">
            <a:spLocks noChangeArrowheads="1"/>
          </p:cNvSpPr>
          <p:nvPr/>
        </p:nvSpPr>
        <p:spPr>
          <a:xfrm>
            <a:off x="-167873" y="3065954"/>
            <a:ext cx="91440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300" b="1" u="sng" dirty="0"/>
              <a:t>在台灣  我們定義物聯網</a:t>
            </a:r>
            <a:r>
              <a:rPr lang="zh-TW" altLang="en-US" sz="3300" dirty="0"/>
              <a:t> </a:t>
            </a:r>
          </a:p>
        </p:txBody>
      </p:sp>
      <p:sp>
        <p:nvSpPr>
          <p:cNvPr id="5" name="Rectangle 7"/>
          <p:cNvSpPr txBox="1">
            <a:spLocks noChangeArrowheads="1"/>
          </p:cNvSpPr>
          <p:nvPr/>
        </p:nvSpPr>
        <p:spPr>
          <a:xfrm>
            <a:off x="-83936" y="3422391"/>
            <a:ext cx="9144000" cy="419904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sz="2100" dirty="0"/>
          </a:p>
          <a:p>
            <a:r>
              <a:rPr lang="zh-TW" altLang="en-US" sz="2100" dirty="0"/>
              <a:t>什麼是物聯網</a:t>
            </a:r>
            <a:r>
              <a:rPr lang="en-US" altLang="zh-TW" sz="2100" dirty="0"/>
              <a:t>(Internet Of Things)</a:t>
            </a:r>
            <a:r>
              <a:rPr lang="zh-TW" altLang="en-US" sz="2100" dirty="0"/>
              <a:t>？簡單來說，就是讓所有物品都能連上網際網路、進而利用網際網路功能，達成即時查詢、遠端控制、遠端監控、並且透過智慧管理的方式進行多項加值應用，達成</a:t>
            </a:r>
            <a:r>
              <a:rPr lang="zh-TW" altLang="en-US" sz="2100" b="1" dirty="0"/>
              <a:t>「全面感知、可靠傳遞、智慧處理」三大特徵</a:t>
            </a:r>
            <a:r>
              <a:rPr lang="zh-TW" altLang="en-US" sz="2100" dirty="0"/>
              <a:t>的智慧生活境界。</a:t>
            </a:r>
          </a:p>
          <a:p>
            <a:pPr marL="0" indent="0">
              <a:buNone/>
            </a:pPr>
            <a:endParaRPr lang="en-US" altLang="zh-TW" sz="2100" dirty="0"/>
          </a:p>
        </p:txBody>
      </p:sp>
    </p:spTree>
    <p:extLst>
      <p:ext uri="{BB962C8B-B14F-4D97-AF65-F5344CB8AC3E}">
        <p14:creationId xmlns:p14="http://schemas.microsoft.com/office/powerpoint/2010/main" val="8529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352928"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584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424936"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95029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42493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717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76405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0648"/>
            <a:ext cx="8208912"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448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31" y="274390"/>
            <a:ext cx="8231733" cy="610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14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8496944"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6653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89635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8352928"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0075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280920"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848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06" y="1628800"/>
            <a:ext cx="8311257"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57914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6555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1639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352928"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818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EFAD2AC-FACD-442E-BBDE-177ED9F1282B}"/>
              </a:ext>
            </a:extLst>
          </p:cNvPr>
          <p:cNvSpPr>
            <a:spLocks noGrp="1"/>
          </p:cNvSpPr>
          <p:nvPr>
            <p:ph type="title"/>
          </p:nvPr>
        </p:nvSpPr>
        <p:spPr/>
        <p:txBody>
          <a:bodyPr/>
          <a:lstStyle/>
          <a:p>
            <a:r>
              <a:rPr lang="zh-TW" altLang="en-US" dirty="0"/>
              <a:t>數位類比訊號</a:t>
            </a:r>
          </a:p>
        </p:txBody>
      </p:sp>
      <p:sp>
        <p:nvSpPr>
          <p:cNvPr id="5" name="文字版面配置區 4">
            <a:extLst>
              <a:ext uri="{FF2B5EF4-FFF2-40B4-BE49-F238E27FC236}">
                <a16:creationId xmlns:a16="http://schemas.microsoft.com/office/drawing/2014/main" id="{D869DE5A-9993-478E-BBF7-F64ED2E7E5B7}"/>
              </a:ext>
            </a:extLst>
          </p:cNvPr>
          <p:cNvSpPr>
            <a:spLocks noGrp="1"/>
          </p:cNvSpPr>
          <p:nvPr>
            <p:ph type="body" idx="1"/>
          </p:nvPr>
        </p:nvSpPr>
        <p:spPr/>
        <p:txBody>
          <a:bodyPr/>
          <a:lstStyle/>
          <a:p>
            <a:r>
              <a:rPr lang="en-US" altLang="zh-TW" dirty="0"/>
              <a:t>Digital and </a:t>
            </a:r>
            <a:r>
              <a:rPr lang="en-US" altLang="zh-TW" dirty="0" err="1"/>
              <a:t>Alalog</a:t>
            </a:r>
            <a:r>
              <a:rPr lang="en-US" altLang="zh-TW" dirty="0"/>
              <a:t> signal</a:t>
            </a:r>
            <a:endParaRPr lang="zh-TW" altLang="en-US" dirty="0"/>
          </a:p>
        </p:txBody>
      </p:sp>
    </p:spTree>
    <p:extLst>
      <p:ext uri="{BB962C8B-B14F-4D97-AF65-F5344CB8AC3E}">
        <p14:creationId xmlns:p14="http://schemas.microsoft.com/office/powerpoint/2010/main" val="2712129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內容版面配置區 1">
            <a:extLst>
              <a:ext uri="{FF2B5EF4-FFF2-40B4-BE49-F238E27FC236}">
                <a16:creationId xmlns:a16="http://schemas.microsoft.com/office/drawing/2014/main" id="{D9C4FE66-6684-437E-AD68-38245D7889B4}"/>
              </a:ext>
            </a:extLst>
          </p:cNvPr>
          <p:cNvSpPr>
            <a:spLocks noGrp="1"/>
          </p:cNvSpPr>
          <p:nvPr>
            <p:ph idx="1"/>
          </p:nvPr>
        </p:nvSpPr>
        <p:spPr/>
        <p:txBody>
          <a:bodyPr>
            <a:normAutofit fontScale="92500"/>
          </a:bodyPr>
          <a:lstStyle/>
          <a:p>
            <a:r>
              <a:rPr lang="zh-TW" altLang="zh-TW"/>
              <a:t>類比訊號充斥在自然界中，人們說話的聲音、溫度的變化、天色的轉換、颱風來襲時的風力大小。</a:t>
            </a:r>
            <a:endParaRPr lang="en-US" altLang="zh-TW"/>
          </a:p>
          <a:p>
            <a:r>
              <a:rPr lang="zh-TW" altLang="zh-TW"/>
              <a:t>它是一種有連續性變化的信息，它有各式各樣的頻率、大小、還有數以萬計的信號發送源。</a:t>
            </a:r>
            <a:endParaRPr lang="en-US" altLang="zh-TW"/>
          </a:p>
          <a:p>
            <a:r>
              <a:rPr lang="zh-TW" altLang="zh-TW"/>
              <a:t>光線明暗的變化、聲音大小的改變、物體承受壓力的極限、溫度濕度對於設備的影響，這些想要去量測的訊號，都是類比訊號。</a:t>
            </a:r>
            <a:endParaRPr lang="zh-TW" altLang="en-US"/>
          </a:p>
        </p:txBody>
      </p:sp>
      <p:sp>
        <p:nvSpPr>
          <p:cNvPr id="5123" name="標題 2">
            <a:extLst>
              <a:ext uri="{FF2B5EF4-FFF2-40B4-BE49-F238E27FC236}">
                <a16:creationId xmlns:a16="http://schemas.microsoft.com/office/drawing/2014/main" id="{FA26A460-DBEF-4E1D-A5CF-B6259AC0A5F9}"/>
              </a:ext>
            </a:extLst>
          </p:cNvPr>
          <p:cNvSpPr>
            <a:spLocks noGrp="1"/>
          </p:cNvSpPr>
          <p:nvPr>
            <p:ph type="title"/>
          </p:nvPr>
        </p:nvSpPr>
        <p:spPr/>
        <p:txBody>
          <a:bodyPr/>
          <a:lstStyle/>
          <a:p>
            <a:r>
              <a:rPr lang="zh-TW" altLang="zh-TW"/>
              <a:t>類比訊號的介紹</a:t>
            </a:r>
            <a:endParaRPr lang="zh-TW"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內容版面配置區 1">
            <a:extLst>
              <a:ext uri="{FF2B5EF4-FFF2-40B4-BE49-F238E27FC236}">
                <a16:creationId xmlns:a16="http://schemas.microsoft.com/office/drawing/2014/main" id="{C9629F34-1111-4F9A-9A98-11B184583971}"/>
              </a:ext>
            </a:extLst>
          </p:cNvPr>
          <p:cNvSpPr>
            <a:spLocks noGrp="1"/>
          </p:cNvSpPr>
          <p:nvPr>
            <p:ph idx="1"/>
          </p:nvPr>
        </p:nvSpPr>
        <p:spPr/>
        <p:txBody>
          <a:bodyPr/>
          <a:lstStyle/>
          <a:p>
            <a:r>
              <a:rPr lang="zh-TW" altLang="zh-TW"/>
              <a:t>我們需要轉換需要的物理數值來驅動我們的系統做適當的應對。</a:t>
            </a:r>
            <a:endParaRPr lang="zh-TW" altLang="en-US"/>
          </a:p>
        </p:txBody>
      </p:sp>
      <p:sp>
        <p:nvSpPr>
          <p:cNvPr id="6147" name="標題 2">
            <a:extLst>
              <a:ext uri="{FF2B5EF4-FFF2-40B4-BE49-F238E27FC236}">
                <a16:creationId xmlns:a16="http://schemas.microsoft.com/office/drawing/2014/main" id="{11781928-56DF-4709-8AB0-B98CDC7F45DD}"/>
              </a:ext>
            </a:extLst>
          </p:cNvPr>
          <p:cNvSpPr>
            <a:spLocks noGrp="1"/>
          </p:cNvSpPr>
          <p:nvPr>
            <p:ph type="title"/>
          </p:nvPr>
        </p:nvSpPr>
        <p:spPr/>
        <p:txBody>
          <a:bodyPr/>
          <a:lstStyle/>
          <a:p>
            <a:r>
              <a:rPr lang="zh-TW" altLang="zh-TW"/>
              <a:t>類比訊號的介紹</a:t>
            </a:r>
            <a:endParaRPr lang="zh-TW" altLang="en-US"/>
          </a:p>
        </p:txBody>
      </p:sp>
      <p:pic>
        <p:nvPicPr>
          <p:cNvPr id="6148" name="圖片 3" descr="analog signal.tif">
            <a:extLst>
              <a:ext uri="{FF2B5EF4-FFF2-40B4-BE49-F238E27FC236}">
                <a16:creationId xmlns:a16="http://schemas.microsoft.com/office/drawing/2014/main" id="{1019254B-7325-491A-AC71-508B159C7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531428"/>
            <a:ext cx="390525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內容版面配置區 1">
            <a:extLst>
              <a:ext uri="{FF2B5EF4-FFF2-40B4-BE49-F238E27FC236}">
                <a16:creationId xmlns:a16="http://schemas.microsoft.com/office/drawing/2014/main" id="{A22A3D6E-85E3-4B8D-B9F4-247CC90BED96}"/>
              </a:ext>
            </a:extLst>
          </p:cNvPr>
          <p:cNvSpPr>
            <a:spLocks noGrp="1"/>
          </p:cNvSpPr>
          <p:nvPr>
            <p:ph idx="1"/>
          </p:nvPr>
        </p:nvSpPr>
        <p:spPr/>
        <p:txBody>
          <a:bodyPr>
            <a:normAutofit fontScale="92500" lnSpcReduction="20000"/>
          </a:bodyPr>
          <a:lstStyle/>
          <a:p>
            <a:r>
              <a:rPr lang="zh-TW" altLang="zh-TW"/>
              <a:t>為了方便我們的系統能夠接收類比訊號，在讀取前需要做轉換的動作，把類比訊號轉換成數位訊號</a:t>
            </a:r>
            <a:r>
              <a:rPr lang="en-US" altLang="zh-TW">
                <a:latin typeface="Arial Narrow" panose="020B0606020202030204" pitchFamily="34" charset="0"/>
              </a:rPr>
              <a:t>(Analog to Digital, AD)</a:t>
            </a:r>
          </a:p>
          <a:p>
            <a:r>
              <a:rPr lang="zh-TW" altLang="zh-TW"/>
              <a:t>類比訊號經過對時間軸等分取樣之後成為離散訊號，即可被系統程式讀取。再對資訊內容整理後成為數位訊號。</a:t>
            </a:r>
            <a:endParaRPr lang="en-US" altLang="zh-TW"/>
          </a:p>
          <a:p>
            <a:r>
              <a:rPr lang="zh-TW" altLang="zh-TW"/>
              <a:t>需要非常注意</a:t>
            </a:r>
            <a:r>
              <a:rPr lang="zh-TW" altLang="zh-TW">
                <a:solidFill>
                  <a:srgbClr val="C00000"/>
                </a:solidFill>
              </a:rPr>
              <a:t>取樣的頻率</a:t>
            </a:r>
            <a:r>
              <a:rPr lang="zh-TW" altLang="zh-TW"/>
              <a:t>以及資料的</a:t>
            </a:r>
            <a:r>
              <a:rPr lang="zh-TW" altLang="zh-TW">
                <a:solidFill>
                  <a:srgbClr val="C00000"/>
                </a:solidFill>
              </a:rPr>
              <a:t>解析度</a:t>
            </a:r>
            <a:r>
              <a:rPr lang="zh-TW" altLang="zh-TW"/>
              <a:t>，頻率越快和解析度越高的結果越能接近原本的訊號特性。</a:t>
            </a:r>
          </a:p>
          <a:p>
            <a:pPr>
              <a:buFont typeface="Wingdings" panose="05000000000000000000" pitchFamily="2" charset="2"/>
              <a:buNone/>
            </a:pPr>
            <a:endParaRPr lang="en-US" altLang="zh-TW">
              <a:latin typeface="Arial Narrow" panose="020B0606020202030204" pitchFamily="34" charset="0"/>
            </a:endParaRPr>
          </a:p>
          <a:p>
            <a:endParaRPr lang="zh-TW" altLang="en-US"/>
          </a:p>
        </p:txBody>
      </p:sp>
      <p:sp>
        <p:nvSpPr>
          <p:cNvPr id="7171" name="標題 2">
            <a:extLst>
              <a:ext uri="{FF2B5EF4-FFF2-40B4-BE49-F238E27FC236}">
                <a16:creationId xmlns:a16="http://schemas.microsoft.com/office/drawing/2014/main" id="{CC4F3C45-629E-4035-BB0E-FD7AF7B2AF6E}"/>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轉換</a:t>
            </a:r>
            <a:endParaRPr lang="zh-TW"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內容版面配置區 1">
            <a:extLst>
              <a:ext uri="{FF2B5EF4-FFF2-40B4-BE49-F238E27FC236}">
                <a16:creationId xmlns:a16="http://schemas.microsoft.com/office/drawing/2014/main" id="{4DE6C774-7362-40C8-8619-7BD31D50FE83}"/>
              </a:ext>
            </a:extLst>
          </p:cNvPr>
          <p:cNvSpPr>
            <a:spLocks noGrp="1"/>
          </p:cNvSpPr>
          <p:nvPr>
            <p:ph idx="1"/>
          </p:nvPr>
        </p:nvSpPr>
        <p:spPr/>
        <p:txBody>
          <a:bodyPr/>
          <a:lstStyle/>
          <a:p>
            <a:r>
              <a:rPr lang="zh-TW" altLang="zh-TW"/>
              <a:t>原始</a:t>
            </a:r>
            <a:r>
              <a:rPr lang="en-US" altLang="zh-TW"/>
              <a:t>SIN</a:t>
            </a:r>
            <a:r>
              <a:rPr lang="zh-TW" altLang="zh-TW"/>
              <a:t>波訊號</a:t>
            </a:r>
            <a:endParaRPr lang="zh-TW" altLang="en-US"/>
          </a:p>
        </p:txBody>
      </p:sp>
      <p:sp>
        <p:nvSpPr>
          <p:cNvPr id="8195" name="標題 2">
            <a:extLst>
              <a:ext uri="{FF2B5EF4-FFF2-40B4-BE49-F238E27FC236}">
                <a16:creationId xmlns:a16="http://schemas.microsoft.com/office/drawing/2014/main" id="{FEB3CA0B-8CFD-472F-8287-D80CACD0994B}"/>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pic>
        <p:nvPicPr>
          <p:cNvPr id="8196" name="圖片 3" descr="類比訊號SIN(A).tif">
            <a:extLst>
              <a:ext uri="{FF2B5EF4-FFF2-40B4-BE49-F238E27FC236}">
                <a16:creationId xmlns:a16="http://schemas.microsoft.com/office/drawing/2014/main" id="{1683B0B4-7CFD-4494-BD1F-0E195383F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3132340"/>
            <a:ext cx="44577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內容版面配置區 1">
            <a:extLst>
              <a:ext uri="{FF2B5EF4-FFF2-40B4-BE49-F238E27FC236}">
                <a16:creationId xmlns:a16="http://schemas.microsoft.com/office/drawing/2014/main" id="{9F228E79-684C-4137-A137-0126DF06DE96}"/>
              </a:ext>
            </a:extLst>
          </p:cNvPr>
          <p:cNvSpPr>
            <a:spLocks noGrp="1"/>
          </p:cNvSpPr>
          <p:nvPr>
            <p:ph idx="1"/>
          </p:nvPr>
        </p:nvSpPr>
        <p:spPr/>
        <p:txBody>
          <a:bodyPr/>
          <a:lstStyle/>
          <a:p>
            <a:r>
              <a:rPr lang="zh-TW" altLang="zh-TW"/>
              <a:t>原始</a:t>
            </a:r>
            <a:r>
              <a:rPr lang="en-US" altLang="zh-TW"/>
              <a:t>SIN</a:t>
            </a:r>
            <a:r>
              <a:rPr lang="zh-TW" altLang="zh-TW"/>
              <a:t>波訊號間隔</a:t>
            </a:r>
            <a:r>
              <a:rPr lang="en-US" altLang="zh-TW"/>
              <a:t>2</a:t>
            </a:r>
            <a:r>
              <a:rPr lang="zh-TW" altLang="zh-TW"/>
              <a:t>時間單位取樣</a:t>
            </a:r>
            <a:endParaRPr lang="zh-TW" altLang="en-US"/>
          </a:p>
        </p:txBody>
      </p:sp>
      <p:sp>
        <p:nvSpPr>
          <p:cNvPr id="9219" name="標題 2">
            <a:extLst>
              <a:ext uri="{FF2B5EF4-FFF2-40B4-BE49-F238E27FC236}">
                <a16:creationId xmlns:a16="http://schemas.microsoft.com/office/drawing/2014/main" id="{39CDCA85-25D8-4813-8994-A3006D0B4D9E}"/>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pic>
        <p:nvPicPr>
          <p:cNvPr id="9220" name="圖片 3" descr="類比訊號SIN(B).tif">
            <a:extLst>
              <a:ext uri="{FF2B5EF4-FFF2-40B4-BE49-F238E27FC236}">
                <a16:creationId xmlns:a16="http://schemas.microsoft.com/office/drawing/2014/main" id="{99F109E3-3DB0-4D49-8E6F-3EEDEDD47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045405"/>
            <a:ext cx="4543425"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內容版面配置區 1">
            <a:extLst>
              <a:ext uri="{FF2B5EF4-FFF2-40B4-BE49-F238E27FC236}">
                <a16:creationId xmlns:a16="http://schemas.microsoft.com/office/drawing/2014/main" id="{7AD0D880-E340-4E16-88C0-4FE712D29078}"/>
              </a:ext>
            </a:extLst>
          </p:cNvPr>
          <p:cNvSpPr>
            <a:spLocks noGrp="1"/>
          </p:cNvSpPr>
          <p:nvPr>
            <p:ph idx="1"/>
          </p:nvPr>
        </p:nvSpPr>
        <p:spPr/>
        <p:txBody>
          <a:bodyPr/>
          <a:lstStyle/>
          <a:p>
            <a:r>
              <a:rPr lang="zh-TW" altLang="zh-TW"/>
              <a:t>原始</a:t>
            </a:r>
            <a:r>
              <a:rPr lang="en-US" altLang="zh-TW"/>
              <a:t>SIN</a:t>
            </a:r>
            <a:r>
              <a:rPr lang="zh-TW" altLang="zh-TW"/>
              <a:t>波訊號間隔</a:t>
            </a:r>
            <a:r>
              <a:rPr lang="en-US" altLang="zh-TW"/>
              <a:t>5</a:t>
            </a:r>
            <a:r>
              <a:rPr lang="zh-TW" altLang="zh-TW"/>
              <a:t>時間單位取樣</a:t>
            </a:r>
            <a:endParaRPr lang="zh-TW" altLang="en-US"/>
          </a:p>
          <a:p>
            <a:pPr>
              <a:buFont typeface="Wingdings" panose="05000000000000000000" pitchFamily="2" charset="2"/>
              <a:buNone/>
            </a:pPr>
            <a:endParaRPr lang="zh-TW" altLang="en-US"/>
          </a:p>
        </p:txBody>
      </p:sp>
      <p:sp>
        <p:nvSpPr>
          <p:cNvPr id="10243" name="標題 2">
            <a:extLst>
              <a:ext uri="{FF2B5EF4-FFF2-40B4-BE49-F238E27FC236}">
                <a16:creationId xmlns:a16="http://schemas.microsoft.com/office/drawing/2014/main" id="{C6CFA0CF-E894-4240-B809-6AF931BDE0E7}"/>
              </a:ext>
            </a:extLst>
          </p:cNvPr>
          <p:cNvSpPr>
            <a:spLocks noGrp="1"/>
          </p:cNvSpPr>
          <p:nvPr>
            <p:ph type="title"/>
          </p:nvPr>
        </p:nvSpPr>
        <p:spPr/>
        <p:txBody>
          <a:bodyPr/>
          <a:lstStyle/>
          <a:p>
            <a:r>
              <a:rPr lang="en-US" altLang="zh-TW">
                <a:latin typeface="Gungsuh" panose="02030600000101010101" pitchFamily="18" charset="-127"/>
                <a:ea typeface="Gungsuh" panose="02030600000101010101" pitchFamily="18" charset="-127"/>
              </a:rPr>
              <a:t>AD</a:t>
            </a:r>
            <a:r>
              <a:rPr lang="zh-TW" altLang="zh-TW"/>
              <a:t>例子</a:t>
            </a:r>
            <a:endParaRPr lang="zh-TW" altLang="en-US"/>
          </a:p>
        </p:txBody>
      </p:sp>
      <p:pic>
        <p:nvPicPr>
          <p:cNvPr id="10244" name="圖片 3" descr="類比訊號SIN(C).tif">
            <a:extLst>
              <a:ext uri="{FF2B5EF4-FFF2-40B4-BE49-F238E27FC236}">
                <a16:creationId xmlns:a16="http://schemas.microsoft.com/office/drawing/2014/main" id="{01F4CAD0-717D-483D-9272-79CFC0786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882716"/>
            <a:ext cx="4543425"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觀點">
  <a:themeElements>
    <a:clrScheme name="觀點">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觀點">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觀點">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徽章">
  <a:themeElements>
    <a:clrScheme name="徽章">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Dragon</Template>
  <TotalTime>602</TotalTime>
  <Words>7731</Words>
  <Application>Microsoft Office PowerPoint</Application>
  <PresentationFormat>如螢幕大小 (4:3)</PresentationFormat>
  <Paragraphs>814</Paragraphs>
  <Slides>292</Slides>
  <Notes>4</Notes>
  <HiddenSlides>0</HiddenSlides>
  <MMClips>0</MMClips>
  <ScaleCrop>false</ScaleCrop>
  <HeadingPairs>
    <vt:vector size="8" baseType="variant">
      <vt:variant>
        <vt:lpstr>使用字型</vt:lpstr>
      </vt:variant>
      <vt:variant>
        <vt:i4>23</vt:i4>
      </vt:variant>
      <vt:variant>
        <vt:lpstr>佈景主題</vt:lpstr>
      </vt:variant>
      <vt:variant>
        <vt:i4>2</vt:i4>
      </vt:variant>
      <vt:variant>
        <vt:lpstr>內嵌 OLE 伺服程式</vt:lpstr>
      </vt:variant>
      <vt:variant>
        <vt:i4>1</vt:i4>
      </vt:variant>
      <vt:variant>
        <vt:lpstr>投影片標題</vt:lpstr>
      </vt:variant>
      <vt:variant>
        <vt:i4>292</vt:i4>
      </vt:variant>
    </vt:vector>
  </HeadingPairs>
  <TitlesOfParts>
    <vt:vector size="318" baseType="lpstr">
      <vt:lpstr>GillSans</vt:lpstr>
      <vt:lpstr>Gungsuh</vt:lpstr>
      <vt:lpstr>楷体_GB2312</vt:lpstr>
      <vt:lpstr>Microsoft YaHei</vt:lpstr>
      <vt:lpstr>SimHei</vt:lpstr>
      <vt:lpstr>SimHei</vt:lpstr>
      <vt:lpstr>SimSun</vt:lpstr>
      <vt:lpstr>Stone Sans</vt:lpstr>
      <vt:lpstr>華康仿宋體W2</vt:lpstr>
      <vt:lpstr>新細明體</vt:lpstr>
      <vt:lpstr>標楷體</vt:lpstr>
      <vt:lpstr>Arial</vt:lpstr>
      <vt:lpstr>Arial Narrow</vt:lpstr>
      <vt:lpstr>Calibri</vt:lpstr>
      <vt:lpstr>Garamond</vt:lpstr>
      <vt:lpstr>Georgia</vt:lpstr>
      <vt:lpstr>Gill Sans MT</vt:lpstr>
      <vt:lpstr>Impact</vt:lpstr>
      <vt:lpstr>Tempus Sans ITC</vt:lpstr>
      <vt:lpstr>Times New Roman</vt:lpstr>
      <vt:lpstr>Verdana</vt:lpstr>
      <vt:lpstr>Wingdings</vt:lpstr>
      <vt:lpstr>Wingdings 2</vt:lpstr>
      <vt:lpstr>觀點</vt:lpstr>
      <vt:lpstr>徽章</vt:lpstr>
      <vt:lpstr>Microsoft Word 圖片</vt:lpstr>
      <vt:lpstr>物聯網概論</vt:lpstr>
      <vt:lpstr>大綱</vt:lpstr>
      <vt:lpstr>物聯網的定義</vt:lpstr>
      <vt:lpstr>PowerPoint 簡報</vt:lpstr>
      <vt:lpstr>物聯網的定義</vt:lpstr>
      <vt:lpstr>PowerPoint 簡報</vt:lpstr>
      <vt:lpstr>物聯網的定義</vt:lpstr>
      <vt:lpstr>何謂物聯網?</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物聯網中的物體具有智慧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物聯網的目的及重要性</vt:lpstr>
      <vt:lpstr>物聯網的目的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近似於物聯網的科技</vt:lpstr>
      <vt:lpstr>PowerPoint 簡報</vt:lpstr>
      <vt:lpstr>PowerPoint 簡報</vt:lpstr>
      <vt:lpstr>感測元件</vt:lpstr>
      <vt:lpstr>氣體感測器</vt:lpstr>
      <vt:lpstr>感測器</vt:lpstr>
      <vt:lpstr>傳統感測器應用</vt:lpstr>
      <vt:lpstr>傳統感測器應用</vt:lpstr>
      <vt:lpstr>傳統感測器應用</vt:lpstr>
      <vt:lpstr>傳統感測器應用</vt:lpstr>
      <vt:lpstr>傳統感測器應用</vt:lpstr>
      <vt:lpstr>無線感測網路—火山監控</vt:lpstr>
      <vt:lpstr>森林火警監控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數位類比訊號</vt:lpstr>
      <vt:lpstr>類比訊號的介紹</vt:lpstr>
      <vt:lpstr>類比訊號的介紹</vt:lpstr>
      <vt:lpstr>AD轉換</vt:lpstr>
      <vt:lpstr>AD例子</vt:lpstr>
      <vt:lpstr>AD例子</vt:lpstr>
      <vt:lpstr>AD例子</vt:lpstr>
      <vt:lpstr>AD例子</vt:lpstr>
      <vt:lpstr>AD例子</vt:lpstr>
      <vt:lpstr>類比訊號轉換</vt:lpstr>
      <vt:lpstr>電路中的訊號轉換</vt:lpstr>
      <vt:lpstr>電路中的訊號轉換</vt:lpstr>
      <vt:lpstr>電路中的訊號轉換</vt:lpstr>
      <vt:lpstr>解析度</vt:lpstr>
      <vt:lpstr>解析度</vt:lpstr>
      <vt:lpstr>轉換時間</vt:lpstr>
      <vt:lpstr>參考電壓</vt:lpstr>
      <vt:lpstr>誤差</vt:lpstr>
      <vt:lpstr>通訊、網路</vt:lpstr>
      <vt:lpstr>PowerPoint 簡報</vt:lpstr>
      <vt:lpstr>Wireless technologies in the IoT space</vt:lpstr>
      <vt:lpstr>PowerPoint 簡報</vt:lpstr>
      <vt:lpstr>PowerPoint 簡報</vt:lpstr>
      <vt:lpstr>Technologies and Verticals</vt:lpstr>
      <vt:lpstr>Comparison of wireless technologies and their usefulness in IoT</vt:lpstr>
      <vt:lpstr>PowerPoint 簡報</vt:lpstr>
      <vt:lpstr>PowerPoint 簡報</vt:lpstr>
      <vt:lpstr>串列埠通訊</vt:lpstr>
      <vt:lpstr>內容</vt:lpstr>
      <vt:lpstr>內容</vt:lpstr>
      <vt:lpstr>串列通訊之傳輸格式與電氣特性</vt:lpstr>
      <vt:lpstr>串列通訊之傳輸格式與電氣特性</vt:lpstr>
      <vt:lpstr>串列通訊之傳輸格式與電氣特性</vt:lpstr>
      <vt:lpstr>基本通訊概念</vt:lpstr>
      <vt:lpstr>基本通訊概念</vt:lpstr>
      <vt:lpstr>基本通訊概念</vt:lpstr>
      <vt:lpstr>基本通訊概念</vt:lpstr>
      <vt:lpstr>RS-232C規格的介紹</vt:lpstr>
      <vt:lpstr>RS-232C規格的介紹</vt:lpstr>
      <vt:lpstr>電氣特性</vt:lpstr>
      <vt:lpstr>電氣特性</vt:lpstr>
      <vt:lpstr>電氣特性</vt:lpstr>
      <vt:lpstr>電氣特性</vt:lpstr>
      <vt:lpstr>連接器之機械特性</vt:lpstr>
      <vt:lpstr>連接器之機械特性</vt:lpstr>
      <vt:lpstr>連接器之機械特性</vt:lpstr>
      <vt:lpstr>連接器之機械特性</vt:lpstr>
      <vt:lpstr>RFID</vt:lpstr>
      <vt:lpstr>一、案例識讀與分析</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二、認識RFID技術 </vt:lpstr>
      <vt:lpstr>三、 RFID概述</vt:lpstr>
      <vt:lpstr>三、 RFID概述</vt:lpstr>
      <vt:lpstr>三、 RFID概述</vt:lpstr>
      <vt:lpstr>三、 RFID概述</vt:lpstr>
      <vt:lpstr>標籤的類型（續）</vt:lpstr>
      <vt:lpstr>三、 RFID概述</vt:lpstr>
      <vt:lpstr>三、 RFID概述</vt:lpstr>
      <vt:lpstr>被動式(Passive)與主動式 (Active) Tag</vt:lpstr>
      <vt:lpstr>三、 RFID概述</vt:lpstr>
      <vt:lpstr>三、 RFID概述</vt:lpstr>
      <vt:lpstr>PowerPoint 簡報</vt:lpstr>
      <vt:lpstr>三、 RFID概述</vt:lpstr>
      <vt:lpstr>三、 RFID概述</vt:lpstr>
      <vt:lpstr>三、 RFID概述</vt:lpstr>
      <vt:lpstr>三、 RFID概述</vt:lpstr>
      <vt:lpstr>三、 RFID概述</vt:lpstr>
      <vt:lpstr>三、 RFID概述</vt:lpstr>
      <vt:lpstr>三、 RFID概述</vt:lpstr>
      <vt:lpstr>什麼是 ZigBee</vt:lpstr>
      <vt:lpstr>PowerPoint 簡報</vt:lpstr>
      <vt:lpstr>Short-range Technologies with Power Consumptions, Distances and Data Rates</vt:lpstr>
      <vt:lpstr>Technologies and Verticals</vt:lpstr>
      <vt:lpstr>Bluetooth vs. Wi-Fi vs. ZigBee vs. Others</vt:lpstr>
      <vt:lpstr>PowerPoint 簡報</vt:lpstr>
      <vt:lpstr>PowerPoint 簡報</vt:lpstr>
      <vt:lpstr>IEEE 802.15.4 &amp; ZigBee In Context</vt:lpstr>
      <vt:lpstr>PowerPoint 簡報</vt:lpstr>
      <vt:lpstr>PowerPoint 簡報</vt:lpstr>
      <vt:lpstr>802.15.4 &amp; 2.4GHz 頻段利用</vt:lpstr>
      <vt:lpstr>PowerPoint 簡報</vt:lpstr>
      <vt:lpstr>物聯網的協定</vt:lpstr>
      <vt:lpstr>IoT Protocols</vt:lpstr>
      <vt:lpstr>MQTT: the Message Queue Telemetry Transport</vt:lpstr>
      <vt:lpstr>PowerPoint 簡報</vt:lpstr>
      <vt:lpstr>XMPP: the Extensible Messaging and Presence Protocol </vt:lpstr>
      <vt:lpstr>PowerPoint 簡報</vt:lpstr>
      <vt:lpstr>DDS: Data Distribution Service</vt:lpstr>
      <vt:lpstr>PowerPoint 簡報</vt:lpstr>
      <vt:lpstr>PowerPoint 簡報</vt:lpstr>
      <vt:lpstr>AMQP: the Advanced Message Queuing Protocol</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應用層</vt:lpstr>
      <vt:lpstr>PowerPoint 簡報</vt:lpstr>
      <vt:lpstr>PowerPoint 簡報</vt:lpstr>
      <vt:lpstr>PowerPoint 簡報</vt:lpstr>
      <vt:lpstr>PowerPoint 簡報</vt:lpstr>
      <vt:lpstr>PowerPoint 簡報</vt:lpstr>
      <vt:lpstr>智慧家庭</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智慧家庭(e-Home)</vt:lpstr>
      <vt:lpstr>PowerPoint 簡報</vt:lpstr>
      <vt:lpstr>物聯網應用 – 智慧電網</vt:lpstr>
      <vt:lpstr>智慧電網（Smart Grid）</vt:lpstr>
      <vt:lpstr>智慧電網（Smart Grid）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物聯網應用 – 智慧運輸</vt:lpstr>
      <vt:lpstr>PowerPoint 簡報</vt:lpstr>
      <vt:lpstr>PowerPoint 簡報</vt:lpstr>
      <vt:lpstr>PowerPoint 簡報</vt:lpstr>
      <vt:lpstr>PowerPoint 簡報</vt:lpstr>
      <vt:lpstr>物聯網應用於健康照護</vt:lpstr>
      <vt:lpstr>PowerPoint 簡報</vt:lpstr>
      <vt:lpstr>PowerPoint 簡報</vt:lpstr>
      <vt:lpstr>PowerPoint 簡報</vt:lpstr>
      <vt:lpstr>PowerPoint 簡報</vt:lpstr>
      <vt:lpstr>PowerPoint 簡報</vt:lpstr>
      <vt:lpstr>PowerPoint 簡報</vt:lpstr>
      <vt:lpstr>A List of Technologies Used for Medical Devices</vt:lpstr>
      <vt:lpstr>PowerPoint 簡報</vt:lpstr>
      <vt:lpstr>物聯網應用 – 智慧生活</vt:lpstr>
      <vt:lpstr>PowerPoint 簡報</vt:lpstr>
      <vt:lpstr>PowerPoint 簡報</vt:lpstr>
      <vt:lpstr>PowerPoint 簡報</vt:lpstr>
      <vt:lpstr>PowerPoint 簡報</vt:lpstr>
      <vt:lpstr>Zigbee其它應用案例參考</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物聯網未來的挑戰</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The End,Thank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物聯網的應用</dc:title>
  <dc:creator>Administrator</dc:creator>
  <cp:lastModifiedBy>坤達 謝</cp:lastModifiedBy>
  <cp:revision>30</cp:revision>
  <dcterms:created xsi:type="dcterms:W3CDTF">2011-11-01T21:01:12Z</dcterms:created>
  <dcterms:modified xsi:type="dcterms:W3CDTF">2020-02-26T08:04:49Z</dcterms:modified>
</cp:coreProperties>
</file>